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2.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17.jpg" ContentType="image/jpg"/>
  <Override PartName="/ppt/notesSlides/notesSlide27.xml" ContentType="application/vnd.openxmlformats-officedocument.presentationml.notesSlide+xml"/>
  <Override PartName="/ppt/media/image120.jpg" ContentType="image/jpg"/>
  <Override PartName="/ppt/media/image123.jpg" ContentType="image/jp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534" r:id="rId2"/>
    <p:sldId id="400" r:id="rId3"/>
    <p:sldId id="453" r:id="rId4"/>
    <p:sldId id="454" r:id="rId5"/>
    <p:sldId id="471" r:id="rId6"/>
    <p:sldId id="555" r:id="rId7"/>
    <p:sldId id="408" r:id="rId8"/>
    <p:sldId id="551" r:id="rId9"/>
    <p:sldId id="552" r:id="rId10"/>
    <p:sldId id="493" r:id="rId11"/>
    <p:sldId id="550" r:id="rId12"/>
    <p:sldId id="470" r:id="rId13"/>
    <p:sldId id="404" r:id="rId14"/>
    <p:sldId id="416" r:id="rId15"/>
    <p:sldId id="440" r:id="rId16"/>
    <p:sldId id="504" r:id="rId17"/>
    <p:sldId id="505" r:id="rId18"/>
    <p:sldId id="417" r:id="rId19"/>
    <p:sldId id="525" r:id="rId20"/>
    <p:sldId id="526" r:id="rId21"/>
    <p:sldId id="432" r:id="rId22"/>
    <p:sldId id="496" r:id="rId23"/>
    <p:sldId id="480" r:id="rId24"/>
    <p:sldId id="410" r:id="rId25"/>
    <p:sldId id="443" r:id="rId26"/>
    <p:sldId id="527" r:id="rId27"/>
    <p:sldId id="444" r:id="rId28"/>
    <p:sldId id="556" r:id="rId29"/>
    <p:sldId id="557" r:id="rId30"/>
    <p:sldId id="528" r:id="rId31"/>
    <p:sldId id="412" r:id="rId32"/>
    <p:sldId id="428" r:id="rId33"/>
    <p:sldId id="403" r:id="rId34"/>
    <p:sldId id="529" r:id="rId35"/>
    <p:sldId id="445" r:id="rId36"/>
    <p:sldId id="530" r:id="rId37"/>
    <p:sldId id="418" r:id="rId38"/>
    <p:sldId id="531" r:id="rId39"/>
    <p:sldId id="532" r:id="rId40"/>
    <p:sldId id="533" r:id="rId41"/>
    <p:sldId id="482" r:id="rId42"/>
    <p:sldId id="487" r:id="rId43"/>
    <p:sldId id="488" r:id="rId44"/>
    <p:sldId id="462" r:id="rId45"/>
    <p:sldId id="483" r:id="rId46"/>
    <p:sldId id="540" r:id="rId47"/>
    <p:sldId id="539" r:id="rId48"/>
    <p:sldId id="537" r:id="rId49"/>
    <p:sldId id="538" r:id="rId50"/>
    <p:sldId id="484" r:id="rId51"/>
    <p:sldId id="413" r:id="rId52"/>
    <p:sldId id="502" r:id="rId53"/>
    <p:sldId id="490" r:id="rId54"/>
    <p:sldId id="503" r:id="rId55"/>
    <p:sldId id="481" r:id="rId56"/>
    <p:sldId id="544" r:id="rId57"/>
    <p:sldId id="411" r:id="rId58"/>
    <p:sldId id="543" r:id="rId59"/>
    <p:sldId id="545" r:id="rId60"/>
    <p:sldId id="423" r:id="rId61"/>
    <p:sldId id="495" r:id="rId62"/>
    <p:sldId id="546" r:id="rId63"/>
    <p:sldId id="548" r:id="rId64"/>
    <p:sldId id="485" r:id="rId65"/>
    <p:sldId id="446" r:id="rId66"/>
    <p:sldId id="549" r:id="rId67"/>
    <p:sldId id="498" r:id="rId68"/>
    <p:sldId id="541" r:id="rId69"/>
    <p:sldId id="405" r:id="rId70"/>
    <p:sldId id="486" r:id="rId71"/>
    <p:sldId id="542" r:id="rId72"/>
    <p:sldId id="554" r:id="rId73"/>
    <p:sldId id="458" r:id="rId74"/>
    <p:sldId id="391" r:id="rId7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4" autoAdjust="0"/>
    <p:restoredTop sz="91817" autoAdjust="0"/>
  </p:normalViewPr>
  <p:slideViewPr>
    <p:cSldViewPr snapToGrid="0" showGuides="1">
      <p:cViewPr varScale="1">
        <p:scale>
          <a:sx n="91" d="100"/>
          <a:sy n="91" d="100"/>
        </p:scale>
        <p:origin x="138" y="78"/>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F655A69B-D1AD-4423-9033-4B8641E4A870}" type="datetimeFigureOut">
              <a:rPr kumimoji="1" lang="ja-JP" altLang="en-US" smtClean="0"/>
              <a:t>2019/12/10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A571D0E6-4DDC-4D67-8C75-91F24752B55A}" type="slidenum">
              <a:rPr kumimoji="1" lang="ja-JP" altLang="en-US" smtClean="0"/>
              <a:t>‹#›</a:t>
            </a:fld>
            <a:endParaRPr kumimoji="1" lang="ja-JP" altLang="en-US"/>
          </a:p>
        </p:txBody>
      </p:sp>
    </p:spTree>
    <p:extLst>
      <p:ext uri="{BB962C8B-B14F-4D97-AF65-F5344CB8AC3E}">
        <p14:creationId xmlns:p14="http://schemas.microsoft.com/office/powerpoint/2010/main" val="21439675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ews-network.rice.edu/news/files/2019/05/0415-MOANA-sch1h-lg.jp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1</a:t>
            </a:fld>
            <a:endParaRPr kumimoji="1" lang="ja-JP" altLang="en-US"/>
          </a:p>
        </p:txBody>
      </p:sp>
    </p:spTree>
    <p:extLst>
      <p:ext uri="{BB962C8B-B14F-4D97-AF65-F5344CB8AC3E}">
        <p14:creationId xmlns:p14="http://schemas.microsoft.com/office/powerpoint/2010/main" val="165704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Meiryo UI" panose="020B0604030504040204" pitchFamily="50" charset="-128"/>
                <a:ea typeface="Meiryo UI" panose="020B0604030504040204" pitchFamily="50" charset="-128"/>
              </a:rPr>
              <a:t>2003</a:t>
            </a:r>
            <a:r>
              <a:rPr lang="ja-JP" altLang="en-US" b="1" dirty="0" smtClean="0">
                <a:latin typeface="Meiryo UI" panose="020B0604030504040204" pitchFamily="50" charset="-128"/>
                <a:ea typeface="Meiryo UI" panose="020B0604030504040204" pitchFamily="50" charset="-128"/>
              </a:rPr>
              <a:t>年～</a:t>
            </a:r>
            <a:r>
              <a:rPr lang="en-US" altLang="ja-JP" b="1" dirty="0" smtClean="0">
                <a:latin typeface="Meiryo UI" panose="020B0604030504040204" pitchFamily="50" charset="-128"/>
                <a:ea typeface="Meiryo UI" panose="020B0604030504040204" pitchFamily="50" charset="-128"/>
              </a:rPr>
              <a:t>2006</a:t>
            </a:r>
            <a:r>
              <a:rPr lang="ja-JP" altLang="en-US" b="1" dirty="0" smtClean="0">
                <a:latin typeface="Meiryo UI" panose="020B0604030504040204" pitchFamily="50" charset="-128"/>
                <a:ea typeface="Meiryo UI" panose="020B0604030504040204" pitchFamily="50" charset="-128"/>
              </a:rPr>
              <a:t>年：光遺伝学の研究</a:t>
            </a:r>
          </a:p>
          <a:p>
            <a:r>
              <a:rPr lang="ja-JP" altLang="en-US" dirty="0" smtClean="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光遺伝学</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であった。</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“チャネルロドプシン</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smtClean="0">
                <a:latin typeface="Meiryo UI" panose="020B0604030504040204" pitchFamily="50" charset="-128"/>
                <a:ea typeface="Meiryo UI" panose="020B0604030504040204" pitchFamily="50" charset="-128"/>
              </a:rPr>
              <a:t>2003</a:t>
            </a:r>
            <a:r>
              <a:rPr lang="ja-JP" altLang="en-US" dirty="0" smtClean="0">
                <a:latin typeface="Meiryo UI" panose="020B0604030504040204" pitchFamily="50" charset="-128"/>
                <a:ea typeface="Meiryo UI" panose="020B0604030504040204" pitchFamily="50" charset="-128"/>
              </a:rPr>
              <a:t>年にドイツの研究グループがこのタンパク質を発見し、</a:t>
            </a:r>
            <a:r>
              <a:rPr lang="en-US" altLang="ja-JP" dirty="0" smtClean="0">
                <a:latin typeface="Meiryo UI" panose="020B0604030504040204" pitchFamily="50" charset="-128"/>
                <a:ea typeface="Meiryo UI" panose="020B0604030504040204" pitchFamily="50" charset="-128"/>
              </a:rPr>
              <a:t>2005</a:t>
            </a:r>
            <a:r>
              <a:rPr lang="ja-JP" altLang="en-US" dirty="0" smtClean="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smtClean="0">
              <a:latin typeface="Meiryo UI" panose="020B0604030504040204" pitchFamily="50" charset="-128"/>
              <a:ea typeface="Meiryo UI" panose="020B0604030504040204" pitchFamily="50" charset="-128"/>
            </a:endParaRPr>
          </a:p>
          <a:p>
            <a:endParaRPr lang="en-US" altLang="ja-JP" dirty="0" smtClean="0">
              <a:effectLst/>
              <a:latin typeface="Meiryo UI" panose="020B0604030504040204" pitchFamily="50" charset="-128"/>
              <a:ea typeface="Meiryo UI" panose="020B0604030504040204" pitchFamily="50" charset="-128"/>
            </a:endParaRPr>
          </a:p>
          <a:p>
            <a:r>
              <a:rPr lang="en-US" altLang="ja-JP" b="1" dirty="0" smtClean="0">
                <a:latin typeface="Meiryo UI" panose="020B0604030504040204" pitchFamily="50" charset="-128"/>
                <a:ea typeface="Meiryo UI" panose="020B0604030504040204" pitchFamily="50" charset="-128"/>
              </a:rPr>
              <a:t>2014</a:t>
            </a:r>
            <a:r>
              <a:rPr lang="ja-JP" altLang="en-US" b="1" dirty="0" smtClean="0">
                <a:latin typeface="Meiryo UI" panose="020B0604030504040204" pitchFamily="50" charset="-128"/>
                <a:ea typeface="Meiryo UI" panose="020B0604030504040204" pitchFamily="50" charset="-128"/>
              </a:rPr>
              <a:t>年：光遺伝学によってマウスのうつ状態を改善</a:t>
            </a:r>
          </a:p>
          <a:p>
            <a:r>
              <a:rPr lang="ja-JP" altLang="en-US" dirty="0" smtClean="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嫌な出来事の記憶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を</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に書き換えることに成功した。</a:t>
            </a:r>
            <a:br>
              <a:rPr lang="ja-JP" altLang="en-US" dirty="0" smtClean="0">
                <a:latin typeface="Meiryo UI" panose="020B0604030504040204" pitchFamily="50" charset="-128"/>
                <a:ea typeface="Meiryo UI" panose="020B0604030504040204" pitchFamily="50" charset="-128"/>
              </a:rPr>
            </a:br>
            <a:r>
              <a:rPr lang="ja-JP" altLang="en-US" dirty="0" smtClean="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が想</a:t>
            </a:r>
            <a:r>
              <a:rPr lang="ja-JP" altLang="en-US" dirty="0" smtClean="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18</a:t>
            </a:fld>
            <a:endParaRPr kumimoji="1" lang="ja-JP" altLang="en-US"/>
          </a:p>
        </p:txBody>
      </p:sp>
    </p:spTree>
    <p:extLst>
      <p:ext uri="{BB962C8B-B14F-4D97-AF65-F5344CB8AC3E}">
        <p14:creationId xmlns:p14="http://schemas.microsoft.com/office/powerpoint/2010/main" val="126640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19</a:t>
            </a:fld>
            <a:endParaRPr kumimoji="1" lang="ja-JP" altLang="en-US"/>
          </a:p>
        </p:txBody>
      </p:sp>
    </p:spTree>
    <p:extLst>
      <p:ext uri="{BB962C8B-B14F-4D97-AF65-F5344CB8AC3E}">
        <p14:creationId xmlns:p14="http://schemas.microsoft.com/office/powerpoint/2010/main" val="36607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20</a:t>
            </a:fld>
            <a:endParaRPr kumimoji="1" lang="ja-JP" altLang="en-US"/>
          </a:p>
        </p:txBody>
      </p:sp>
    </p:spTree>
    <p:extLst>
      <p:ext uri="{BB962C8B-B14F-4D97-AF65-F5344CB8AC3E}">
        <p14:creationId xmlns:p14="http://schemas.microsoft.com/office/powerpoint/2010/main" val="404835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22</a:t>
            </a:fld>
            <a:endParaRPr kumimoji="1" lang="ja-JP" altLang="en-US"/>
          </a:p>
        </p:txBody>
      </p:sp>
    </p:spTree>
    <p:extLst>
      <p:ext uri="{BB962C8B-B14F-4D97-AF65-F5344CB8AC3E}">
        <p14:creationId xmlns:p14="http://schemas.microsoft.com/office/powerpoint/2010/main" val="352277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Meiryo UI" panose="020B0604030504040204" pitchFamily="50" charset="-128"/>
                <a:ea typeface="Meiryo UI" panose="020B0604030504040204" pitchFamily="50" charset="-128"/>
              </a:rPr>
              <a:t>2003</a:t>
            </a:r>
            <a:r>
              <a:rPr lang="ja-JP" altLang="en-US" b="1" dirty="0" smtClean="0">
                <a:latin typeface="Meiryo UI" panose="020B0604030504040204" pitchFamily="50" charset="-128"/>
                <a:ea typeface="Meiryo UI" panose="020B0604030504040204" pitchFamily="50" charset="-128"/>
              </a:rPr>
              <a:t>年～</a:t>
            </a:r>
            <a:r>
              <a:rPr lang="en-US" altLang="ja-JP" b="1" dirty="0" smtClean="0">
                <a:latin typeface="Meiryo UI" panose="020B0604030504040204" pitchFamily="50" charset="-128"/>
                <a:ea typeface="Meiryo UI" panose="020B0604030504040204" pitchFamily="50" charset="-128"/>
              </a:rPr>
              <a:t>2006</a:t>
            </a:r>
            <a:r>
              <a:rPr lang="ja-JP" altLang="en-US" b="1" dirty="0" smtClean="0">
                <a:latin typeface="Meiryo UI" panose="020B0604030504040204" pitchFamily="50" charset="-128"/>
                <a:ea typeface="Meiryo UI" panose="020B0604030504040204" pitchFamily="50" charset="-128"/>
              </a:rPr>
              <a:t>年：光遺伝学の研究</a:t>
            </a:r>
          </a:p>
          <a:p>
            <a:r>
              <a:rPr lang="ja-JP" altLang="en-US" dirty="0" smtClean="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光遺伝学</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であった。</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“チャネルロドプシン</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smtClean="0">
                <a:latin typeface="Meiryo UI" panose="020B0604030504040204" pitchFamily="50" charset="-128"/>
                <a:ea typeface="Meiryo UI" panose="020B0604030504040204" pitchFamily="50" charset="-128"/>
              </a:rPr>
              <a:t>2003</a:t>
            </a:r>
            <a:r>
              <a:rPr lang="ja-JP" altLang="en-US" dirty="0" smtClean="0">
                <a:latin typeface="Meiryo UI" panose="020B0604030504040204" pitchFamily="50" charset="-128"/>
                <a:ea typeface="Meiryo UI" panose="020B0604030504040204" pitchFamily="50" charset="-128"/>
              </a:rPr>
              <a:t>年にドイツの研究グループがこのタンパク質を発見し、</a:t>
            </a:r>
            <a:r>
              <a:rPr lang="en-US" altLang="ja-JP" dirty="0" smtClean="0">
                <a:latin typeface="Meiryo UI" panose="020B0604030504040204" pitchFamily="50" charset="-128"/>
                <a:ea typeface="Meiryo UI" panose="020B0604030504040204" pitchFamily="50" charset="-128"/>
              </a:rPr>
              <a:t>2005</a:t>
            </a:r>
            <a:r>
              <a:rPr lang="ja-JP" altLang="en-US" dirty="0" smtClean="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smtClean="0">
              <a:latin typeface="Meiryo UI" panose="020B0604030504040204" pitchFamily="50" charset="-128"/>
              <a:ea typeface="Meiryo UI" panose="020B0604030504040204" pitchFamily="50" charset="-128"/>
            </a:endParaRPr>
          </a:p>
          <a:p>
            <a:endParaRPr lang="en-US" altLang="ja-JP" dirty="0" smtClean="0">
              <a:effectLst/>
              <a:latin typeface="Meiryo UI" panose="020B0604030504040204" pitchFamily="50" charset="-128"/>
              <a:ea typeface="Meiryo UI" panose="020B0604030504040204" pitchFamily="50" charset="-128"/>
            </a:endParaRPr>
          </a:p>
          <a:p>
            <a:r>
              <a:rPr lang="en-US" altLang="ja-JP" b="1" dirty="0" smtClean="0">
                <a:latin typeface="Meiryo UI" panose="020B0604030504040204" pitchFamily="50" charset="-128"/>
                <a:ea typeface="Meiryo UI" panose="020B0604030504040204" pitchFamily="50" charset="-128"/>
              </a:rPr>
              <a:t>2014</a:t>
            </a:r>
            <a:r>
              <a:rPr lang="ja-JP" altLang="en-US" b="1" dirty="0" smtClean="0">
                <a:latin typeface="Meiryo UI" panose="020B0604030504040204" pitchFamily="50" charset="-128"/>
                <a:ea typeface="Meiryo UI" panose="020B0604030504040204" pitchFamily="50" charset="-128"/>
              </a:rPr>
              <a:t>年：光遺伝学によってマウスのうつ状態を改善</a:t>
            </a:r>
          </a:p>
          <a:p>
            <a:r>
              <a:rPr lang="ja-JP" altLang="en-US" dirty="0" smtClean="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嫌な出来事の記憶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を</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に書き換えることに成功した。</a:t>
            </a:r>
            <a:br>
              <a:rPr lang="ja-JP" altLang="en-US" dirty="0" smtClean="0">
                <a:latin typeface="Meiryo UI" panose="020B0604030504040204" pitchFamily="50" charset="-128"/>
                <a:ea typeface="Meiryo UI" panose="020B0604030504040204" pitchFamily="50" charset="-128"/>
              </a:rPr>
            </a:br>
            <a:r>
              <a:rPr lang="ja-JP" altLang="en-US" dirty="0" smtClean="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が想</a:t>
            </a:r>
            <a:r>
              <a:rPr lang="ja-JP" altLang="en-US" dirty="0" smtClean="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23</a:t>
            </a:fld>
            <a:endParaRPr kumimoji="1" lang="ja-JP" altLang="en-US"/>
          </a:p>
        </p:txBody>
      </p:sp>
    </p:spTree>
    <p:extLst>
      <p:ext uri="{BB962C8B-B14F-4D97-AF65-F5344CB8AC3E}">
        <p14:creationId xmlns:p14="http://schemas.microsoft.com/office/powerpoint/2010/main" val="26450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Meiryo UI" panose="020B0604030504040204" pitchFamily="50" charset="-128"/>
                <a:ea typeface="Meiryo UI" panose="020B0604030504040204" pitchFamily="50" charset="-128"/>
              </a:rPr>
              <a:t>2003</a:t>
            </a:r>
            <a:r>
              <a:rPr lang="ja-JP" altLang="en-US" b="1" dirty="0" smtClean="0">
                <a:latin typeface="Meiryo UI" panose="020B0604030504040204" pitchFamily="50" charset="-128"/>
                <a:ea typeface="Meiryo UI" panose="020B0604030504040204" pitchFamily="50" charset="-128"/>
              </a:rPr>
              <a:t>年～</a:t>
            </a:r>
            <a:r>
              <a:rPr lang="en-US" altLang="ja-JP" b="1" dirty="0" smtClean="0">
                <a:latin typeface="Meiryo UI" panose="020B0604030504040204" pitchFamily="50" charset="-128"/>
                <a:ea typeface="Meiryo UI" panose="020B0604030504040204" pitchFamily="50" charset="-128"/>
              </a:rPr>
              <a:t>2006</a:t>
            </a:r>
            <a:r>
              <a:rPr lang="ja-JP" altLang="en-US" b="1" dirty="0" smtClean="0">
                <a:latin typeface="Meiryo UI" panose="020B0604030504040204" pitchFamily="50" charset="-128"/>
                <a:ea typeface="Meiryo UI" panose="020B0604030504040204" pitchFamily="50" charset="-128"/>
              </a:rPr>
              <a:t>年：光遺伝学の研究</a:t>
            </a:r>
          </a:p>
          <a:p>
            <a:r>
              <a:rPr lang="ja-JP" altLang="en-US" dirty="0" smtClean="0">
                <a:latin typeface="Meiryo UI" panose="020B0604030504040204" pitchFamily="50" charset="-128"/>
                <a:ea typeface="Meiryo UI" panose="020B0604030504040204" pitchFamily="50" charset="-128"/>
              </a:rPr>
              <a:t>従来、外部から脳の機能を調べる場合は脳に電極を刺して電流を流す方法が一般的であった。もっとも、この方法では電流を流すことで電極付近の多くの神経細胞も同時に刺激し、損傷させる危険性があった。こうした理由から、脳内の特定の神経細胞が持つ機能を調べることは困難だった。こうした課題を解決したのが、光学と遺伝学を融合した</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光遺伝学</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であった。</a:t>
            </a:r>
            <a:endParaRPr lang="en-US" altLang="ja-JP"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“チャネルロドプシン</a:t>
            </a:r>
            <a:r>
              <a:rPr lang="en-US" altLang="ja-JP" dirty="0" smtClean="0">
                <a:latin typeface="Meiryo UI" panose="020B0604030504040204" pitchFamily="50" charset="-128"/>
                <a:ea typeface="Meiryo UI" panose="020B0604030504040204" pitchFamily="50" charset="-128"/>
              </a:rPr>
              <a:t>2”</a:t>
            </a:r>
            <a:r>
              <a:rPr lang="ja-JP" altLang="en-US" dirty="0" smtClean="0">
                <a:latin typeface="Meiryo UI" panose="020B0604030504040204" pitchFamily="50" charset="-128"/>
                <a:ea typeface="Meiryo UI" panose="020B0604030504040204" pitchFamily="50" charset="-128"/>
              </a:rPr>
              <a:t>または“ハロロドプシン”というタンパク質を脳の特定部位に出現させると、光で刺激するだけで脳の活動を制御できることがわかった。</a:t>
            </a:r>
            <a:r>
              <a:rPr lang="en-US" altLang="ja-JP" dirty="0" smtClean="0">
                <a:latin typeface="Meiryo UI" panose="020B0604030504040204" pitchFamily="50" charset="-128"/>
                <a:ea typeface="Meiryo UI" panose="020B0604030504040204" pitchFamily="50" charset="-128"/>
              </a:rPr>
              <a:t>2003</a:t>
            </a:r>
            <a:r>
              <a:rPr lang="ja-JP" altLang="en-US" dirty="0" smtClean="0">
                <a:latin typeface="Meiryo UI" panose="020B0604030504040204" pitchFamily="50" charset="-128"/>
                <a:ea typeface="Meiryo UI" panose="020B0604030504040204" pitchFamily="50" charset="-128"/>
              </a:rPr>
              <a:t>年にドイツの研究グループがこのタンパク質を発見し、</a:t>
            </a:r>
            <a:r>
              <a:rPr lang="en-US" altLang="ja-JP" dirty="0" smtClean="0">
                <a:latin typeface="Meiryo UI" panose="020B0604030504040204" pitchFamily="50" charset="-128"/>
                <a:ea typeface="Meiryo UI" panose="020B0604030504040204" pitchFamily="50" charset="-128"/>
              </a:rPr>
              <a:t>2005</a:t>
            </a:r>
            <a:r>
              <a:rPr lang="ja-JP" altLang="en-US" dirty="0" smtClean="0">
                <a:latin typeface="Meiryo UI" panose="020B0604030504040204" pitchFamily="50" charset="-128"/>
                <a:ea typeface="Meiryo UI" panose="020B0604030504040204" pitchFamily="50" charset="-128"/>
              </a:rPr>
              <a:t>年にはアメリカの研究グループが神経細胞の活動を制御する方法へ応用することに成功した。こうした発見と応用によって確立された光遺伝学の技術により、光に反応するタンパク質を脳の特定部位に出現させ、電流の代わりに光で刺激するだけで脳の活動を制御することが可能となった。すなわち、脳に電極を指すことなく特定の神経細胞の機能を脳の外から操作し、調べられるようになった。</a:t>
            </a:r>
            <a:endParaRPr lang="en-US" altLang="ja-JP" dirty="0" smtClean="0">
              <a:latin typeface="Meiryo UI" panose="020B0604030504040204" pitchFamily="50" charset="-128"/>
              <a:ea typeface="Meiryo UI" panose="020B0604030504040204" pitchFamily="50" charset="-128"/>
            </a:endParaRPr>
          </a:p>
          <a:p>
            <a:endParaRPr lang="en-US" altLang="ja-JP" dirty="0" smtClean="0">
              <a:effectLst/>
              <a:latin typeface="Meiryo UI" panose="020B0604030504040204" pitchFamily="50" charset="-128"/>
              <a:ea typeface="Meiryo UI" panose="020B0604030504040204" pitchFamily="50" charset="-128"/>
            </a:endParaRPr>
          </a:p>
          <a:p>
            <a:r>
              <a:rPr lang="en-US" altLang="ja-JP" b="1" dirty="0" smtClean="0">
                <a:latin typeface="Meiryo UI" panose="020B0604030504040204" pitchFamily="50" charset="-128"/>
                <a:ea typeface="Meiryo UI" panose="020B0604030504040204" pitchFamily="50" charset="-128"/>
              </a:rPr>
              <a:t>2014</a:t>
            </a:r>
            <a:r>
              <a:rPr lang="ja-JP" altLang="en-US" b="1" dirty="0" smtClean="0">
                <a:latin typeface="Meiryo UI" panose="020B0604030504040204" pitchFamily="50" charset="-128"/>
                <a:ea typeface="Meiryo UI" panose="020B0604030504040204" pitchFamily="50" charset="-128"/>
              </a:rPr>
              <a:t>年：光遺伝学によってマウスのうつ状態を改善</a:t>
            </a:r>
          </a:p>
          <a:p>
            <a:r>
              <a:rPr lang="ja-JP" altLang="en-US" dirty="0" smtClean="0">
                <a:latin typeface="Meiryo UI" panose="020B0604030504040204" pitchFamily="50" charset="-128"/>
                <a:ea typeface="Meiryo UI" panose="020B0604030504040204" pitchFamily="50" charset="-128"/>
              </a:rPr>
              <a:t>　マウスの海馬にある特定の神経細胞群（歯状回）に対して、光遺伝子の手法を用いることで</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嫌な出来事の記憶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を</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に書き換えることに成功した。</a:t>
            </a:r>
            <a:br>
              <a:rPr lang="ja-JP" altLang="en-US" dirty="0" smtClean="0">
                <a:latin typeface="Meiryo UI" panose="020B0604030504040204" pitchFamily="50" charset="-128"/>
                <a:ea typeface="Meiryo UI" panose="020B0604030504040204" pitchFamily="50" charset="-128"/>
              </a:rPr>
            </a:br>
            <a:r>
              <a:rPr lang="ja-JP" altLang="en-US" dirty="0" smtClean="0">
                <a:latin typeface="Meiryo UI" panose="020B0604030504040204" pitchFamily="50" charset="-128"/>
                <a:ea typeface="Meiryo UI" panose="020B0604030504040204" pitchFamily="50" charset="-128"/>
              </a:rPr>
              <a:t>　この実験では、予めマウスに“楽しい出来事”を体験させ、そのときに活動した脳の海馬体の歯状回という部位の神経細胞を“標識”させた。この神経細胞に光を当てることにより、意図的に細胞を活性化させることが可能となる。強制的にうつ状態にしたマウス（うつ状態が確認できるマウス）に対して標識とした神経細胞に光を当てることで、うつ症状の改善がみられた。すなわち、光による神経細胞群（歯状回）の活性化により、</a:t>
            </a: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楽しい出来事の記憶</a:t>
            </a:r>
            <a:r>
              <a:rPr lang="en-US" altLang="ja-JP" dirty="0" smtClean="0">
                <a:latin typeface="Meiryo UI" panose="020B0604030504040204" pitchFamily="50" charset="-128"/>
                <a:ea typeface="Meiryo UI" panose="020B0604030504040204" pitchFamily="50" charset="-128"/>
              </a:rPr>
              <a:t>』</a:t>
            </a:r>
            <a:r>
              <a:rPr lang="ja-JP" altLang="en-US" dirty="0" err="1" smtClean="0">
                <a:latin typeface="Meiryo UI" panose="020B0604030504040204" pitchFamily="50" charset="-128"/>
                <a:ea typeface="Meiryo UI" panose="020B0604030504040204" pitchFamily="50" charset="-128"/>
              </a:rPr>
              <a:t>が想</a:t>
            </a:r>
            <a:r>
              <a:rPr lang="ja-JP" altLang="en-US" dirty="0" smtClean="0">
                <a:latin typeface="Meiryo UI" panose="020B0604030504040204" pitchFamily="50" charset="-128"/>
                <a:ea typeface="Meiryo UI" panose="020B0604030504040204" pitchFamily="50" charset="-128"/>
              </a:rPr>
              <a:t>起され、うつの症状が改善した。この結果は今後のうつ病の治療法の発展に寄与することが期待されている。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24</a:t>
            </a:fld>
            <a:endParaRPr kumimoji="1" lang="ja-JP" altLang="en-US"/>
          </a:p>
        </p:txBody>
      </p:sp>
    </p:spTree>
    <p:extLst>
      <p:ext uri="{BB962C8B-B14F-4D97-AF65-F5344CB8AC3E}">
        <p14:creationId xmlns:p14="http://schemas.microsoft.com/office/powerpoint/2010/main" val="51431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25</a:t>
            </a:fld>
            <a:endParaRPr kumimoji="1" lang="ja-JP" altLang="en-US"/>
          </a:p>
        </p:txBody>
      </p:sp>
    </p:spTree>
    <p:extLst>
      <p:ext uri="{BB962C8B-B14F-4D97-AF65-F5344CB8AC3E}">
        <p14:creationId xmlns:p14="http://schemas.microsoft.com/office/powerpoint/2010/main" val="2717874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26</a:t>
            </a:fld>
            <a:endParaRPr kumimoji="1" lang="ja-JP" altLang="en-US"/>
          </a:p>
        </p:txBody>
      </p:sp>
    </p:spTree>
    <p:extLst>
      <p:ext uri="{BB962C8B-B14F-4D97-AF65-F5344CB8AC3E}">
        <p14:creationId xmlns:p14="http://schemas.microsoft.com/office/powerpoint/2010/main" val="2969435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ライス大学主導の神経工学チームは、手術を必要とせずに人間の脳と機械を直接リンクできるヘッドセット技術を開発するという野心的な</a:t>
            </a:r>
            <a:r>
              <a:rPr kumimoji="1" lang="en-US" altLang="ja-JP" sz="1200" b="0" i="0" kern="1200" dirty="0" smtClean="0">
                <a:solidFill>
                  <a:schemeClr val="tx1"/>
                </a:solidFill>
                <a:effectLst/>
                <a:latin typeface="+mn-lt"/>
                <a:ea typeface="+mn-ea"/>
                <a:cs typeface="+mn-cs"/>
              </a:rPr>
              <a:t>4</a:t>
            </a:r>
            <a:r>
              <a:rPr kumimoji="1" lang="ja-JP" altLang="en-US" sz="1200" b="0" i="0" kern="1200" dirty="0" smtClean="0">
                <a:solidFill>
                  <a:schemeClr val="tx1"/>
                </a:solidFill>
                <a:effectLst/>
                <a:latin typeface="+mn-lt"/>
                <a:ea typeface="+mn-ea"/>
                <a:cs typeface="+mn-cs"/>
              </a:rPr>
              <a:t>年間のプロジェクトに着手しています。概念実証として、チームは、</a:t>
            </a:r>
            <a:r>
              <a:rPr kumimoji="1" lang="en-US" altLang="ja-JP" sz="1200" b="0" i="0" kern="1200" dirty="0" smtClean="0">
                <a:solidFill>
                  <a:schemeClr val="tx1"/>
                </a:solidFill>
                <a:effectLst/>
                <a:latin typeface="+mn-lt"/>
                <a:ea typeface="+mn-ea"/>
                <a:cs typeface="+mn-cs"/>
              </a:rPr>
              <a:t>1</a:t>
            </a:r>
            <a:r>
              <a:rPr kumimoji="1" lang="ja-JP" altLang="en-US" sz="1200" b="0" i="0" kern="1200" dirty="0" smtClean="0">
                <a:solidFill>
                  <a:schemeClr val="tx1"/>
                </a:solidFill>
                <a:effectLst/>
                <a:latin typeface="+mn-lt"/>
                <a:ea typeface="+mn-ea"/>
                <a:cs typeface="+mn-cs"/>
              </a:rPr>
              <a:t>人の個人が知覚した視覚画像を盲目の患者の心に伝達することを計画しています。</a:t>
            </a:r>
          </a:p>
          <a:p>
            <a:r>
              <a:rPr kumimoji="1" lang="ja-JP" altLang="en-US" sz="1200" b="0" i="0" kern="1200" dirty="0"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4</a:t>
            </a:r>
            <a:r>
              <a:rPr kumimoji="1" lang="ja-JP" altLang="en-US" sz="1200" b="0" i="0" kern="1200" dirty="0" smtClean="0">
                <a:solidFill>
                  <a:schemeClr val="tx1"/>
                </a:solidFill>
                <a:effectLst/>
                <a:latin typeface="+mn-lt"/>
                <a:ea typeface="+mn-ea"/>
                <a:cs typeface="+mn-cs"/>
              </a:rPr>
              <a:t>年後には、脳外科手術を行わずに、思考の速さで脳と脳の直接的なコミュニケーションを実証したいと考えています」とライスのジェイコブ・ロビンソンは述べました。 </a:t>
            </a:r>
            <a:r>
              <a:rPr kumimoji="1" lang="en-US" altLang="ja-JP" sz="1200" b="0" i="0" kern="1200" dirty="0" smtClean="0">
                <a:solidFill>
                  <a:schemeClr val="tx1"/>
                </a:solidFill>
                <a:effectLst/>
                <a:latin typeface="+mn-lt"/>
                <a:ea typeface="+mn-ea"/>
                <a:cs typeface="+mn-cs"/>
              </a:rPr>
              <a:t>Advanced Research Projects Agency</a:t>
            </a:r>
            <a:r>
              <a:rPr kumimoji="1" lang="ja-JP" altLang="en-US" sz="1200" b="0" i="0" kern="1200" dirty="0"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DARPA</a:t>
            </a:r>
            <a:r>
              <a:rPr kumimoji="1" lang="ja-JP" altLang="en-US" sz="1200" b="0" i="0" kern="1200" dirty="0" smtClean="0">
                <a:solidFill>
                  <a:schemeClr val="tx1"/>
                </a:solidFill>
                <a:effectLst/>
                <a:latin typeface="+mn-lt"/>
                <a:ea typeface="+mn-ea"/>
                <a:cs typeface="+mn-cs"/>
              </a:rPr>
              <a:t>）の次世代非外科ニューロテクノロジー（</a:t>
            </a:r>
            <a:r>
              <a:rPr kumimoji="1" lang="en-US" altLang="ja-JP" sz="1200" b="0" i="0" kern="1200" dirty="0" smtClean="0">
                <a:solidFill>
                  <a:schemeClr val="tx1"/>
                </a:solidFill>
                <a:effectLst/>
                <a:latin typeface="+mn-lt"/>
                <a:ea typeface="+mn-ea"/>
                <a:cs typeface="+mn-cs"/>
              </a:rPr>
              <a:t>N3</a:t>
            </a:r>
            <a:r>
              <a:rPr kumimoji="1" lang="ja-JP" altLang="en-US" sz="1200" b="0" i="0" kern="1200" dirty="0" smtClean="0">
                <a:solidFill>
                  <a:schemeClr val="tx1"/>
                </a:solidFill>
                <a:effectLst/>
                <a:latin typeface="+mn-lt"/>
                <a:ea typeface="+mn-ea"/>
                <a:cs typeface="+mn-cs"/>
              </a:rPr>
              <a:t>）プログラム。</a:t>
            </a:r>
          </a:p>
          <a:p>
            <a:r>
              <a:rPr kumimoji="1" lang="en-US" altLang="ja-JP" sz="1200" b="0" i="0" kern="1200" dirty="0" smtClean="0">
                <a:solidFill>
                  <a:schemeClr val="tx1"/>
                </a:solidFill>
                <a:effectLst/>
                <a:latin typeface="+mn-lt"/>
                <a:ea typeface="+mn-ea"/>
                <a:cs typeface="+mn-cs"/>
              </a:rPr>
              <a:t>2</a:t>
            </a:r>
            <a:r>
              <a:rPr kumimoji="1" lang="ja-JP" altLang="en-US" sz="1200" b="0" i="0" kern="1200" dirty="0" err="1" smtClean="0">
                <a:solidFill>
                  <a:schemeClr val="tx1"/>
                </a:solidFill>
                <a:effectLst/>
                <a:latin typeface="+mn-lt"/>
                <a:ea typeface="+mn-ea"/>
                <a:cs typeface="+mn-cs"/>
              </a:rPr>
              <a:t>つの</a:t>
            </a:r>
            <a:r>
              <a:rPr kumimoji="1" lang="ja-JP" altLang="en-US" sz="1200" b="0" i="0" kern="1200" dirty="0" smtClean="0">
                <a:solidFill>
                  <a:schemeClr val="tx1"/>
                </a:solidFill>
                <a:effectLst/>
                <a:latin typeface="+mn-lt"/>
                <a:ea typeface="+mn-ea"/>
                <a:cs typeface="+mn-cs"/>
              </a:rPr>
              <a:t>脳の間で視覚画像を共有することは、サイエンスフィクションのように聞こえるかもしれませんが、ロビンソン氏は、最近の多くの技術的ブレークスルーによりアイデアが実現可能になると述べました。</a:t>
            </a:r>
            <a:r>
              <a:rPr kumimoji="1" lang="en-US" altLang="ja-JP" sz="1200" b="0" i="0" kern="1200" dirty="0" smtClean="0">
                <a:solidFill>
                  <a:schemeClr val="tx1"/>
                </a:solidFill>
                <a:effectLst/>
                <a:latin typeface="+mn-lt"/>
                <a:ea typeface="+mn-ea"/>
                <a:cs typeface="+mn-cs"/>
              </a:rPr>
              <a:t>DARPA</a:t>
            </a:r>
            <a:r>
              <a:rPr kumimoji="1" lang="ja-JP" altLang="en-US" sz="1200" b="0" i="0" kern="1200" dirty="0" smtClean="0">
                <a:solidFill>
                  <a:schemeClr val="tx1"/>
                </a:solidFill>
                <a:effectLst/>
                <a:latin typeface="+mn-lt"/>
                <a:ea typeface="+mn-ea"/>
                <a:cs typeface="+mn-cs"/>
              </a:rPr>
              <a:t>は、ライス主導のチームと、脳と機械を接続するというより広範な挑戦のためのさまざまな技術的ソリューションを提案した他の</a:t>
            </a:r>
            <a:r>
              <a:rPr kumimoji="1" lang="en-US" altLang="ja-JP" sz="1200" b="0" i="0" kern="1200" dirty="0" smtClean="0">
                <a:solidFill>
                  <a:schemeClr val="tx1"/>
                </a:solidFill>
                <a:effectLst/>
                <a:latin typeface="+mn-lt"/>
                <a:ea typeface="+mn-ea"/>
                <a:cs typeface="+mn-cs"/>
              </a:rPr>
              <a:t>5</a:t>
            </a:r>
            <a:r>
              <a:rPr kumimoji="1" lang="ja-JP" altLang="en-US" sz="1200" b="0" i="0" kern="1200" dirty="0" err="1" smtClean="0">
                <a:solidFill>
                  <a:schemeClr val="tx1"/>
                </a:solidFill>
                <a:effectLst/>
                <a:latin typeface="+mn-lt"/>
                <a:ea typeface="+mn-ea"/>
                <a:cs typeface="+mn-cs"/>
              </a:rPr>
              <a:t>つの</a:t>
            </a:r>
            <a:r>
              <a:rPr kumimoji="1" lang="ja-JP" altLang="en-US" sz="1200" b="0" i="0" kern="1200" dirty="0" smtClean="0">
                <a:solidFill>
                  <a:schemeClr val="tx1"/>
                </a:solidFill>
                <a:effectLst/>
                <a:latin typeface="+mn-lt"/>
                <a:ea typeface="+mn-ea"/>
                <a:cs typeface="+mn-cs"/>
              </a:rPr>
              <a:t>チームへの一連の</a:t>
            </a:r>
            <a:r>
              <a:rPr kumimoji="1" lang="en-US" altLang="ja-JP" sz="1200" b="0" i="0" kern="1200" dirty="0" smtClean="0">
                <a:solidFill>
                  <a:schemeClr val="tx1"/>
                </a:solidFill>
                <a:effectLst/>
                <a:latin typeface="+mn-lt"/>
                <a:ea typeface="+mn-ea"/>
                <a:cs typeface="+mn-cs"/>
              </a:rPr>
              <a:t>N3</a:t>
            </a:r>
            <a:r>
              <a:rPr kumimoji="1" lang="ja-JP" altLang="en-US" sz="1200" b="0" i="0" kern="1200" dirty="0" smtClean="0">
                <a:solidFill>
                  <a:schemeClr val="tx1"/>
                </a:solidFill>
                <a:effectLst/>
                <a:latin typeface="+mn-lt"/>
                <a:ea typeface="+mn-ea"/>
                <a:cs typeface="+mn-cs"/>
              </a:rPr>
              <a:t>賞で対処することを望んでいます。</a:t>
            </a:r>
          </a:p>
          <a:p>
            <a:r>
              <a:rPr kumimoji="1" lang="ja-JP" altLang="en-US" sz="1200" b="0" i="0" kern="1200" dirty="0" smtClean="0">
                <a:solidFill>
                  <a:schemeClr val="tx1"/>
                </a:solidFill>
                <a:effectLst/>
                <a:latin typeface="+mn-lt"/>
                <a:ea typeface="+mn-ea"/>
                <a:cs typeface="+mn-cs"/>
              </a:rPr>
              <a:t>「スピードが重要です」と、ライスのブラウンスクールオブエンジニアリングの電気工学およびコンピューター工学と生物工学の准教授であるロビンソンは述べています。「私たちは、ある人の視覚野の神経活動を解読し、</a:t>
            </a:r>
            <a:r>
              <a:rPr kumimoji="1" lang="en-US" altLang="ja-JP" sz="1200" b="0" i="0" kern="1200" dirty="0" smtClean="0">
                <a:solidFill>
                  <a:schemeClr val="tx1"/>
                </a:solidFill>
                <a:effectLst/>
                <a:latin typeface="+mn-lt"/>
                <a:ea typeface="+mn-ea"/>
                <a:cs typeface="+mn-cs"/>
              </a:rPr>
              <a:t>20</a:t>
            </a:r>
            <a:r>
              <a:rPr kumimoji="1" lang="ja-JP" altLang="en-US" sz="1200" b="0" i="0" kern="1200" dirty="0" smtClean="0">
                <a:solidFill>
                  <a:schemeClr val="tx1"/>
                </a:solidFill>
                <a:effectLst/>
                <a:latin typeface="+mn-lt"/>
                <a:ea typeface="+mn-ea"/>
                <a:cs typeface="+mn-cs"/>
              </a:rPr>
              <a:t>分の</a:t>
            </a:r>
            <a:r>
              <a:rPr kumimoji="1" lang="en-US" altLang="ja-JP" sz="1200" b="0" i="0" kern="1200" dirty="0" smtClean="0">
                <a:solidFill>
                  <a:schemeClr val="tx1"/>
                </a:solidFill>
                <a:effectLst/>
                <a:latin typeface="+mn-lt"/>
                <a:ea typeface="+mn-ea"/>
                <a:cs typeface="+mn-cs"/>
              </a:rPr>
              <a:t>1</a:t>
            </a:r>
            <a:r>
              <a:rPr kumimoji="1" lang="ja-JP" altLang="en-US" sz="1200" b="0" i="0" kern="1200" dirty="0" smtClean="0">
                <a:solidFill>
                  <a:schemeClr val="tx1"/>
                </a:solidFill>
                <a:effectLst/>
                <a:latin typeface="+mn-lt"/>
                <a:ea typeface="+mn-ea"/>
                <a:cs typeface="+mn-cs"/>
              </a:rPr>
              <a:t>秒以内に別の人の心でそれを再現する必要があります。それを行う技術は、手術なしではまだ存在しません。作成。</a:t>
            </a:r>
            <a:r>
              <a:rPr kumimoji="1" lang="en-US" altLang="ja-JP" sz="1200" b="0" i="0" kern="1200" dirty="0" smtClean="0">
                <a:solidFill>
                  <a:schemeClr val="tx1"/>
                </a:solidFill>
                <a:effectLst/>
                <a:latin typeface="+mn-lt"/>
                <a:ea typeface="+mn-ea"/>
                <a:cs typeface="+mn-cs"/>
              </a:rPr>
              <a:t>"</a:t>
            </a:r>
          </a:p>
          <a:p>
            <a:r>
              <a:rPr kumimoji="1" lang="ja-JP" altLang="en-US" sz="1200" b="0" i="0" kern="1200" dirty="0" smtClean="0">
                <a:solidFill>
                  <a:schemeClr val="tx1"/>
                </a:solidFill>
                <a:effectLst/>
                <a:latin typeface="+mn-lt"/>
                <a:ea typeface="+mn-ea"/>
                <a:cs typeface="+mn-cs"/>
              </a:rPr>
              <a:t>手術はスターターではないため、すべての</a:t>
            </a:r>
            <a:r>
              <a:rPr kumimoji="1" lang="en-US" altLang="ja-JP" sz="1200" b="0" i="0" kern="1200" dirty="0" smtClean="0">
                <a:solidFill>
                  <a:schemeClr val="tx1"/>
                </a:solidFill>
                <a:effectLst/>
                <a:latin typeface="+mn-lt"/>
                <a:ea typeface="+mn-ea"/>
                <a:cs typeface="+mn-cs"/>
              </a:rPr>
              <a:t>N3</a:t>
            </a:r>
            <a:r>
              <a:rPr kumimoji="1" lang="ja-JP" altLang="en-US" sz="1200" b="0" i="0" kern="1200" dirty="0" smtClean="0">
                <a:solidFill>
                  <a:schemeClr val="tx1"/>
                </a:solidFill>
                <a:effectLst/>
                <a:latin typeface="+mn-lt"/>
                <a:ea typeface="+mn-ea"/>
                <a:cs typeface="+mn-cs"/>
              </a:rPr>
              <a:t>チームは、光、超音波、または電磁エネルギーの何らかの組み合わせを使用して、脳の活動を読み書きします。ライスの「磁気、光学、音響ニューラルアクセスデバイス」または</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は、</a:t>
            </a:r>
            <a:r>
              <a:rPr kumimoji="1" lang="en-US" altLang="ja-JP" sz="1200" b="0" i="0" kern="1200" dirty="0" smtClean="0">
                <a:solidFill>
                  <a:schemeClr val="tx1"/>
                </a:solidFill>
                <a:effectLst/>
                <a:latin typeface="+mn-lt"/>
                <a:ea typeface="+mn-ea"/>
                <a:cs typeface="+mn-cs"/>
              </a:rPr>
              <a:t>3</a:t>
            </a:r>
            <a:r>
              <a:rPr kumimoji="1" lang="ja-JP" altLang="en-US" sz="1200" b="0" i="0" kern="1200" dirty="0" smtClean="0">
                <a:solidFill>
                  <a:schemeClr val="tx1"/>
                </a:solidFill>
                <a:effectLst/>
                <a:latin typeface="+mn-lt"/>
                <a:ea typeface="+mn-ea"/>
                <a:cs typeface="+mn-cs"/>
              </a:rPr>
              <a:t>つすべてを使用する手法をテストします。</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チームには、ライス、ベイラー医科大学、テキサス小児病院、デューク大学、コロンビア大学、イェールのジョン</a:t>
            </a:r>
            <a:r>
              <a:rPr kumimoji="1" lang="en-US" altLang="ja-JP" sz="1200" b="0" i="0" kern="1200" dirty="0" smtClean="0">
                <a:solidFill>
                  <a:schemeClr val="tx1"/>
                </a:solidFill>
                <a:effectLst/>
                <a:latin typeface="+mn-lt"/>
                <a:ea typeface="+mn-ea"/>
                <a:cs typeface="+mn-cs"/>
              </a:rPr>
              <a:t>B.</a:t>
            </a:r>
            <a:r>
              <a:rPr kumimoji="1" lang="ja-JP" altLang="en-US" sz="1200" b="0" i="0" kern="1200" dirty="0" smtClean="0">
                <a:solidFill>
                  <a:schemeClr val="tx1"/>
                </a:solidFill>
                <a:effectLst/>
                <a:latin typeface="+mn-lt"/>
                <a:ea typeface="+mn-ea"/>
                <a:cs typeface="+mn-cs"/>
              </a:rPr>
              <a:t>ピアス研究所の</a:t>
            </a:r>
            <a:r>
              <a:rPr kumimoji="1" lang="en-US" altLang="ja-JP" sz="1200" b="0" i="0" kern="1200" dirty="0" smtClean="0">
                <a:solidFill>
                  <a:schemeClr val="tx1"/>
                </a:solidFill>
                <a:effectLst/>
                <a:latin typeface="+mn-lt"/>
                <a:ea typeface="+mn-ea"/>
                <a:cs typeface="+mn-cs"/>
              </a:rPr>
              <a:t>1</a:t>
            </a:r>
            <a:r>
              <a:rPr kumimoji="1" lang="ja-JP" altLang="en-US" sz="1200" b="0" i="0" kern="1200" dirty="0" smtClean="0">
                <a:solidFill>
                  <a:schemeClr val="tx1"/>
                </a:solidFill>
                <a:effectLst/>
                <a:latin typeface="+mn-lt"/>
                <a:ea typeface="+mn-ea"/>
                <a:cs typeface="+mn-cs"/>
              </a:rPr>
              <a:t>月およびダンダンカン神経研究所の</a:t>
            </a:r>
            <a:r>
              <a:rPr kumimoji="1" lang="en-US" altLang="ja-JP" sz="1200" b="0" i="0" kern="1200" dirty="0" smtClean="0">
                <a:solidFill>
                  <a:schemeClr val="tx1"/>
                </a:solidFill>
                <a:effectLst/>
                <a:latin typeface="+mn-lt"/>
                <a:ea typeface="+mn-ea"/>
                <a:cs typeface="+mn-cs"/>
              </a:rPr>
              <a:t>15</a:t>
            </a:r>
            <a:r>
              <a:rPr kumimoji="1" lang="ja-JP" altLang="en-US" sz="1200" b="0" i="0" kern="1200" dirty="0" smtClean="0">
                <a:solidFill>
                  <a:schemeClr val="tx1"/>
                </a:solidFill>
                <a:effectLst/>
                <a:latin typeface="+mn-lt"/>
                <a:ea typeface="+mn-ea"/>
                <a:cs typeface="+mn-cs"/>
              </a:rPr>
              <a:t>人の共同研究者が含まれています。</a:t>
            </a:r>
          </a:p>
          <a:p>
            <a:r>
              <a:rPr kumimoji="1" lang="ja-JP" altLang="en-US" sz="1200" b="0" i="0" kern="1200" dirty="0" smtClean="0">
                <a:solidFill>
                  <a:schemeClr val="tx1"/>
                </a:solidFill>
                <a:effectLst/>
                <a:latin typeface="+mn-lt"/>
                <a:ea typeface="+mn-ea"/>
                <a:cs typeface="+mn-cs"/>
              </a:rPr>
              <a:t>ロビンソン氏は、</a:t>
            </a:r>
            <a:r>
              <a:rPr kumimoji="1" lang="en-US" altLang="ja-JP" sz="1200" b="0" i="0" kern="1200" dirty="0" smtClean="0">
                <a:solidFill>
                  <a:schemeClr val="tx1"/>
                </a:solidFill>
                <a:effectLst/>
                <a:latin typeface="+mn-lt"/>
                <a:ea typeface="+mn-ea"/>
                <a:cs typeface="+mn-cs"/>
              </a:rPr>
              <a:t>N3</a:t>
            </a:r>
            <a:r>
              <a:rPr kumimoji="1" lang="ja-JP" altLang="en-US" sz="1200" b="0" i="0" kern="1200" dirty="0" smtClean="0">
                <a:solidFill>
                  <a:schemeClr val="tx1"/>
                </a:solidFill>
                <a:effectLst/>
                <a:latin typeface="+mn-lt"/>
                <a:ea typeface="+mn-ea"/>
                <a:cs typeface="+mn-cs"/>
              </a:rPr>
              <a:t>が資金を提供するチームの大きな差別化要因は、</a:t>
            </a:r>
            <a:r>
              <a:rPr kumimoji="1" lang="en-US" altLang="ja-JP" sz="1200" b="0" i="0" kern="1200" dirty="0" smtClean="0">
                <a:solidFill>
                  <a:schemeClr val="tx1"/>
                </a:solidFill>
                <a:effectLst/>
                <a:latin typeface="+mn-lt"/>
                <a:ea typeface="+mn-ea"/>
                <a:cs typeface="+mn-cs"/>
              </a:rPr>
              <a:t>50</a:t>
            </a:r>
            <a:r>
              <a:rPr kumimoji="1" lang="ja-JP" altLang="en-US" sz="1200" b="0" i="0" kern="1200" dirty="0" smtClean="0">
                <a:solidFill>
                  <a:schemeClr val="tx1"/>
                </a:solidFill>
                <a:effectLst/>
                <a:latin typeface="+mn-lt"/>
                <a:ea typeface="+mn-ea"/>
                <a:cs typeface="+mn-cs"/>
              </a:rPr>
              <a:t>ミリ秒のレイテンシしきい値と</a:t>
            </a:r>
            <a:r>
              <a:rPr kumimoji="1" lang="en-US" altLang="ja-JP" sz="1200" b="0" i="0" kern="1200" dirty="0" smtClean="0">
                <a:solidFill>
                  <a:schemeClr val="tx1"/>
                </a:solidFill>
                <a:effectLst/>
                <a:latin typeface="+mn-lt"/>
                <a:ea typeface="+mn-ea"/>
                <a:cs typeface="+mn-cs"/>
              </a:rPr>
              <a:t>DARPA</a:t>
            </a:r>
            <a:r>
              <a:rPr kumimoji="1" lang="ja-JP" altLang="en-US" sz="1200" b="0" i="0" kern="1200" dirty="0" smtClean="0">
                <a:solidFill>
                  <a:schemeClr val="tx1"/>
                </a:solidFill>
                <a:effectLst/>
                <a:latin typeface="+mn-lt"/>
                <a:ea typeface="+mn-ea"/>
                <a:cs typeface="+mn-cs"/>
              </a:rPr>
              <a:t>の空間解像度の要件をどのように処理するかということです。エージェンシーは、エンドウ豆ほどの大きさの脳のボリュームで最低</a:t>
            </a:r>
            <a:r>
              <a:rPr kumimoji="1" lang="en-US" altLang="ja-JP" sz="1200" b="0" i="0" kern="1200" dirty="0" smtClean="0">
                <a:solidFill>
                  <a:schemeClr val="tx1"/>
                </a:solidFill>
                <a:effectLst/>
                <a:latin typeface="+mn-lt"/>
                <a:ea typeface="+mn-ea"/>
                <a:cs typeface="+mn-cs"/>
              </a:rPr>
              <a:t>16</a:t>
            </a:r>
            <a:r>
              <a:rPr kumimoji="1" lang="ja-JP" altLang="en-US" sz="1200" b="0" i="0" kern="1200" dirty="0" smtClean="0">
                <a:solidFill>
                  <a:schemeClr val="tx1"/>
                </a:solidFill>
                <a:effectLst/>
                <a:latin typeface="+mn-lt"/>
                <a:ea typeface="+mn-ea"/>
                <a:cs typeface="+mn-cs"/>
              </a:rPr>
              <a:t>箇所の読み取りと書き込みが可能なデバイスを探しています。</a:t>
            </a:r>
          </a:p>
          <a:p>
            <a:r>
              <a:rPr kumimoji="1" lang="ja-JP" altLang="en-US" sz="1200" b="0" i="0" kern="1200" dirty="0" smtClean="0">
                <a:solidFill>
                  <a:schemeClr val="tx1"/>
                </a:solidFill>
                <a:effectLst/>
                <a:latin typeface="+mn-lt"/>
                <a:ea typeface="+mn-ea"/>
                <a:cs typeface="+mn-cs"/>
              </a:rPr>
              <a:t>ロビンソン氏によると、</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のデコードおよびエンコード技術はそれぞれ、ウイルスベクター遺伝子送達を使用します。これは、黄斑変性症、一部のがんおよび神経学的状態の治療に関する臨床試験中の技術です。デコードとエンコードで異なる遺伝的ペイロードは、脳の</a:t>
            </a:r>
            <a:r>
              <a:rPr kumimoji="1" lang="en-US" altLang="ja-JP" sz="1200" b="0" i="0" kern="1200" dirty="0" smtClean="0">
                <a:solidFill>
                  <a:schemeClr val="tx1"/>
                </a:solidFill>
                <a:effectLst/>
                <a:latin typeface="+mn-lt"/>
                <a:ea typeface="+mn-ea"/>
                <a:cs typeface="+mn-cs"/>
              </a:rPr>
              <a:t>16</a:t>
            </a:r>
            <a:r>
              <a:rPr kumimoji="1" lang="ja-JP" altLang="en-US" sz="1200" b="0" i="0" kern="1200" dirty="0" smtClean="0">
                <a:solidFill>
                  <a:schemeClr val="tx1"/>
                </a:solidFill>
                <a:effectLst/>
                <a:latin typeface="+mn-lt"/>
                <a:ea typeface="+mn-ea"/>
                <a:cs typeface="+mn-cs"/>
              </a:rPr>
              <a:t>のターゲット領域でニューロンのグループを選択する超音波の助けを借りて配信されます。</a:t>
            </a:r>
          </a:p>
          <a:p>
            <a:r>
              <a:rPr kumimoji="1" lang="ja-JP" altLang="en-US" sz="1200" b="0" i="0" kern="1200" dirty="0" smtClean="0">
                <a:solidFill>
                  <a:schemeClr val="tx1"/>
                </a:solidFill>
                <a:effectLst/>
                <a:latin typeface="+mn-lt"/>
                <a:ea typeface="+mn-ea"/>
                <a:cs typeface="+mn-cs"/>
              </a:rPr>
              <a:t>神経活動を「読み取る」ために、</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チームはニューロンを再プログラミングして、ニューロンがアクティブまたは発火しているときに光を吸収するように設計された「カルシウム依存インジケータ」と呼ばれる合成タンパク質を作成します。</a:t>
            </a:r>
          </a:p>
          <a:p>
            <a:r>
              <a:rPr kumimoji="1" lang="ja-JP" altLang="en-US" sz="1200" b="0" i="0" kern="1200" dirty="0" smtClean="0">
                <a:solidFill>
                  <a:schemeClr val="tx1"/>
                </a:solidFill>
                <a:effectLst/>
                <a:latin typeface="+mn-lt"/>
                <a:ea typeface="+mn-ea"/>
                <a:cs typeface="+mn-cs"/>
              </a:rPr>
              <a:t>米共同研究者の</a:t>
            </a:r>
            <a:r>
              <a:rPr kumimoji="1" lang="en-US" altLang="ja-JP" sz="1200" b="0" i="0" kern="1200" dirty="0" smtClean="0">
                <a:solidFill>
                  <a:schemeClr val="tx1"/>
                </a:solidFill>
                <a:effectLst/>
                <a:latin typeface="+mn-lt"/>
                <a:ea typeface="+mn-ea"/>
                <a:cs typeface="+mn-cs"/>
              </a:rPr>
              <a:t>Ashok </a:t>
            </a:r>
            <a:r>
              <a:rPr kumimoji="1" lang="en-US" altLang="ja-JP" sz="1200" b="0" i="0" kern="1200" dirty="0" err="1" smtClean="0">
                <a:solidFill>
                  <a:schemeClr val="tx1"/>
                </a:solidFill>
                <a:effectLst/>
                <a:latin typeface="+mn-lt"/>
                <a:ea typeface="+mn-ea"/>
                <a:cs typeface="+mn-cs"/>
              </a:rPr>
              <a:t>Veeraraghavan</a:t>
            </a:r>
            <a:r>
              <a:rPr kumimoji="1" lang="ja-JP" altLang="en-US" sz="1200" b="0" i="0" kern="1200" dirty="0" smtClean="0">
                <a:solidFill>
                  <a:schemeClr val="tx1"/>
                </a:solidFill>
                <a:effectLst/>
                <a:latin typeface="+mn-lt"/>
                <a:ea typeface="+mn-ea"/>
                <a:cs typeface="+mn-cs"/>
              </a:rPr>
              <a:t>は、赤と赤外線の波長の光が頭蓋骨を透過する可能性があると述べ、</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のデバイスはこれを利用します。光学サブシステムは、頭蓋骨の標的領域の周りに配置された発光体と検出器で構成されます。</a:t>
            </a:r>
          </a:p>
          <a:p>
            <a:r>
              <a:rPr kumimoji="1" lang="ja-JP" altLang="en-US" sz="1200" b="0" i="0" kern="1200" dirty="0" smtClean="0">
                <a:solidFill>
                  <a:schemeClr val="tx1"/>
                </a:solidFill>
                <a:effectLst/>
                <a:latin typeface="+mn-lt"/>
                <a:ea typeface="+mn-ea"/>
                <a:cs typeface="+mn-cs"/>
              </a:rPr>
              <a:t>「この光の大部分は頭皮と頭蓋骨から散乱しますが、ごく一部が脳内に到達する可能性があります。この小さな光子の一部には、視覚を解読するのに重要な情報が含まれています」コンピューター工学とコンピューターサイエンス。「私たちの目的は、頭蓋骨を</a:t>
            </a:r>
            <a:r>
              <a:rPr kumimoji="1" lang="en-US" altLang="ja-JP" sz="1200" b="0" i="0" kern="1200" dirty="0" smtClean="0">
                <a:solidFill>
                  <a:schemeClr val="tx1"/>
                </a:solidFill>
                <a:effectLst/>
                <a:latin typeface="+mn-lt"/>
                <a:ea typeface="+mn-ea"/>
                <a:cs typeface="+mn-cs"/>
              </a:rPr>
              <a:t>2</a:t>
            </a:r>
            <a:r>
              <a:rPr kumimoji="1" lang="ja-JP" altLang="en-US" sz="1200" b="0" i="0" kern="1200" dirty="0" smtClean="0">
                <a:solidFill>
                  <a:schemeClr val="tx1"/>
                </a:solidFill>
                <a:effectLst/>
                <a:latin typeface="+mn-lt"/>
                <a:ea typeface="+mn-ea"/>
                <a:cs typeface="+mn-cs"/>
              </a:rPr>
              <a:t>回通過する光子に含まれる情報をキャプチャして解釈することです。最初に視覚野に向かう途中で、再び検出器に反映されます。」</a:t>
            </a:r>
          </a:p>
          <a:p>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の光検出器は、超高速かつ超高感度です。前者は、頭蓋骨から散乱する光を無視し、代わりに、脳の標的領域に戻って到達するのに十分な時間を持っている光子のみをキャプチャするために重要です。</a:t>
            </a:r>
          </a:p>
          <a:p>
            <a:r>
              <a:rPr kumimoji="1" lang="ja-JP" altLang="en-US" sz="1200" b="0" i="0" kern="1200" dirty="0" smtClean="0">
                <a:solidFill>
                  <a:schemeClr val="tx1"/>
                </a:solidFill>
                <a:effectLst/>
                <a:latin typeface="+mn-lt"/>
                <a:ea typeface="+mn-ea"/>
                <a:cs typeface="+mn-cs"/>
              </a:rPr>
              <a:t>「超高感度の単一光子計数検出器を利用することにより、脳組織からの小さな信号を選択的に検知することができます」と</a:t>
            </a:r>
            <a:r>
              <a:rPr kumimoji="1" lang="en-US" altLang="ja-JP" sz="1200" b="0" i="0" kern="1200" dirty="0" err="1" smtClean="0">
                <a:solidFill>
                  <a:schemeClr val="tx1"/>
                </a:solidFill>
                <a:effectLst/>
                <a:latin typeface="+mn-lt"/>
                <a:ea typeface="+mn-ea"/>
                <a:cs typeface="+mn-cs"/>
              </a:rPr>
              <a:t>Veeraraghavan</a:t>
            </a:r>
            <a:r>
              <a:rPr kumimoji="1" lang="ja-JP" altLang="en-US" sz="1200" b="0" i="0" kern="1200" dirty="0" smtClean="0">
                <a:solidFill>
                  <a:schemeClr val="tx1"/>
                </a:solidFill>
                <a:effectLst/>
                <a:latin typeface="+mn-lt"/>
                <a:ea typeface="+mn-ea"/>
                <a:cs typeface="+mn-cs"/>
              </a:rPr>
              <a:t>は述べました。</a:t>
            </a:r>
          </a:p>
          <a:p>
            <a:r>
              <a:rPr kumimoji="1" lang="ja-JP" altLang="en-US" sz="1200" b="0" i="0" kern="1200" dirty="0" smtClean="0">
                <a:solidFill>
                  <a:schemeClr val="tx1"/>
                </a:solidFill>
                <a:effectLst/>
                <a:latin typeface="+mn-lt"/>
                <a:ea typeface="+mn-ea"/>
                <a:cs typeface="+mn-cs"/>
              </a:rPr>
              <a:t>コロンビアエンジニアリングの</a:t>
            </a:r>
            <a:r>
              <a:rPr kumimoji="1" lang="en-US" altLang="ja-JP" sz="1200" b="0" i="0" kern="1200" dirty="0" err="1" smtClean="0">
                <a:solidFill>
                  <a:schemeClr val="tx1"/>
                </a:solidFill>
                <a:effectLst/>
                <a:latin typeface="+mn-lt"/>
                <a:ea typeface="+mn-ea"/>
                <a:cs typeface="+mn-cs"/>
              </a:rPr>
              <a:t>Veeraraghavan</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Robinson</a:t>
            </a:r>
            <a:r>
              <a:rPr kumimoji="1" lang="ja-JP" altLang="en-US" sz="1200" b="0" i="0" kern="1200" dirty="0" err="1"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および</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の共同研究者である</a:t>
            </a:r>
            <a:r>
              <a:rPr kumimoji="1" lang="en-US" altLang="ja-JP" sz="1200" b="0" i="0" kern="1200" dirty="0" smtClean="0">
                <a:solidFill>
                  <a:schemeClr val="tx1"/>
                </a:solidFill>
                <a:effectLst/>
                <a:latin typeface="+mn-lt"/>
                <a:ea typeface="+mn-ea"/>
                <a:cs typeface="+mn-cs"/>
              </a:rPr>
              <a:t>Kenneth Shepard</a:t>
            </a:r>
            <a:r>
              <a:rPr kumimoji="1" lang="ja-JP" altLang="en-US" sz="1200" b="0" i="0" kern="1200" dirty="0" smtClean="0">
                <a:solidFill>
                  <a:schemeClr val="tx1"/>
                </a:solidFill>
                <a:effectLst/>
                <a:latin typeface="+mn-lt"/>
                <a:ea typeface="+mn-ea"/>
                <a:cs typeface="+mn-cs"/>
              </a:rPr>
              <a:t>と</a:t>
            </a:r>
            <a:r>
              <a:rPr kumimoji="1" lang="en-US" altLang="ja-JP" sz="1200" b="0" i="0" kern="1200" dirty="0" smtClean="0">
                <a:solidFill>
                  <a:schemeClr val="tx1"/>
                </a:solidFill>
                <a:effectLst/>
                <a:latin typeface="+mn-lt"/>
                <a:ea typeface="+mn-ea"/>
                <a:cs typeface="+mn-cs"/>
              </a:rPr>
              <a:t>Andreas </a:t>
            </a:r>
            <a:r>
              <a:rPr kumimoji="1" lang="en-US" altLang="ja-JP" sz="1200" b="0" i="0" kern="1200" dirty="0" err="1" smtClean="0">
                <a:solidFill>
                  <a:schemeClr val="tx1"/>
                </a:solidFill>
                <a:effectLst/>
                <a:latin typeface="+mn-lt"/>
                <a:ea typeface="+mn-ea"/>
                <a:cs typeface="+mn-cs"/>
              </a:rPr>
              <a:t>Hielscher</a:t>
            </a:r>
            <a:r>
              <a:rPr kumimoji="1" lang="ja-JP" altLang="en-US" sz="1200" b="0" i="0" kern="1200" dirty="0" smtClean="0">
                <a:solidFill>
                  <a:schemeClr val="tx1"/>
                </a:solidFill>
                <a:effectLst/>
                <a:latin typeface="+mn-lt"/>
                <a:ea typeface="+mn-ea"/>
                <a:cs typeface="+mn-cs"/>
              </a:rPr>
              <a:t>は、検出器を使用して「飛行時間拡張機能拡散光トモグラフィ」または</a:t>
            </a:r>
            <a:r>
              <a:rPr kumimoji="1" lang="en-US" altLang="ja-JP" sz="1200" b="0" i="0" kern="1200" dirty="0" err="1" smtClean="0">
                <a:solidFill>
                  <a:schemeClr val="tx1"/>
                </a:solidFill>
                <a:effectLst/>
                <a:latin typeface="+mn-lt"/>
                <a:ea typeface="+mn-ea"/>
                <a:cs typeface="+mn-cs"/>
              </a:rPr>
              <a:t>ToFF</a:t>
            </a:r>
            <a:r>
              <a:rPr kumimoji="1" lang="en-US" altLang="ja-JP" sz="1200" b="0" i="0" kern="1200" dirty="0" smtClean="0">
                <a:solidFill>
                  <a:schemeClr val="tx1"/>
                </a:solidFill>
                <a:effectLst/>
                <a:latin typeface="+mn-lt"/>
                <a:ea typeface="+mn-ea"/>
                <a:cs typeface="+mn-cs"/>
              </a:rPr>
              <a:t>-DOT</a:t>
            </a:r>
            <a:r>
              <a:rPr kumimoji="1" lang="ja-JP" altLang="en-US" sz="1200" b="0" i="0" kern="1200" dirty="0" smtClean="0">
                <a:solidFill>
                  <a:schemeClr val="tx1"/>
                </a:solidFill>
                <a:effectLst/>
                <a:latin typeface="+mn-lt"/>
                <a:ea typeface="+mn-ea"/>
                <a:cs typeface="+mn-cs"/>
              </a:rPr>
              <a:t>と呼ばれる技術を開発する予定です。</a:t>
            </a:r>
            <a:r>
              <a:rPr kumimoji="1" lang="en-US" altLang="ja-JP" sz="1200" b="0" i="0" kern="1200" dirty="0" smtClean="0">
                <a:solidFill>
                  <a:schemeClr val="tx1"/>
                </a:solidFill>
                <a:effectLst/>
                <a:latin typeface="+mn-lt"/>
                <a:ea typeface="+mn-ea"/>
                <a:cs typeface="+mn-cs"/>
              </a:rPr>
              <a:t>CT</a:t>
            </a:r>
            <a:r>
              <a:rPr kumimoji="1" lang="ja-JP" altLang="en-US" sz="1200" b="0" i="0" kern="1200" dirty="0" smtClean="0">
                <a:solidFill>
                  <a:schemeClr val="tx1"/>
                </a:solidFill>
                <a:effectLst/>
                <a:latin typeface="+mn-lt"/>
                <a:ea typeface="+mn-ea"/>
                <a:cs typeface="+mn-cs"/>
              </a:rPr>
              <a:t>スキャナーのように、</a:t>
            </a:r>
            <a:r>
              <a:rPr kumimoji="1" lang="en-US" altLang="ja-JP" sz="1200" b="0" i="0" kern="1200" dirty="0" err="1" smtClean="0">
                <a:solidFill>
                  <a:schemeClr val="tx1"/>
                </a:solidFill>
                <a:effectLst/>
                <a:latin typeface="+mn-lt"/>
                <a:ea typeface="+mn-ea"/>
                <a:cs typeface="+mn-cs"/>
              </a:rPr>
              <a:t>ToFF</a:t>
            </a:r>
            <a:r>
              <a:rPr kumimoji="1" lang="en-US" altLang="ja-JP" sz="1200" b="0" i="0" kern="1200" dirty="0" smtClean="0">
                <a:solidFill>
                  <a:schemeClr val="tx1"/>
                </a:solidFill>
                <a:effectLst/>
                <a:latin typeface="+mn-lt"/>
                <a:ea typeface="+mn-ea"/>
                <a:cs typeface="+mn-cs"/>
              </a:rPr>
              <a:t>-DOT</a:t>
            </a:r>
            <a:r>
              <a:rPr kumimoji="1" lang="ja-JP" altLang="en-US" sz="1200" b="0" i="0" kern="1200" dirty="0" smtClean="0">
                <a:solidFill>
                  <a:schemeClr val="tx1"/>
                </a:solidFill>
                <a:effectLst/>
                <a:latin typeface="+mn-lt"/>
                <a:ea typeface="+mn-ea"/>
                <a:cs typeface="+mn-cs"/>
              </a:rPr>
              <a:t>は体内のリアルタイム</a:t>
            </a:r>
            <a:r>
              <a:rPr kumimoji="1" lang="en-US" altLang="ja-JP" sz="1200" b="0" i="0" kern="1200" dirty="0" smtClean="0">
                <a:solidFill>
                  <a:schemeClr val="tx1"/>
                </a:solidFill>
                <a:effectLst/>
                <a:latin typeface="+mn-lt"/>
                <a:ea typeface="+mn-ea"/>
                <a:cs typeface="+mn-cs"/>
              </a:rPr>
              <a:t>3D</a:t>
            </a:r>
            <a:r>
              <a:rPr kumimoji="1" lang="ja-JP" altLang="en-US" sz="1200" b="0" i="0" kern="1200" dirty="0" smtClean="0">
                <a:solidFill>
                  <a:schemeClr val="tx1"/>
                </a:solidFill>
                <a:effectLst/>
                <a:latin typeface="+mn-lt"/>
                <a:ea typeface="+mn-ea"/>
                <a:cs typeface="+mn-cs"/>
              </a:rPr>
              <a:t>画像を構築しますが、</a:t>
            </a:r>
            <a:r>
              <a:rPr kumimoji="1" lang="en-US" altLang="ja-JP" sz="1200" b="0" i="0" kern="1200" dirty="0" smtClean="0">
                <a:solidFill>
                  <a:schemeClr val="tx1"/>
                </a:solidFill>
                <a:effectLst/>
                <a:latin typeface="+mn-lt"/>
                <a:ea typeface="+mn-ea"/>
                <a:cs typeface="+mn-cs"/>
              </a:rPr>
              <a:t>CT</a:t>
            </a:r>
            <a:r>
              <a:rPr kumimoji="1" lang="ja-JP" altLang="en-US" sz="1200" b="0" i="0" kern="1200" dirty="0" smtClean="0">
                <a:solidFill>
                  <a:schemeClr val="tx1"/>
                </a:solidFill>
                <a:effectLst/>
                <a:latin typeface="+mn-lt"/>
                <a:ea typeface="+mn-ea"/>
                <a:cs typeface="+mn-cs"/>
              </a:rPr>
              <a:t>スキャンでは</a:t>
            </a:r>
            <a:r>
              <a:rPr kumimoji="1" lang="en-US" altLang="ja-JP" sz="1200" b="0" i="0" kern="1200" dirty="0" smtClean="0">
                <a:solidFill>
                  <a:schemeClr val="tx1"/>
                </a:solidFill>
                <a:effectLst/>
                <a:latin typeface="+mn-lt"/>
                <a:ea typeface="+mn-ea"/>
                <a:cs typeface="+mn-cs"/>
              </a:rPr>
              <a:t>X</a:t>
            </a:r>
            <a:r>
              <a:rPr kumimoji="1" lang="ja-JP" altLang="en-US" sz="1200" b="0" i="0" kern="1200" dirty="0" smtClean="0">
                <a:solidFill>
                  <a:schemeClr val="tx1"/>
                </a:solidFill>
                <a:effectLst/>
                <a:latin typeface="+mn-lt"/>
                <a:ea typeface="+mn-ea"/>
                <a:cs typeface="+mn-cs"/>
              </a:rPr>
              <a:t>線を使用しますが、</a:t>
            </a:r>
            <a:r>
              <a:rPr kumimoji="1" lang="en-US" altLang="ja-JP" sz="1200" b="0" i="0" kern="1200" dirty="0" err="1" smtClean="0">
                <a:solidFill>
                  <a:schemeClr val="tx1"/>
                </a:solidFill>
                <a:effectLst/>
                <a:latin typeface="+mn-lt"/>
                <a:ea typeface="+mn-ea"/>
                <a:cs typeface="+mn-cs"/>
              </a:rPr>
              <a:t>ToFF</a:t>
            </a:r>
            <a:r>
              <a:rPr kumimoji="1" lang="en-US" altLang="ja-JP" sz="1200" b="0" i="0" kern="1200" dirty="0" smtClean="0">
                <a:solidFill>
                  <a:schemeClr val="tx1"/>
                </a:solidFill>
                <a:effectLst/>
                <a:latin typeface="+mn-lt"/>
                <a:ea typeface="+mn-ea"/>
                <a:cs typeface="+mn-cs"/>
              </a:rPr>
              <a:t>-DOT</a:t>
            </a:r>
            <a:r>
              <a:rPr kumimoji="1" lang="ja-JP" altLang="en-US" sz="1200" b="0" i="0" kern="1200" dirty="0" smtClean="0">
                <a:solidFill>
                  <a:schemeClr val="tx1"/>
                </a:solidFill>
                <a:effectLst/>
                <a:latin typeface="+mn-lt"/>
                <a:ea typeface="+mn-ea"/>
                <a:cs typeface="+mn-cs"/>
              </a:rPr>
              <a:t>は可視光を使用します。</a:t>
            </a:r>
          </a:p>
          <a:p>
            <a:r>
              <a:rPr kumimoji="1" lang="ja-JP" altLang="en-US" sz="1200" b="0" i="0" kern="1200" dirty="0" smtClean="0">
                <a:solidFill>
                  <a:schemeClr val="tx1"/>
                </a:solidFill>
                <a:effectLst/>
                <a:latin typeface="+mn-lt"/>
                <a:ea typeface="+mn-ea"/>
                <a:cs typeface="+mn-cs"/>
              </a:rPr>
              <a:t>ロビンソンは、視覚皮質の</a:t>
            </a:r>
            <a:r>
              <a:rPr kumimoji="1" lang="en-US" altLang="ja-JP" sz="1200" b="0" i="0" kern="1200" dirty="0" smtClean="0">
                <a:solidFill>
                  <a:schemeClr val="tx1"/>
                </a:solidFill>
                <a:effectLst/>
                <a:latin typeface="+mn-lt"/>
                <a:ea typeface="+mn-ea"/>
                <a:cs typeface="+mn-cs"/>
              </a:rPr>
              <a:t>16</a:t>
            </a:r>
            <a:r>
              <a:rPr kumimoji="1" lang="ja-JP" altLang="en-US" sz="1200" b="0" i="0" kern="1200" dirty="0" smtClean="0">
                <a:solidFill>
                  <a:schemeClr val="tx1"/>
                </a:solidFill>
                <a:effectLst/>
                <a:latin typeface="+mn-lt"/>
                <a:ea typeface="+mn-ea"/>
                <a:cs typeface="+mn-cs"/>
              </a:rPr>
              <a:t>の標的領域のニューロンは、発火し、カルシウム依存性インジケータータンパク質が光を吸収しているとき、</a:t>
            </a:r>
            <a:r>
              <a:rPr kumimoji="1" lang="en-US" altLang="ja-JP" sz="1200" b="0" i="0" kern="1200" dirty="0" err="1" smtClean="0">
                <a:solidFill>
                  <a:schemeClr val="tx1"/>
                </a:solidFill>
                <a:effectLst/>
                <a:latin typeface="+mn-lt"/>
                <a:ea typeface="+mn-ea"/>
                <a:cs typeface="+mn-cs"/>
              </a:rPr>
              <a:t>ToFF</a:t>
            </a:r>
            <a:r>
              <a:rPr kumimoji="1" lang="en-US" altLang="ja-JP" sz="1200" b="0" i="0" kern="1200" dirty="0" smtClean="0">
                <a:solidFill>
                  <a:schemeClr val="tx1"/>
                </a:solidFill>
                <a:effectLst/>
                <a:latin typeface="+mn-lt"/>
                <a:ea typeface="+mn-ea"/>
                <a:cs typeface="+mn-cs"/>
              </a:rPr>
              <a:t>-DOT</a:t>
            </a:r>
            <a:r>
              <a:rPr kumimoji="1" lang="ja-JP" altLang="en-US" sz="1200" b="0" i="0" kern="1200" dirty="0" smtClean="0">
                <a:solidFill>
                  <a:schemeClr val="tx1"/>
                </a:solidFill>
                <a:effectLst/>
                <a:latin typeface="+mn-lt"/>
                <a:ea typeface="+mn-ea"/>
                <a:cs typeface="+mn-cs"/>
              </a:rPr>
              <a:t>スキャンで通常よりも暗くなると予想されると言いました。対象領域の暗い部分から明るい部分への動的な変化を解釈することが、</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が神経活動を「読み取る」ために行うことです。</a:t>
            </a:r>
          </a:p>
          <a:p>
            <a:r>
              <a:rPr kumimoji="1" lang="ja-JP" altLang="en-US" sz="1200" b="0" i="0" kern="1200" dirty="0" smtClean="0">
                <a:solidFill>
                  <a:schemeClr val="tx1"/>
                </a:solidFill>
                <a:effectLst/>
                <a:latin typeface="+mn-lt"/>
                <a:ea typeface="+mn-ea"/>
                <a:cs typeface="+mn-cs"/>
              </a:rPr>
              <a:t>ロビンソンは、最初に細胞培養、次に動物での</a:t>
            </a:r>
            <a:r>
              <a:rPr kumimoji="1" lang="en-US" altLang="ja-JP" sz="1200" b="0" i="0" kern="1200" dirty="0" smtClean="0">
                <a:solidFill>
                  <a:schemeClr val="tx1"/>
                </a:solidFill>
                <a:effectLst/>
                <a:latin typeface="+mn-lt"/>
                <a:ea typeface="+mn-ea"/>
                <a:cs typeface="+mn-cs"/>
              </a:rPr>
              <a:t>3</a:t>
            </a:r>
            <a:r>
              <a:rPr kumimoji="1" lang="ja-JP" altLang="en-US" sz="1200" b="0" i="0" kern="1200" dirty="0" smtClean="0">
                <a:solidFill>
                  <a:schemeClr val="tx1"/>
                </a:solidFill>
                <a:effectLst/>
                <a:latin typeface="+mn-lt"/>
                <a:ea typeface="+mn-ea"/>
                <a:cs typeface="+mn-cs"/>
              </a:rPr>
              <a:t>年間の仕事が、人間の患者とのあらゆる仕事に先行すると述べた。しかし、彼は</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チームが、ベイラー脳神経外科のダニエル・ヨショールとマイケル・ボーチャンプと努力を調整し、外科的に埋め込まれた電極で視覚皮質を直接刺激する実験的人工装具を使用して、視覚障害者の視力を回復する臨床試験を実施すると述べました。</a:t>
            </a:r>
          </a:p>
          <a:p>
            <a:r>
              <a:rPr kumimoji="1" lang="ja-JP" altLang="en-US" sz="1200" b="0" i="0" kern="1200" dirty="0" smtClean="0">
                <a:solidFill>
                  <a:schemeClr val="tx1"/>
                </a:solidFill>
                <a:effectLst/>
                <a:latin typeface="+mn-lt"/>
                <a:ea typeface="+mn-ea"/>
                <a:cs typeface="+mn-cs"/>
              </a:rPr>
              <a:t>「脳手術を必要としない人工装具を好む患者もいるかもしれません」とロビンソンは述べた。「細胞および動物モデルでの研究がうまくいけば、</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は非外科的代替法として臨床試験に承認される可能性があります。脳外科手術ではなく遺伝子治療が必要になります。」</a:t>
            </a:r>
          </a:p>
          <a:p>
            <a:r>
              <a:rPr kumimoji="1" lang="ja-JP" altLang="en-US" sz="1200" b="0" i="0" kern="1200" dirty="0" smtClean="0">
                <a:solidFill>
                  <a:schemeClr val="tx1"/>
                </a:solidFill>
                <a:effectLst/>
                <a:latin typeface="+mn-lt"/>
                <a:ea typeface="+mn-ea"/>
                <a:cs typeface="+mn-cs"/>
              </a:rPr>
              <a:t>画像を受信した脳では、</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は磁気信号に応答して発火するように再プログラムされたニューロンに情報を「書き込み」ます。これらのニューロンに送達される遺伝子治療ペイロードは、天然または合成鉄ナノ粒子をニューロン内部のイオンチャネルにつなぐタンパク質を作成します。これらのイオンチャネルを介したカルシウムの放出は、ニューロンを「発火」させ、電気刺激を能動的に伝達させます。</a:t>
            </a:r>
          </a:p>
          <a:p>
            <a:r>
              <a:rPr kumimoji="1" lang="ja-JP" altLang="en-US" sz="1200" b="0" i="0" kern="1200" dirty="0" smtClean="0">
                <a:solidFill>
                  <a:schemeClr val="tx1"/>
                </a:solidFill>
                <a:effectLst/>
                <a:latin typeface="+mn-lt"/>
                <a:ea typeface="+mn-ea"/>
                <a:cs typeface="+mn-cs"/>
              </a:rPr>
              <a:t>「鉄を加熱するために磁場を使用する予定です。鉄を加熱すると、チャネルが開き、ニューロンが発火します」とロビンソン氏は述べています。「しかし、それを</a:t>
            </a:r>
            <a:r>
              <a:rPr kumimoji="1" lang="en-US" altLang="ja-JP" sz="1200" b="0" i="0" kern="1200" dirty="0" smtClean="0">
                <a:solidFill>
                  <a:schemeClr val="tx1"/>
                </a:solidFill>
                <a:effectLst/>
                <a:latin typeface="+mn-lt"/>
                <a:ea typeface="+mn-ea"/>
                <a:cs typeface="+mn-cs"/>
              </a:rPr>
              <a:t>1</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2</a:t>
            </a:r>
            <a:r>
              <a:rPr kumimoji="1" lang="ja-JP" altLang="en-US" sz="1200" b="0" i="0" kern="1200" dirty="0" smtClean="0">
                <a:solidFill>
                  <a:schemeClr val="tx1"/>
                </a:solidFill>
                <a:effectLst/>
                <a:latin typeface="+mn-lt"/>
                <a:ea typeface="+mn-ea"/>
                <a:cs typeface="+mn-cs"/>
              </a:rPr>
              <a:t>秒ごとに行うだけでは十分ではありません。システムはミリ秒単位で応答し、受信者と知覚者が同時に知覚されるほど十分に近い知覚を体験する必要があります。」</a:t>
            </a:r>
          </a:p>
          <a:p>
            <a:r>
              <a:rPr kumimoji="1" lang="ja-JP" altLang="en-US" sz="1200" b="0" i="0" kern="1200" dirty="0" smtClean="0">
                <a:solidFill>
                  <a:schemeClr val="tx1"/>
                </a:solidFill>
                <a:effectLst/>
                <a:latin typeface="+mn-lt"/>
                <a:ea typeface="+mn-ea"/>
                <a:cs typeface="+mn-cs"/>
              </a:rPr>
              <a:t>人間の思考には、脳のさまざまな領域にある多くのニューロンの協調的な発火が含まれます。米共同研究者の</a:t>
            </a:r>
            <a:r>
              <a:rPr kumimoji="1" lang="en-US" altLang="ja-JP" sz="1200" b="0" i="0" kern="1200" dirty="0" smtClean="0">
                <a:solidFill>
                  <a:schemeClr val="tx1"/>
                </a:solidFill>
                <a:effectLst/>
                <a:latin typeface="+mn-lt"/>
                <a:ea typeface="+mn-ea"/>
                <a:cs typeface="+mn-cs"/>
              </a:rPr>
              <a:t>Caleb </a:t>
            </a:r>
            <a:r>
              <a:rPr kumimoji="1" lang="en-US" altLang="ja-JP" sz="1200" b="0" i="0" kern="1200" dirty="0" err="1" smtClean="0">
                <a:solidFill>
                  <a:schemeClr val="tx1"/>
                </a:solidFill>
                <a:effectLst/>
                <a:latin typeface="+mn-lt"/>
                <a:ea typeface="+mn-ea"/>
                <a:cs typeface="+mn-cs"/>
              </a:rPr>
              <a:t>Kemere</a:t>
            </a:r>
            <a:r>
              <a:rPr kumimoji="1" lang="ja-JP" altLang="en-US" sz="1200" b="0" i="0" kern="1200" dirty="0" smtClean="0">
                <a:solidFill>
                  <a:schemeClr val="tx1"/>
                </a:solidFill>
                <a:effectLst/>
                <a:latin typeface="+mn-lt"/>
                <a:ea typeface="+mn-ea"/>
                <a:cs typeface="+mn-cs"/>
              </a:rPr>
              <a:t>は、</a:t>
            </a:r>
            <a:r>
              <a:rPr kumimoji="1" lang="en-US" altLang="ja-JP" sz="1200" b="0" i="0" kern="1200" dirty="0" smtClean="0">
                <a:solidFill>
                  <a:schemeClr val="tx1"/>
                </a:solidFill>
                <a:effectLst/>
                <a:latin typeface="+mn-lt"/>
                <a:ea typeface="+mn-ea"/>
                <a:cs typeface="+mn-cs"/>
              </a:rPr>
              <a:t>16</a:t>
            </a:r>
            <a:r>
              <a:rPr kumimoji="1" lang="ja-JP" altLang="en-US" sz="1200" b="0" i="0" kern="1200" dirty="0" smtClean="0">
                <a:solidFill>
                  <a:schemeClr val="tx1"/>
                </a:solidFill>
                <a:effectLst/>
                <a:latin typeface="+mn-lt"/>
                <a:ea typeface="+mn-ea"/>
                <a:cs typeface="+mn-cs"/>
              </a:rPr>
              <a:t>の情報チャネルで達成できるコミュニケーションの質は未解決の問題であると述べました。</a:t>
            </a:r>
          </a:p>
          <a:p>
            <a:r>
              <a:rPr kumimoji="1" lang="ja-JP" altLang="en-US" sz="1200" b="0" i="0" kern="1200" dirty="0" smtClean="0">
                <a:solidFill>
                  <a:schemeClr val="tx1"/>
                </a:solidFill>
                <a:effectLst/>
                <a:latin typeface="+mn-lt"/>
                <a:ea typeface="+mn-ea"/>
                <a:cs typeface="+mn-cs"/>
              </a:rPr>
              <a:t>「関与する脳の回路は非常に高密度であることを知っています」と、侵襲的技術を使用して神経回路を以前に研究した電気工学およびコンピューター工学および生物工学の准教授であるケミアは述べました。「初期の</a:t>
            </a:r>
            <a:r>
              <a:rPr kumimoji="1" lang="en-US" altLang="ja-JP" sz="1200" b="0" i="0" kern="1200" dirty="0" smtClean="0">
                <a:solidFill>
                  <a:schemeClr val="tx1"/>
                </a:solidFill>
                <a:effectLst/>
                <a:latin typeface="+mn-lt"/>
                <a:ea typeface="+mn-ea"/>
                <a:cs typeface="+mn-cs"/>
              </a:rPr>
              <a:t>16</a:t>
            </a:r>
            <a:r>
              <a:rPr kumimoji="1" lang="ja-JP" altLang="en-US" sz="1200" b="0" i="0" kern="1200" dirty="0" smtClean="0">
                <a:solidFill>
                  <a:schemeClr val="tx1"/>
                </a:solidFill>
                <a:effectLst/>
                <a:latin typeface="+mn-lt"/>
                <a:ea typeface="+mn-ea"/>
                <a:cs typeface="+mn-cs"/>
              </a:rPr>
              <a:t>チャンネルのデモンストレーションは、やや曖昧な認識をもたらす可能性がありますが、これは、より非侵襲的な未来への刺激的なパスです。開発中のシステムのタイミング、密度、およびパフォーマンスは、現在利用可能なもの。」</a:t>
            </a:r>
          </a:p>
          <a:p>
            <a:r>
              <a:rPr kumimoji="1" lang="en-US" altLang="ja-JP" sz="1200" b="0" i="0" kern="1200" dirty="0" smtClean="0">
                <a:solidFill>
                  <a:schemeClr val="tx1"/>
                </a:solidFill>
                <a:effectLst/>
                <a:latin typeface="+mn-lt"/>
                <a:ea typeface="+mn-ea"/>
                <a:cs typeface="+mn-cs"/>
              </a:rPr>
              <a:t>###</a:t>
            </a:r>
          </a:p>
          <a:p>
            <a:r>
              <a:rPr kumimoji="1" lang="ja-JP" altLang="en-US" sz="1200" b="0" i="0" kern="1200" dirty="0" smtClean="0">
                <a:solidFill>
                  <a:schemeClr val="tx1"/>
                </a:solidFill>
                <a:effectLst/>
                <a:latin typeface="+mn-lt"/>
                <a:ea typeface="+mn-ea"/>
                <a:cs typeface="+mn-cs"/>
              </a:rPr>
              <a:t>その他の</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共同研究者には、</a:t>
            </a:r>
            <a:r>
              <a:rPr kumimoji="1" lang="en-US" altLang="ja-JP" sz="1200" b="0" i="0" kern="1200" dirty="0" smtClean="0">
                <a:solidFill>
                  <a:schemeClr val="tx1"/>
                </a:solidFill>
                <a:effectLst/>
                <a:latin typeface="+mn-lt"/>
                <a:ea typeface="+mn-ea"/>
                <a:cs typeface="+mn-cs"/>
              </a:rPr>
              <a:t>Rice Bioengineering</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Gang </a:t>
            </a:r>
            <a:r>
              <a:rPr kumimoji="1" lang="en-US" altLang="ja-JP" sz="1200" b="0" i="0" kern="1200" dirty="0" err="1" smtClean="0">
                <a:solidFill>
                  <a:schemeClr val="tx1"/>
                </a:solidFill>
                <a:effectLst/>
                <a:latin typeface="+mn-lt"/>
                <a:ea typeface="+mn-ea"/>
                <a:cs typeface="+mn-cs"/>
              </a:rPr>
              <a:t>Bao</a:t>
            </a:r>
            <a:r>
              <a:rPr kumimoji="1" lang="ja-JP" altLang="en-US" sz="1200" b="0" i="0" kern="1200" dirty="0" smtClean="0">
                <a:solidFill>
                  <a:schemeClr val="tx1"/>
                </a:solidFill>
                <a:effectLst/>
                <a:latin typeface="+mn-lt"/>
                <a:ea typeface="+mn-ea"/>
                <a:cs typeface="+mn-cs"/>
              </a:rPr>
              <a:t>と</a:t>
            </a:r>
            <a:r>
              <a:rPr kumimoji="1" lang="en-US" altLang="ja-JP" sz="1200" b="0" i="0" kern="1200" dirty="0" smtClean="0">
                <a:solidFill>
                  <a:schemeClr val="tx1"/>
                </a:solidFill>
                <a:effectLst/>
                <a:latin typeface="+mn-lt"/>
                <a:ea typeface="+mn-ea"/>
                <a:cs typeface="+mn-cs"/>
              </a:rPr>
              <a:t>Omid </a:t>
            </a:r>
            <a:r>
              <a:rPr kumimoji="1" lang="en-US" altLang="ja-JP" sz="1200" b="0" i="0" kern="1200" dirty="0" err="1" smtClean="0">
                <a:solidFill>
                  <a:schemeClr val="tx1"/>
                </a:solidFill>
                <a:effectLst/>
                <a:latin typeface="+mn-lt"/>
                <a:ea typeface="+mn-ea"/>
                <a:cs typeface="+mn-cs"/>
              </a:rPr>
              <a:t>Veiseh</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Columbia Engineering</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Elisa </a:t>
            </a:r>
            <a:r>
              <a:rPr kumimoji="1" lang="en-US" altLang="ja-JP" sz="1200" b="0" i="0" kern="1200" dirty="0" err="1" smtClean="0">
                <a:solidFill>
                  <a:schemeClr val="tx1"/>
                </a:solidFill>
                <a:effectLst/>
                <a:latin typeface="+mn-lt"/>
                <a:ea typeface="+mn-ea"/>
                <a:cs typeface="+mn-cs"/>
              </a:rPr>
              <a:t>Konofagou</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Columbia Neuroscience</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Vincent </a:t>
            </a:r>
            <a:r>
              <a:rPr kumimoji="1" lang="en-US" altLang="ja-JP" sz="1200" b="0" i="0" kern="1200" dirty="0" err="1" smtClean="0">
                <a:solidFill>
                  <a:schemeClr val="tx1"/>
                </a:solidFill>
                <a:effectLst/>
                <a:latin typeface="+mn-lt"/>
                <a:ea typeface="+mn-ea"/>
                <a:cs typeface="+mn-cs"/>
              </a:rPr>
              <a:t>Ferrera</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Yale Pierce Laboratory</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Vincent </a:t>
            </a:r>
            <a:r>
              <a:rPr kumimoji="1" lang="en-US" altLang="ja-JP" sz="1200" b="0" i="0" kern="1200" dirty="0" err="1" smtClean="0">
                <a:solidFill>
                  <a:schemeClr val="tx1"/>
                </a:solidFill>
                <a:effectLst/>
                <a:latin typeface="+mn-lt"/>
                <a:ea typeface="+mn-ea"/>
                <a:cs typeface="+mn-cs"/>
              </a:rPr>
              <a:t>Pieribone</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Duke Psychiatry</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Angel </a:t>
            </a:r>
            <a:r>
              <a:rPr kumimoji="1" lang="en-US" altLang="ja-JP" sz="1200" b="0" i="0" kern="1200" dirty="0" err="1" smtClean="0">
                <a:solidFill>
                  <a:schemeClr val="tx1"/>
                </a:solidFill>
                <a:effectLst/>
                <a:latin typeface="+mn-lt"/>
                <a:ea typeface="+mn-ea"/>
                <a:cs typeface="+mn-cs"/>
              </a:rPr>
              <a:t>Peterchev</a:t>
            </a:r>
            <a:r>
              <a:rPr kumimoji="1" lang="ja-JP" altLang="en-US" sz="1200" b="0" i="0" kern="1200" dirty="0" smtClean="0">
                <a:solidFill>
                  <a:schemeClr val="tx1"/>
                </a:solidFill>
                <a:effectLst/>
                <a:latin typeface="+mn-lt"/>
                <a:ea typeface="+mn-ea"/>
                <a:cs typeface="+mn-cs"/>
              </a:rPr>
              <a:t>と</a:t>
            </a:r>
            <a:r>
              <a:rPr kumimoji="1" lang="en-US" altLang="ja-JP" sz="1200" b="0" i="0" kern="1200" dirty="0" smtClean="0">
                <a:solidFill>
                  <a:schemeClr val="tx1"/>
                </a:solidFill>
                <a:effectLst/>
                <a:latin typeface="+mn-lt"/>
                <a:ea typeface="+mn-ea"/>
                <a:cs typeface="+mn-cs"/>
              </a:rPr>
              <a:t>Stefan Goetz</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Baylor Neuroscience</a:t>
            </a:r>
            <a:r>
              <a:rPr kumimoji="1" lang="ja-JP" altLang="en-US" sz="1200" b="0" i="0" kern="1200" dirty="0" smtClean="0">
                <a:solidFill>
                  <a:schemeClr val="tx1"/>
                </a:solidFill>
                <a:effectLst/>
                <a:latin typeface="+mn-lt"/>
                <a:ea typeface="+mn-ea"/>
                <a:cs typeface="+mn-cs"/>
              </a:rPr>
              <a:t>の</a:t>
            </a:r>
            <a:r>
              <a:rPr kumimoji="1" lang="en-US" altLang="ja-JP" sz="1200" b="0" i="0" kern="1200" dirty="0" smtClean="0">
                <a:solidFill>
                  <a:schemeClr val="tx1"/>
                </a:solidFill>
                <a:effectLst/>
                <a:latin typeface="+mn-lt"/>
                <a:ea typeface="+mn-ea"/>
                <a:cs typeface="+mn-cs"/>
              </a:rPr>
              <a:t>Andreas </a:t>
            </a:r>
            <a:r>
              <a:rPr kumimoji="1" lang="en-US" altLang="ja-JP" sz="1200" b="0" i="0" kern="1200" dirty="0" err="1" smtClean="0">
                <a:solidFill>
                  <a:schemeClr val="tx1"/>
                </a:solidFill>
                <a:effectLst/>
                <a:latin typeface="+mn-lt"/>
                <a:ea typeface="+mn-ea"/>
                <a:cs typeface="+mn-cs"/>
              </a:rPr>
              <a:t>Tolias</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Men McGinley</a:t>
            </a:r>
            <a:r>
              <a:rPr kumimoji="1" lang="ja-JP" altLang="en-US" sz="1200" b="0" i="0" kern="1200" dirty="0" smtClean="0">
                <a:solidFill>
                  <a:schemeClr val="tx1"/>
                </a:solidFill>
                <a:effectLst/>
                <a:latin typeface="+mn-lt"/>
                <a:ea typeface="+mn-ea"/>
                <a:cs typeface="+mn-cs"/>
              </a:rPr>
              <a:t>が含まれます。</a:t>
            </a:r>
            <a:r>
              <a:rPr kumimoji="1" lang="en-US" altLang="ja-JP" sz="1200" b="0" i="0" kern="1200" dirty="0" smtClean="0">
                <a:solidFill>
                  <a:schemeClr val="tx1"/>
                </a:solidFill>
                <a:effectLst/>
                <a:latin typeface="+mn-lt"/>
                <a:ea typeface="+mn-ea"/>
                <a:cs typeface="+mn-cs"/>
              </a:rPr>
              <a:t>McGinley</a:t>
            </a:r>
            <a:r>
              <a:rPr kumimoji="1" lang="ja-JP" altLang="en-US" sz="1200" b="0" i="0" kern="1200" dirty="0" smtClean="0">
                <a:solidFill>
                  <a:schemeClr val="tx1"/>
                </a:solidFill>
                <a:effectLst/>
                <a:latin typeface="+mn-lt"/>
                <a:ea typeface="+mn-ea"/>
                <a:cs typeface="+mn-cs"/>
              </a:rPr>
              <a:t>と</a:t>
            </a:r>
            <a:r>
              <a:rPr kumimoji="1" lang="en-US" altLang="ja-JP" sz="1200" b="0" i="0" kern="1200" dirty="0" err="1" smtClean="0">
                <a:solidFill>
                  <a:schemeClr val="tx1"/>
                </a:solidFill>
                <a:effectLst/>
                <a:latin typeface="+mn-lt"/>
                <a:ea typeface="+mn-ea"/>
                <a:cs typeface="+mn-cs"/>
              </a:rPr>
              <a:t>Arenkiel</a:t>
            </a:r>
            <a:r>
              <a:rPr kumimoji="1" lang="ja-JP" altLang="en-US" sz="1200" b="0" i="0" kern="1200" dirty="0" smtClean="0">
                <a:solidFill>
                  <a:schemeClr val="tx1"/>
                </a:solidFill>
                <a:effectLst/>
                <a:latin typeface="+mn-lt"/>
                <a:ea typeface="+mn-ea"/>
                <a:cs typeface="+mn-cs"/>
              </a:rPr>
              <a:t>もダンカン研究所の調査員です。</a:t>
            </a:r>
          </a:p>
          <a:p>
            <a:r>
              <a:rPr kumimoji="1" lang="en-US" altLang="ja-JP" sz="1200" b="0" i="0" kern="1200" dirty="0" smtClean="0">
                <a:solidFill>
                  <a:schemeClr val="tx1"/>
                </a:solidFill>
                <a:effectLst/>
                <a:latin typeface="+mn-lt"/>
                <a:ea typeface="+mn-ea"/>
                <a:cs typeface="+mn-cs"/>
              </a:rPr>
              <a:t>Robinson</a:t>
            </a:r>
            <a:r>
              <a:rPr kumimoji="1" lang="ja-JP" altLang="en-US" sz="1200" b="0" i="0" kern="1200" dirty="0" err="1" smtClean="0">
                <a:solidFill>
                  <a:schemeClr val="tx1"/>
                </a:solidFill>
                <a:effectLst/>
                <a:latin typeface="+mn-lt"/>
                <a:ea typeface="+mn-ea"/>
                <a:cs typeface="+mn-cs"/>
              </a:rPr>
              <a:t>、</a:t>
            </a:r>
            <a:r>
              <a:rPr kumimoji="1" lang="en-US" altLang="ja-JP" sz="1200" b="0" i="0" kern="1200" dirty="0" err="1" smtClean="0">
                <a:solidFill>
                  <a:schemeClr val="tx1"/>
                </a:solidFill>
                <a:effectLst/>
                <a:latin typeface="+mn-lt"/>
                <a:ea typeface="+mn-ea"/>
                <a:cs typeface="+mn-cs"/>
              </a:rPr>
              <a:t>Kemere</a:t>
            </a:r>
            <a:r>
              <a:rPr kumimoji="1" lang="ja-JP" altLang="en-US" sz="1200" b="0" i="0" kern="1200" dirty="0" err="1" smtClean="0">
                <a:solidFill>
                  <a:schemeClr val="tx1"/>
                </a:solidFill>
                <a:effectLst/>
                <a:latin typeface="+mn-lt"/>
                <a:ea typeface="+mn-ea"/>
                <a:cs typeface="+mn-cs"/>
              </a:rPr>
              <a:t>、</a:t>
            </a:r>
            <a:r>
              <a:rPr kumimoji="1" lang="en-US" altLang="ja-JP" sz="1200" b="0" i="0" kern="1200" dirty="0" err="1" smtClean="0">
                <a:solidFill>
                  <a:schemeClr val="tx1"/>
                </a:solidFill>
                <a:effectLst/>
                <a:latin typeface="+mn-lt"/>
                <a:ea typeface="+mn-ea"/>
                <a:cs typeface="+mn-cs"/>
              </a:rPr>
              <a:t>Veeraraghavan</a:t>
            </a:r>
            <a:r>
              <a:rPr kumimoji="1" lang="ja-JP" altLang="en-US" sz="1200" b="0" i="0" kern="1200" dirty="0" err="1" smtClean="0">
                <a:solidFill>
                  <a:schemeClr val="tx1"/>
                </a:solidFill>
                <a:effectLst/>
                <a:latin typeface="+mn-lt"/>
                <a:ea typeface="+mn-ea"/>
                <a:cs typeface="+mn-cs"/>
              </a:rPr>
              <a:t>、</a:t>
            </a:r>
            <a:r>
              <a:rPr kumimoji="1" lang="en-US" altLang="ja-JP" sz="1200" b="0" i="0" kern="1200" dirty="0" err="1" smtClean="0">
                <a:solidFill>
                  <a:schemeClr val="tx1"/>
                </a:solidFill>
                <a:effectLst/>
                <a:latin typeface="+mn-lt"/>
                <a:ea typeface="+mn-ea"/>
                <a:cs typeface="+mn-cs"/>
              </a:rPr>
              <a:t>Veiseh</a:t>
            </a:r>
            <a:r>
              <a:rPr kumimoji="1" lang="ja-JP" altLang="en-US" sz="1200" b="0" i="0" kern="1200" dirty="0" err="1" smtClean="0">
                <a:solidFill>
                  <a:schemeClr val="tx1"/>
                </a:solidFill>
                <a:effectLst/>
                <a:latin typeface="+mn-lt"/>
                <a:ea typeface="+mn-ea"/>
                <a:cs typeface="+mn-cs"/>
              </a:rPr>
              <a:t>、</a:t>
            </a:r>
            <a:r>
              <a:rPr kumimoji="1" lang="en-US" altLang="ja-JP" sz="1200" b="0" i="0" kern="1200" dirty="0" smtClean="0">
                <a:solidFill>
                  <a:schemeClr val="tx1"/>
                </a:solidFill>
                <a:effectLst/>
                <a:latin typeface="+mn-lt"/>
                <a:ea typeface="+mn-ea"/>
                <a:cs typeface="+mn-cs"/>
              </a:rPr>
              <a:t>Beauchamp</a:t>
            </a:r>
            <a:r>
              <a:rPr kumimoji="1" lang="ja-JP" altLang="en-US" sz="1200" b="0" i="0" kern="1200" dirty="0" err="1"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および</a:t>
            </a:r>
            <a:r>
              <a:rPr kumimoji="1" lang="en-US" altLang="ja-JP" sz="1200" b="0" i="0" kern="1200" dirty="0" err="1" smtClean="0">
                <a:solidFill>
                  <a:schemeClr val="tx1"/>
                </a:solidFill>
                <a:effectLst/>
                <a:latin typeface="+mn-lt"/>
                <a:ea typeface="+mn-ea"/>
                <a:cs typeface="+mn-cs"/>
              </a:rPr>
              <a:t>Tolias</a:t>
            </a:r>
            <a:r>
              <a:rPr kumimoji="1" lang="ja-JP" altLang="en-US" sz="1200" b="0" i="0" kern="1200" dirty="0" smtClean="0">
                <a:solidFill>
                  <a:schemeClr val="tx1"/>
                </a:solidFill>
                <a:effectLst/>
                <a:latin typeface="+mn-lt"/>
                <a:ea typeface="+mn-ea"/>
                <a:cs typeface="+mn-cs"/>
              </a:rPr>
              <a:t>は、</a:t>
            </a:r>
            <a:r>
              <a:rPr kumimoji="1" lang="en-US" altLang="ja-JP" sz="1200" b="0" i="0" kern="1200" dirty="0" smtClean="0">
                <a:solidFill>
                  <a:schemeClr val="tx1"/>
                </a:solidFill>
                <a:effectLst/>
                <a:latin typeface="+mn-lt"/>
                <a:ea typeface="+mn-ea"/>
                <a:cs typeface="+mn-cs"/>
              </a:rPr>
              <a:t>Rice</a:t>
            </a:r>
            <a:r>
              <a:rPr kumimoji="1" lang="ja-JP" altLang="en-US" sz="1200" b="0" i="0" kern="1200" dirty="0" smtClean="0">
                <a:solidFill>
                  <a:schemeClr val="tx1"/>
                </a:solidFill>
                <a:effectLst/>
                <a:latin typeface="+mn-lt"/>
                <a:ea typeface="+mn-ea"/>
                <a:cs typeface="+mn-cs"/>
              </a:rPr>
              <a:t>の</a:t>
            </a:r>
            <a:r>
              <a:rPr kumimoji="1" lang="en-US" altLang="ja-JP" sz="1200" b="0" i="0" kern="1200" dirty="0" err="1" smtClean="0">
                <a:solidFill>
                  <a:schemeClr val="tx1"/>
                </a:solidFill>
                <a:effectLst/>
                <a:latin typeface="+mn-lt"/>
                <a:ea typeface="+mn-ea"/>
                <a:cs typeface="+mn-cs"/>
              </a:rPr>
              <a:t>Neuroengineering</a:t>
            </a:r>
            <a:r>
              <a:rPr kumimoji="1" lang="en-US" altLang="ja-JP" sz="1200" b="0" i="0" kern="1200" dirty="0" smtClean="0">
                <a:solidFill>
                  <a:schemeClr val="tx1"/>
                </a:solidFill>
                <a:effectLst/>
                <a:latin typeface="+mn-lt"/>
                <a:ea typeface="+mn-ea"/>
                <a:cs typeface="+mn-cs"/>
              </a:rPr>
              <a:t> Initiative</a:t>
            </a:r>
            <a:r>
              <a:rPr kumimoji="1" lang="ja-JP" altLang="en-US" sz="1200" b="0" i="0" kern="1200" dirty="0" smtClean="0">
                <a:solidFill>
                  <a:schemeClr val="tx1"/>
                </a:solidFill>
                <a:effectLst/>
                <a:latin typeface="+mn-lt"/>
                <a:ea typeface="+mn-ea"/>
                <a:cs typeface="+mn-cs"/>
              </a:rPr>
              <a:t>の教員研究者でもあります。</a:t>
            </a:r>
            <a:r>
              <a:rPr kumimoji="1" lang="en-US" altLang="ja-JP" sz="1200" b="0" i="0" kern="1200" dirty="0" smtClean="0">
                <a:solidFill>
                  <a:schemeClr val="tx1"/>
                </a:solidFill>
                <a:effectLst/>
                <a:latin typeface="+mn-lt"/>
                <a:ea typeface="+mn-ea"/>
                <a:cs typeface="+mn-cs"/>
              </a:rPr>
              <a:t>Rice</a:t>
            </a:r>
            <a:r>
              <a:rPr kumimoji="1" lang="ja-JP" altLang="en-US" sz="1200" b="0" i="0" kern="1200" dirty="0" smtClean="0">
                <a:solidFill>
                  <a:schemeClr val="tx1"/>
                </a:solidFill>
                <a:effectLst/>
                <a:latin typeface="+mn-lt"/>
                <a:ea typeface="+mn-ea"/>
                <a:cs typeface="+mn-cs"/>
              </a:rPr>
              <a:t>の</a:t>
            </a:r>
            <a:r>
              <a:rPr kumimoji="1" lang="en-US" altLang="ja-JP" sz="1200" b="0" i="0" kern="1200" dirty="0" err="1" smtClean="0">
                <a:solidFill>
                  <a:schemeClr val="tx1"/>
                </a:solidFill>
                <a:effectLst/>
                <a:latin typeface="+mn-lt"/>
                <a:ea typeface="+mn-ea"/>
                <a:cs typeface="+mn-cs"/>
              </a:rPr>
              <a:t>Neuroengineering</a:t>
            </a:r>
            <a:r>
              <a:rPr kumimoji="1" lang="en-US" altLang="ja-JP" sz="1200" b="0" i="0" kern="1200" dirty="0" smtClean="0">
                <a:solidFill>
                  <a:schemeClr val="tx1"/>
                </a:solidFill>
                <a:effectLst/>
                <a:latin typeface="+mn-lt"/>
                <a:ea typeface="+mn-ea"/>
                <a:cs typeface="+mn-cs"/>
              </a:rPr>
              <a:t> Initiative</a:t>
            </a:r>
            <a:r>
              <a:rPr kumimoji="1" lang="ja-JP" altLang="en-US" sz="1200" b="0" i="0" kern="1200" dirty="0" smtClean="0">
                <a:solidFill>
                  <a:schemeClr val="tx1"/>
                </a:solidFill>
                <a:effectLst/>
                <a:latin typeface="+mn-lt"/>
                <a:ea typeface="+mn-ea"/>
                <a:cs typeface="+mn-cs"/>
              </a:rPr>
              <a:t>は、</a:t>
            </a:r>
            <a:r>
              <a:rPr kumimoji="1" lang="en-US" altLang="ja-JP" sz="1200" b="0" i="0" kern="1200" dirty="0" smtClean="0">
                <a:solidFill>
                  <a:schemeClr val="tx1"/>
                </a:solidFill>
                <a:effectLst/>
                <a:latin typeface="+mn-lt"/>
                <a:ea typeface="+mn-ea"/>
                <a:cs typeface="+mn-cs"/>
              </a:rPr>
              <a:t>2018</a:t>
            </a:r>
            <a:r>
              <a:rPr kumimoji="1" lang="ja-JP" altLang="en-US" sz="1200" b="0" i="0" kern="1200" dirty="0" smtClean="0">
                <a:solidFill>
                  <a:schemeClr val="tx1"/>
                </a:solidFill>
                <a:effectLst/>
                <a:latin typeface="+mn-lt"/>
                <a:ea typeface="+mn-ea"/>
                <a:cs typeface="+mn-cs"/>
              </a:rPr>
              <a:t>年に開始された世界の脳の理解を促進することで生活を改善するための戦略的イニシアチブです。</a:t>
            </a:r>
          </a:p>
          <a:p>
            <a:r>
              <a:rPr kumimoji="1" lang="ja-JP" altLang="en-US" sz="1200" b="0" i="0" kern="1200" dirty="0" smtClean="0">
                <a:solidFill>
                  <a:schemeClr val="tx1"/>
                </a:solidFill>
                <a:effectLst/>
                <a:latin typeface="+mn-lt"/>
                <a:ea typeface="+mn-ea"/>
                <a:cs typeface="+mn-cs"/>
              </a:rPr>
              <a:t>画像は次の場所からダウンロードできます。</a:t>
            </a:r>
          </a:p>
          <a:p>
            <a:r>
              <a:rPr kumimoji="1" lang="en-US" altLang="ja-JP" sz="1200" b="0" i="0" u="none" strike="noStrike" kern="1200" dirty="0" smtClean="0">
                <a:solidFill>
                  <a:schemeClr val="tx1"/>
                </a:solidFill>
                <a:effectLst/>
                <a:latin typeface="+mn-lt"/>
                <a:ea typeface="+mn-ea"/>
                <a:cs typeface="+mn-cs"/>
                <a:hlinkClick r:id="rId3"/>
              </a:rPr>
              <a:t>https</a:t>
            </a:r>
            <a:r>
              <a:rPr kumimoji="1" lang="ja-JP" altLang="en-US" sz="1200" b="0" i="0" u="none" strike="noStrike" kern="1200" dirty="0" smtClean="0">
                <a:solidFill>
                  <a:schemeClr val="tx1"/>
                </a:solidFill>
                <a:effectLst/>
                <a:latin typeface="+mn-lt"/>
                <a:ea typeface="+mn-ea"/>
                <a:cs typeface="+mn-cs"/>
                <a:hlinkClick r:id="rId3"/>
              </a:rPr>
              <a:t>：</a:t>
            </a:r>
            <a:r>
              <a:rPr kumimoji="1" lang="en-US" altLang="ja-JP" sz="1200" b="0" i="0" u="none" strike="noStrike" kern="1200" dirty="0" smtClean="0">
                <a:solidFill>
                  <a:schemeClr val="tx1"/>
                </a:solidFill>
                <a:effectLst/>
                <a:latin typeface="+mn-lt"/>
                <a:ea typeface="+mn-ea"/>
                <a:cs typeface="+mn-cs"/>
                <a:hlinkClick r:id="rId3"/>
              </a:rPr>
              <a:t>/ / news-network</a:t>
            </a:r>
            <a:r>
              <a:rPr kumimoji="1" lang="ja-JP" altLang="en-US" sz="1200" b="0" i="0" u="none" strike="noStrike" kern="1200" dirty="0" err="1" smtClean="0">
                <a:solidFill>
                  <a:schemeClr val="tx1"/>
                </a:solidFill>
                <a:effectLst/>
                <a:latin typeface="+mn-lt"/>
                <a:ea typeface="+mn-ea"/>
                <a:cs typeface="+mn-cs"/>
                <a:hlinkClick r:id="rId3"/>
              </a:rPr>
              <a:t>。</a:t>
            </a:r>
            <a:r>
              <a:rPr kumimoji="1" lang="ja-JP" altLang="en-US" sz="1200" b="0" i="0" u="none" strike="noStrike" kern="1200" dirty="0" smtClean="0">
                <a:solidFill>
                  <a:schemeClr val="tx1"/>
                </a:solidFill>
                <a:effectLst/>
                <a:latin typeface="+mn-lt"/>
                <a:ea typeface="+mn-ea"/>
                <a:cs typeface="+mn-cs"/>
                <a:hlinkClick r:id="rId3"/>
              </a:rPr>
              <a:t>ご飯。</a:t>
            </a:r>
            <a:r>
              <a:rPr kumimoji="1" lang="en-US" altLang="ja-JP" sz="1200" b="0" i="0" u="none" strike="noStrike" kern="1200" dirty="0" smtClean="0">
                <a:solidFill>
                  <a:schemeClr val="tx1"/>
                </a:solidFill>
                <a:effectLst/>
                <a:latin typeface="+mn-lt"/>
                <a:ea typeface="+mn-ea"/>
                <a:cs typeface="+mn-cs"/>
                <a:hlinkClick r:id="rId3"/>
              </a:rPr>
              <a:t>EDU / </a:t>
            </a:r>
            <a:r>
              <a:rPr kumimoji="1" lang="ja-JP" altLang="en-US" sz="1200" b="0" i="0" u="none" strike="noStrike" kern="1200" dirty="0" smtClean="0">
                <a:solidFill>
                  <a:schemeClr val="tx1"/>
                </a:solidFill>
                <a:effectLst/>
                <a:latin typeface="+mn-lt"/>
                <a:ea typeface="+mn-ea"/>
                <a:cs typeface="+mn-cs"/>
                <a:hlinkClick r:id="rId3"/>
              </a:rPr>
              <a:t>ニュース</a:t>
            </a:r>
            <a:r>
              <a:rPr kumimoji="1" lang="en-US" altLang="ja-JP" sz="1200" b="0" i="0" u="none" strike="noStrike" kern="1200" dirty="0" smtClean="0">
                <a:solidFill>
                  <a:schemeClr val="tx1"/>
                </a:solidFill>
                <a:effectLst/>
                <a:latin typeface="+mn-lt"/>
                <a:ea typeface="+mn-ea"/>
                <a:cs typeface="+mn-cs"/>
                <a:hlinkClick r:id="rId3"/>
              </a:rPr>
              <a:t>/ </a:t>
            </a:r>
            <a:r>
              <a:rPr kumimoji="1" lang="ja-JP" altLang="en-US" sz="1200" b="0" i="0" u="none" strike="noStrike" kern="1200" dirty="0" smtClean="0">
                <a:solidFill>
                  <a:schemeClr val="tx1"/>
                </a:solidFill>
                <a:effectLst/>
                <a:latin typeface="+mn-lt"/>
                <a:ea typeface="+mn-ea"/>
                <a:cs typeface="+mn-cs"/>
                <a:hlinkClick r:id="rId3"/>
              </a:rPr>
              <a:t>ファイル</a:t>
            </a:r>
            <a:r>
              <a:rPr kumimoji="1" lang="en-US" altLang="ja-JP" sz="1200" b="0" i="0" u="none" strike="noStrike" kern="1200" dirty="0" smtClean="0">
                <a:solidFill>
                  <a:schemeClr val="tx1"/>
                </a:solidFill>
                <a:effectLst/>
                <a:latin typeface="+mn-lt"/>
                <a:ea typeface="+mn-ea"/>
                <a:cs typeface="+mn-cs"/>
                <a:hlinkClick r:id="rId3"/>
              </a:rPr>
              <a:t>/ 2019/ 05/ 0415-MOANA-sch1h-LG</a:t>
            </a:r>
            <a:r>
              <a:rPr kumimoji="1" lang="ja-JP" altLang="en-US" sz="1200" b="0" i="0" u="none" strike="noStrike" kern="1200" dirty="0" err="1" smtClean="0">
                <a:solidFill>
                  <a:schemeClr val="tx1"/>
                </a:solidFill>
                <a:effectLst/>
                <a:latin typeface="+mn-lt"/>
                <a:ea typeface="+mn-ea"/>
                <a:cs typeface="+mn-cs"/>
                <a:hlinkClick r:id="rId3"/>
              </a:rPr>
              <a:t>。</a:t>
            </a:r>
            <a:r>
              <a:rPr kumimoji="1" lang="en-US" altLang="ja-JP" sz="1200" b="0" i="0" u="none" strike="noStrike" kern="1200" dirty="0" smtClean="0">
                <a:solidFill>
                  <a:schemeClr val="tx1"/>
                </a:solidFill>
                <a:effectLst/>
                <a:latin typeface="+mn-lt"/>
                <a:ea typeface="+mn-ea"/>
                <a:cs typeface="+mn-cs"/>
                <a:hlinkClick r:id="rId3"/>
              </a:rPr>
              <a:t>jpg</a:t>
            </a:r>
            <a:endParaRPr kumimoji="1" lang="ja-JP" altLang="en-US"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キャプション：ライス大学の神経工学者は、</a:t>
            </a:r>
            <a:r>
              <a:rPr kumimoji="1" lang="en-US" altLang="ja-JP" sz="1200" b="0" i="0" kern="1200" dirty="0" smtClean="0">
                <a:solidFill>
                  <a:schemeClr val="tx1"/>
                </a:solidFill>
                <a:effectLst/>
                <a:latin typeface="+mn-lt"/>
                <a:ea typeface="+mn-ea"/>
                <a:cs typeface="+mn-cs"/>
              </a:rPr>
              <a:t>DARPA</a:t>
            </a:r>
            <a:r>
              <a:rPr kumimoji="1" lang="ja-JP" altLang="en-US" sz="1200" b="0" i="0" kern="1200" dirty="0" smtClean="0">
                <a:solidFill>
                  <a:schemeClr val="tx1"/>
                </a:solidFill>
                <a:effectLst/>
                <a:latin typeface="+mn-lt"/>
                <a:ea typeface="+mn-ea"/>
                <a:cs typeface="+mn-cs"/>
              </a:rPr>
              <a:t>が資金提供する野心的なプロジェクトを率いて、</a:t>
            </a:r>
            <a:r>
              <a:rPr kumimoji="1" lang="en-US" altLang="ja-JP" sz="1200" b="0" i="0" kern="1200" dirty="0" smtClean="0">
                <a:solidFill>
                  <a:schemeClr val="tx1"/>
                </a:solidFill>
                <a:effectLst/>
                <a:latin typeface="+mn-lt"/>
                <a:ea typeface="+mn-ea"/>
                <a:cs typeface="+mn-cs"/>
              </a:rPr>
              <a:t>MOANA</a:t>
            </a:r>
            <a:r>
              <a:rPr kumimoji="1" lang="ja-JP" altLang="en-US" sz="1200" b="0" i="0" kern="1200" dirty="0" err="1" smtClean="0">
                <a:solidFill>
                  <a:schemeClr val="tx1"/>
                </a:solidFill>
                <a:effectLst/>
                <a:latin typeface="+mn-lt"/>
                <a:ea typeface="+mn-ea"/>
                <a:cs typeface="+mn-cs"/>
              </a:rPr>
              <a:t>を開</a:t>
            </a:r>
            <a:r>
              <a:rPr kumimoji="1" lang="ja-JP" altLang="en-US" sz="1200" b="0" i="0" kern="1200" dirty="0" smtClean="0">
                <a:solidFill>
                  <a:schemeClr val="tx1"/>
                </a:solidFill>
                <a:effectLst/>
                <a:latin typeface="+mn-lt"/>
                <a:ea typeface="+mn-ea"/>
                <a:cs typeface="+mn-cs"/>
              </a:rPr>
              <a:t>発しています。</a:t>
            </a:r>
            <a:r>
              <a:rPr kumimoji="1" lang="en-US" altLang="ja-JP" sz="1200" b="0" i="0" kern="1200" dirty="0" smtClean="0">
                <a:solidFill>
                  <a:schemeClr val="tx1"/>
                </a:solidFill>
                <a:effectLst/>
                <a:latin typeface="+mn-lt"/>
                <a:ea typeface="+mn-ea"/>
                <a:cs typeface="+mn-cs"/>
              </a:rPr>
              <a:t>MOANA</a:t>
            </a:r>
            <a:r>
              <a:rPr kumimoji="1" lang="ja-JP" altLang="en-US" sz="1200" b="0" i="0" kern="1200" dirty="0" smtClean="0">
                <a:solidFill>
                  <a:schemeClr val="tx1"/>
                </a:solidFill>
                <a:effectLst/>
                <a:latin typeface="+mn-lt"/>
                <a:ea typeface="+mn-ea"/>
                <a:cs typeface="+mn-cs"/>
              </a:rPr>
              <a:t>は、ある人の視覚野の神経活動を解読し、</a:t>
            </a:r>
            <a:r>
              <a:rPr kumimoji="1" lang="en-US" altLang="ja-JP" sz="1200" b="0" i="0" kern="1200" dirty="0" smtClean="0">
                <a:solidFill>
                  <a:schemeClr val="tx1"/>
                </a:solidFill>
                <a:effectLst/>
                <a:latin typeface="+mn-lt"/>
                <a:ea typeface="+mn-ea"/>
                <a:cs typeface="+mn-cs"/>
              </a:rPr>
              <a:t>20</a:t>
            </a:r>
            <a:r>
              <a:rPr kumimoji="1" lang="ja-JP" altLang="en-US" sz="1200" b="0" i="0" kern="1200" dirty="0" smtClean="0">
                <a:solidFill>
                  <a:schemeClr val="tx1"/>
                </a:solidFill>
                <a:effectLst/>
                <a:latin typeface="+mn-lt"/>
                <a:ea typeface="+mn-ea"/>
                <a:cs typeface="+mn-cs"/>
              </a:rPr>
              <a:t>分の</a:t>
            </a:r>
            <a:r>
              <a:rPr kumimoji="1" lang="en-US" altLang="ja-JP" sz="1200" b="0" i="0" kern="1200" dirty="0" smtClean="0">
                <a:solidFill>
                  <a:schemeClr val="tx1"/>
                </a:solidFill>
                <a:effectLst/>
                <a:latin typeface="+mn-lt"/>
                <a:ea typeface="+mn-ea"/>
                <a:cs typeface="+mn-cs"/>
              </a:rPr>
              <a:t>1</a:t>
            </a:r>
            <a:r>
              <a:rPr kumimoji="1" lang="ja-JP" altLang="en-US" sz="1200" b="0" i="0" kern="1200" dirty="0" smtClean="0">
                <a:solidFill>
                  <a:schemeClr val="tx1"/>
                </a:solidFill>
                <a:effectLst/>
                <a:latin typeface="+mn-lt"/>
                <a:ea typeface="+mn-ea"/>
                <a:cs typeface="+mn-cs"/>
              </a:rPr>
              <a:t>秒以内に別の人の神経活動を再現することができる非外科デバイスです。（画像提供：</a:t>
            </a:r>
            <a:r>
              <a:rPr kumimoji="1" lang="en-US" altLang="ja-JP" sz="1200" b="0" i="0" kern="1200" dirty="0" smtClean="0">
                <a:solidFill>
                  <a:schemeClr val="tx1"/>
                </a:solidFill>
                <a:effectLst/>
                <a:latin typeface="+mn-lt"/>
                <a:ea typeface="+mn-ea"/>
                <a:cs typeface="+mn-cs"/>
              </a:rPr>
              <a:t>J. Robinson / Rice University</a:t>
            </a:r>
            <a:r>
              <a:rPr kumimoji="1" lang="ja-JP" altLang="en-US" sz="1200" b="0" i="0" kern="1200" dirty="0" smtClean="0">
                <a:solidFill>
                  <a:schemeClr val="tx1"/>
                </a:solidFill>
                <a:effectLst/>
                <a:latin typeface="+mn-lt"/>
                <a:ea typeface="+mn-ea"/>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28</a:t>
            </a:fld>
            <a:endParaRPr kumimoji="1" lang="ja-JP" altLang="en-US"/>
          </a:p>
        </p:txBody>
      </p:sp>
    </p:spTree>
    <p:extLst>
      <p:ext uri="{BB962C8B-B14F-4D97-AF65-F5344CB8AC3E}">
        <p14:creationId xmlns:p14="http://schemas.microsoft.com/office/powerpoint/2010/main" val="3461394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29</a:t>
            </a:fld>
            <a:endParaRPr kumimoji="1" lang="ja-JP" altLang="en-US"/>
          </a:p>
        </p:txBody>
      </p:sp>
    </p:spTree>
    <p:extLst>
      <p:ext uri="{BB962C8B-B14F-4D97-AF65-F5344CB8AC3E}">
        <p14:creationId xmlns:p14="http://schemas.microsoft.com/office/powerpoint/2010/main" val="259926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2</a:t>
            </a:fld>
            <a:endParaRPr kumimoji="1" lang="ja-JP" altLang="en-US"/>
          </a:p>
        </p:txBody>
      </p:sp>
    </p:spTree>
    <p:extLst>
      <p:ext uri="{BB962C8B-B14F-4D97-AF65-F5344CB8AC3E}">
        <p14:creationId xmlns:p14="http://schemas.microsoft.com/office/powerpoint/2010/main" val="2495320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31</a:t>
            </a:fld>
            <a:endParaRPr kumimoji="1" lang="ja-JP" altLang="en-US"/>
          </a:p>
        </p:txBody>
      </p:sp>
    </p:spTree>
    <p:extLst>
      <p:ext uri="{BB962C8B-B14F-4D97-AF65-F5344CB8AC3E}">
        <p14:creationId xmlns:p14="http://schemas.microsoft.com/office/powerpoint/2010/main" val="3508070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37</a:t>
            </a:fld>
            <a:endParaRPr kumimoji="1" lang="ja-JP" altLang="en-US"/>
          </a:p>
        </p:txBody>
      </p:sp>
    </p:spTree>
    <p:extLst>
      <p:ext uri="{BB962C8B-B14F-4D97-AF65-F5344CB8AC3E}">
        <p14:creationId xmlns:p14="http://schemas.microsoft.com/office/powerpoint/2010/main" val="1790474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41</a:t>
            </a:fld>
            <a:endParaRPr kumimoji="1" lang="ja-JP" altLang="en-US"/>
          </a:p>
        </p:txBody>
      </p:sp>
    </p:spTree>
    <p:extLst>
      <p:ext uri="{BB962C8B-B14F-4D97-AF65-F5344CB8AC3E}">
        <p14:creationId xmlns:p14="http://schemas.microsoft.com/office/powerpoint/2010/main" val="3884715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42</a:t>
            </a:fld>
            <a:endParaRPr kumimoji="1" lang="ja-JP" altLang="en-US"/>
          </a:p>
        </p:txBody>
      </p:sp>
    </p:spTree>
    <p:extLst>
      <p:ext uri="{BB962C8B-B14F-4D97-AF65-F5344CB8AC3E}">
        <p14:creationId xmlns:p14="http://schemas.microsoft.com/office/powerpoint/2010/main" val="139992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43</a:t>
            </a:fld>
            <a:endParaRPr kumimoji="1" lang="ja-JP" altLang="en-US"/>
          </a:p>
        </p:txBody>
      </p:sp>
    </p:spTree>
    <p:extLst>
      <p:ext uri="{BB962C8B-B14F-4D97-AF65-F5344CB8AC3E}">
        <p14:creationId xmlns:p14="http://schemas.microsoft.com/office/powerpoint/2010/main" val="323186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44</a:t>
            </a:fld>
            <a:endParaRPr kumimoji="1" lang="ja-JP" altLang="en-US"/>
          </a:p>
        </p:txBody>
      </p:sp>
    </p:spTree>
    <p:extLst>
      <p:ext uri="{BB962C8B-B14F-4D97-AF65-F5344CB8AC3E}">
        <p14:creationId xmlns:p14="http://schemas.microsoft.com/office/powerpoint/2010/main" val="2438371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45</a:t>
            </a:fld>
            <a:endParaRPr kumimoji="1" lang="ja-JP" altLang="en-US"/>
          </a:p>
        </p:txBody>
      </p:sp>
    </p:spTree>
    <p:extLst>
      <p:ext uri="{BB962C8B-B14F-4D97-AF65-F5344CB8AC3E}">
        <p14:creationId xmlns:p14="http://schemas.microsoft.com/office/powerpoint/2010/main" val="2498313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48</a:t>
            </a:fld>
            <a:endParaRPr kumimoji="1" lang="ja-JP" altLang="en-US"/>
          </a:p>
        </p:txBody>
      </p:sp>
    </p:spTree>
    <p:extLst>
      <p:ext uri="{BB962C8B-B14F-4D97-AF65-F5344CB8AC3E}">
        <p14:creationId xmlns:p14="http://schemas.microsoft.com/office/powerpoint/2010/main" val="2717569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49</a:t>
            </a:fld>
            <a:endParaRPr kumimoji="1" lang="ja-JP" altLang="en-US"/>
          </a:p>
        </p:txBody>
      </p:sp>
    </p:spTree>
    <p:extLst>
      <p:ext uri="{BB962C8B-B14F-4D97-AF65-F5344CB8AC3E}">
        <p14:creationId xmlns:p14="http://schemas.microsoft.com/office/powerpoint/2010/main" val="1951781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50</a:t>
            </a:fld>
            <a:endParaRPr kumimoji="1" lang="ja-JP" altLang="en-US"/>
          </a:p>
        </p:txBody>
      </p:sp>
    </p:spTree>
    <p:extLst>
      <p:ext uri="{BB962C8B-B14F-4D97-AF65-F5344CB8AC3E}">
        <p14:creationId xmlns:p14="http://schemas.microsoft.com/office/powerpoint/2010/main" val="385567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a:t>
            </a:fld>
            <a:endParaRPr kumimoji="1" lang="ja-JP" altLang="en-US"/>
          </a:p>
        </p:txBody>
      </p:sp>
    </p:spTree>
    <p:extLst>
      <p:ext uri="{BB962C8B-B14F-4D97-AF65-F5344CB8AC3E}">
        <p14:creationId xmlns:p14="http://schemas.microsoft.com/office/powerpoint/2010/main" val="3764471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51</a:t>
            </a:fld>
            <a:endParaRPr kumimoji="1" lang="ja-JP" altLang="en-US"/>
          </a:p>
        </p:txBody>
      </p:sp>
    </p:spTree>
    <p:extLst>
      <p:ext uri="{BB962C8B-B14F-4D97-AF65-F5344CB8AC3E}">
        <p14:creationId xmlns:p14="http://schemas.microsoft.com/office/powerpoint/2010/main" val="256149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52</a:t>
            </a:fld>
            <a:endParaRPr kumimoji="1" lang="ja-JP" altLang="en-US"/>
          </a:p>
        </p:txBody>
      </p:sp>
    </p:spTree>
    <p:extLst>
      <p:ext uri="{BB962C8B-B14F-4D97-AF65-F5344CB8AC3E}">
        <p14:creationId xmlns:p14="http://schemas.microsoft.com/office/powerpoint/2010/main" val="2814355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53</a:t>
            </a:fld>
            <a:endParaRPr kumimoji="1" lang="ja-JP" altLang="en-US"/>
          </a:p>
        </p:txBody>
      </p:sp>
    </p:spTree>
    <p:extLst>
      <p:ext uri="{BB962C8B-B14F-4D97-AF65-F5344CB8AC3E}">
        <p14:creationId xmlns:p14="http://schemas.microsoft.com/office/powerpoint/2010/main" val="4288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54</a:t>
            </a:fld>
            <a:endParaRPr kumimoji="1" lang="ja-JP" altLang="en-US"/>
          </a:p>
        </p:txBody>
      </p:sp>
    </p:spTree>
    <p:extLst>
      <p:ext uri="{BB962C8B-B14F-4D97-AF65-F5344CB8AC3E}">
        <p14:creationId xmlns:p14="http://schemas.microsoft.com/office/powerpoint/2010/main" val="4239871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55</a:t>
            </a:fld>
            <a:endParaRPr kumimoji="1" lang="ja-JP" altLang="en-US"/>
          </a:p>
        </p:txBody>
      </p:sp>
    </p:spTree>
    <p:extLst>
      <p:ext uri="{BB962C8B-B14F-4D97-AF65-F5344CB8AC3E}">
        <p14:creationId xmlns:p14="http://schemas.microsoft.com/office/powerpoint/2010/main" val="288714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60</a:t>
            </a:fld>
            <a:endParaRPr kumimoji="1" lang="ja-JP" altLang="en-US"/>
          </a:p>
        </p:txBody>
      </p:sp>
    </p:spTree>
    <p:extLst>
      <p:ext uri="{BB962C8B-B14F-4D97-AF65-F5344CB8AC3E}">
        <p14:creationId xmlns:p14="http://schemas.microsoft.com/office/powerpoint/2010/main" val="27789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屈折率が正の普通の物質でできたレンズでは、「回折限界」という理論的な限界から光の波長よりも小さな対象を観察できません。光学顕微鏡では、おおよそ</a:t>
            </a:r>
            <a:r>
              <a:rPr kumimoji="1" lang="en-US" altLang="ja-JP" dirty="0" smtClean="0"/>
              <a:t>200nm</a:t>
            </a:r>
            <a:r>
              <a:rPr kumimoji="1" lang="ja-JP" altLang="en-US" dirty="0" smtClean="0"/>
              <a:t>（髪の毛の約</a:t>
            </a:r>
            <a:r>
              <a:rPr kumimoji="1" lang="en-US" altLang="ja-JP" dirty="0" smtClean="0"/>
              <a:t>500</a:t>
            </a:r>
            <a:r>
              <a:rPr kumimoji="1" lang="ja-JP" altLang="en-US" dirty="0" smtClean="0"/>
              <a:t>分の</a:t>
            </a:r>
            <a:r>
              <a:rPr kumimoji="1" lang="en-US" altLang="ja-JP" dirty="0" smtClean="0"/>
              <a:t>1</a:t>
            </a:r>
            <a:r>
              <a:rPr kumimoji="1" lang="ja-JP" altLang="en-US" dirty="0" smtClean="0"/>
              <a:t>）までしか見られないのは、このためです。しかし、ペンドリーは「負の屈折率を持つメタマテリアルであれば、この限界を突破し，原子（大きさは約</a:t>
            </a:r>
            <a:r>
              <a:rPr kumimoji="1" lang="en-US" altLang="ja-JP" dirty="0" smtClean="0"/>
              <a:t>0.1</a:t>
            </a:r>
            <a:r>
              <a:rPr kumimoji="1" lang="ja-JP" altLang="en-US" dirty="0" smtClean="0"/>
              <a:t>～</a:t>
            </a:r>
            <a:r>
              <a:rPr kumimoji="1" lang="en-US" altLang="ja-JP" dirty="0" smtClean="0"/>
              <a:t>0.5nm</a:t>
            </a:r>
            <a:r>
              <a:rPr kumimoji="1" lang="ja-JP" altLang="en-US" dirty="0" smtClean="0"/>
              <a:t>）よりも小さなものを光で観察できる」と</a:t>
            </a:r>
            <a:r>
              <a:rPr kumimoji="1" lang="en-US" altLang="ja-JP" dirty="0" smtClean="0"/>
              <a:t>2002</a:t>
            </a:r>
            <a:r>
              <a:rPr kumimoji="1" lang="ja-JP" altLang="en-US" dirty="0" smtClean="0"/>
              <a:t>年に論文で主張しました。こうしたレンズを「スーパーレンズ」とか「ハイパーレンズ」と読んでいます。ペンドリーの論文をきっかけに、スーパーレンズなどの研究開発がさらに世界中で盛んに行われるように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61</a:t>
            </a:fld>
            <a:endParaRPr kumimoji="1" lang="ja-JP" altLang="en-US"/>
          </a:p>
        </p:txBody>
      </p:sp>
    </p:spTree>
    <p:extLst>
      <p:ext uri="{BB962C8B-B14F-4D97-AF65-F5344CB8AC3E}">
        <p14:creationId xmlns:p14="http://schemas.microsoft.com/office/powerpoint/2010/main" val="387634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62</a:t>
            </a:fld>
            <a:endParaRPr kumimoji="1" lang="ja-JP" altLang="en-US"/>
          </a:p>
        </p:txBody>
      </p:sp>
    </p:spTree>
    <p:extLst>
      <p:ext uri="{BB962C8B-B14F-4D97-AF65-F5344CB8AC3E}">
        <p14:creationId xmlns:p14="http://schemas.microsoft.com/office/powerpoint/2010/main" val="17968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63</a:t>
            </a:fld>
            <a:endParaRPr kumimoji="1" lang="ja-JP" altLang="en-US"/>
          </a:p>
        </p:txBody>
      </p:sp>
    </p:spTree>
    <p:extLst>
      <p:ext uri="{BB962C8B-B14F-4D97-AF65-F5344CB8AC3E}">
        <p14:creationId xmlns:p14="http://schemas.microsoft.com/office/powerpoint/2010/main" val="3786493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64</a:t>
            </a:fld>
            <a:endParaRPr kumimoji="1" lang="ja-JP" altLang="en-US"/>
          </a:p>
        </p:txBody>
      </p:sp>
    </p:spTree>
    <p:extLst>
      <p:ext uri="{BB962C8B-B14F-4D97-AF65-F5344CB8AC3E}">
        <p14:creationId xmlns:p14="http://schemas.microsoft.com/office/powerpoint/2010/main" val="133642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量子コンピューター</a:t>
            </a:r>
            <a:r>
              <a:rPr kumimoji="1" lang="en-US" altLang="ja-JP" dirty="0" smtClean="0"/>
              <a:t>『QNN』</a:t>
            </a:r>
            <a:r>
              <a:rPr kumimoji="1" lang="ja-JP" altLang="en-US" dirty="0" smtClean="0"/>
              <a:t>は、全長</a:t>
            </a:r>
            <a:r>
              <a:rPr kumimoji="1" lang="en-US" altLang="ja-JP" dirty="0" smtClean="0"/>
              <a:t>1km</a:t>
            </a:r>
            <a:r>
              <a:rPr kumimoji="1" lang="ja-JP" altLang="en-US" dirty="0" smtClean="0"/>
              <a:t>のループ状の光ファイバーに</a:t>
            </a:r>
            <a:r>
              <a:rPr kumimoji="1" lang="en-US" altLang="ja-JP" dirty="0" smtClean="0"/>
              <a:t>2000</a:t>
            </a:r>
            <a:r>
              <a:rPr kumimoji="1" lang="ja-JP" altLang="en-US" dirty="0" smtClean="0"/>
              <a:t>個の光パルスを周回させ、それぞれを</a:t>
            </a:r>
            <a:r>
              <a:rPr kumimoji="1" lang="en-US" altLang="ja-JP" dirty="0" smtClean="0"/>
              <a:t>FPGA</a:t>
            </a:r>
            <a:r>
              <a:rPr kumimoji="1" lang="ja-JP" altLang="en-US" dirty="0" smtClean="0"/>
              <a:t>などを用いて人工的に結合させる。これにより「</a:t>
            </a:r>
            <a:r>
              <a:rPr kumimoji="1" lang="en-US" altLang="ja-JP" dirty="0" smtClean="0"/>
              <a:t>0</a:t>
            </a:r>
            <a:r>
              <a:rPr kumimoji="1" lang="ja-JP" altLang="en-US" dirty="0" smtClean="0"/>
              <a:t>」であると同時に「</a:t>
            </a:r>
            <a:r>
              <a:rPr kumimoji="1" lang="en-US" altLang="ja-JP" dirty="0" smtClean="0"/>
              <a:t>1</a:t>
            </a:r>
            <a:r>
              <a:rPr kumimoji="1" lang="ja-JP" altLang="en-US" dirty="0" smtClean="0"/>
              <a:t>」である、という量子力学の特殊な物理現象「重ね合わせ」を応用することで超高速の計算を行うことができる。例えば人間</a:t>
            </a:r>
            <a:r>
              <a:rPr kumimoji="1" lang="en-US" altLang="ja-JP" dirty="0" smtClean="0"/>
              <a:t>2000</a:t>
            </a:r>
            <a:r>
              <a:rPr kumimoji="1" lang="ja-JP" altLang="en-US" dirty="0" smtClean="0"/>
              <a:t>人分の情報を特定の条件で</a:t>
            </a:r>
            <a:r>
              <a:rPr kumimoji="1" lang="en-US" altLang="ja-JP" dirty="0" smtClean="0"/>
              <a:t>2</a:t>
            </a:r>
            <a:r>
              <a:rPr kumimoji="1" lang="ja-JP" altLang="en-US" dirty="0" err="1" smtClean="0"/>
              <a:t>つに</a:t>
            </a:r>
            <a:r>
              <a:rPr kumimoji="1" lang="ja-JP" altLang="en-US" dirty="0" smtClean="0"/>
              <a:t>分類する場合、その組み合わせの数は</a:t>
            </a:r>
            <a:r>
              <a:rPr kumimoji="1" lang="en-US" altLang="ja-JP" dirty="0" smtClean="0"/>
              <a:t>10</a:t>
            </a:r>
            <a:r>
              <a:rPr kumimoji="1" lang="ja-JP" altLang="en-US" dirty="0" smtClean="0"/>
              <a:t>の</a:t>
            </a:r>
            <a:r>
              <a:rPr kumimoji="1" lang="en-US" altLang="ja-JP" dirty="0" smtClean="0"/>
              <a:t>600</a:t>
            </a:r>
            <a:r>
              <a:rPr kumimoji="1" lang="ja-JP" altLang="en-US" dirty="0" smtClean="0"/>
              <a:t>乗以上となる。これは宇宙空間の観測可能な原子の総数よりも多いわけだが、</a:t>
            </a:r>
            <a:r>
              <a:rPr kumimoji="1" lang="en-US" altLang="ja-JP" dirty="0" smtClean="0"/>
              <a:t>『QNN』</a:t>
            </a:r>
            <a:r>
              <a:rPr kumimoji="1" lang="ja-JP" altLang="en-US" dirty="0" smtClean="0"/>
              <a:t>が最適解を導き出すまでに必要な時間は、</a:t>
            </a:r>
            <a:r>
              <a:rPr kumimoji="1" lang="en-US" altLang="ja-JP" dirty="0" smtClean="0"/>
              <a:t>0.005</a:t>
            </a:r>
            <a:r>
              <a:rPr kumimoji="1" lang="ja-JP" altLang="en-US" dirty="0" smtClean="0"/>
              <a:t>秒以下。</a:t>
            </a:r>
          </a:p>
          <a:p>
            <a:endParaRPr kumimoji="1" lang="ja-JP" altLang="en-US" dirty="0" smtClean="0"/>
          </a:p>
          <a:p>
            <a:r>
              <a:rPr kumimoji="1" lang="ja-JP" altLang="en-US" dirty="0" smtClean="0"/>
              <a:t>これはスーパーコンピューターの</a:t>
            </a:r>
            <a:r>
              <a:rPr kumimoji="1" lang="en-US" altLang="ja-JP" dirty="0" smtClean="0"/>
              <a:t>100</a:t>
            </a:r>
            <a:r>
              <a:rPr kumimoji="1" lang="ja-JP" altLang="en-US" dirty="0" smtClean="0"/>
              <a:t>倍以上のスピードだ。これに反して、量子コンピューターの消費電力は従来の</a:t>
            </a:r>
            <a:r>
              <a:rPr kumimoji="1" lang="en-US" altLang="ja-JP" dirty="0" smtClean="0"/>
              <a:t>100</a:t>
            </a:r>
            <a:r>
              <a:rPr kumimoji="1" lang="ja-JP" altLang="en-US" dirty="0" smtClean="0"/>
              <a:t>分の</a:t>
            </a:r>
            <a:r>
              <a:rPr kumimoji="1" lang="en-US" altLang="ja-JP" dirty="0" smtClean="0"/>
              <a:t>1</a:t>
            </a:r>
            <a:r>
              <a:rPr kumimoji="1" lang="ja-JP" altLang="en-US" dirty="0" smtClean="0"/>
              <a:t>だ。大手の</a:t>
            </a:r>
            <a:r>
              <a:rPr kumimoji="1" lang="en-US" altLang="ja-JP" dirty="0" smtClean="0"/>
              <a:t>IT</a:t>
            </a:r>
            <a:r>
              <a:rPr kumimoji="1" lang="ja-JP" altLang="en-US" dirty="0" smtClean="0"/>
              <a:t>企業等も巨大なデータセンターの消費電力の節減に頭を悩ませている現状で、</a:t>
            </a:r>
            <a:r>
              <a:rPr kumimoji="1" lang="en-US" altLang="ja-JP" dirty="0" smtClean="0"/>
              <a:t>QNN</a:t>
            </a:r>
            <a:r>
              <a:rPr kumimoji="1" lang="ja-JP" altLang="en-US" dirty="0" smtClean="0"/>
              <a:t>の単位時間当たりの消費電力量は</a:t>
            </a:r>
            <a:r>
              <a:rPr kumimoji="1" lang="en-US" altLang="ja-JP" dirty="0" smtClean="0"/>
              <a:t>1kW</a:t>
            </a:r>
            <a:r>
              <a:rPr kumimoji="1" lang="ja-JP" altLang="en-US" dirty="0" smtClean="0"/>
              <a:t>程。同程度の計算能力のスーパーコンピューターと比較するとその差は歴然だという。</a:t>
            </a:r>
          </a:p>
          <a:p>
            <a:endParaRPr kumimoji="1" lang="ja-JP" altLang="en-US" dirty="0" smtClean="0"/>
          </a:p>
          <a:p>
            <a:r>
              <a:rPr kumimoji="1" lang="ja-JP" altLang="en-US" dirty="0" smtClean="0"/>
              <a:t>今後の方針としては、創薬、交通システムの最適化や周波数･電磁波の最適化等への実用化を早期に進めて行くと共に、</a:t>
            </a:r>
            <a:r>
              <a:rPr kumimoji="1" lang="en-US" altLang="ja-JP" dirty="0" smtClean="0"/>
              <a:t>2018</a:t>
            </a:r>
            <a:r>
              <a:rPr kumimoji="1" lang="ja-JP" altLang="en-US" dirty="0" smtClean="0"/>
              <a:t>年度末を目途に、現在</a:t>
            </a:r>
            <a:r>
              <a:rPr kumimoji="1" lang="en-US" altLang="ja-JP" dirty="0" smtClean="0"/>
              <a:t>1km</a:t>
            </a:r>
            <a:r>
              <a:rPr kumimoji="1" lang="ja-JP" altLang="en-US" dirty="0" smtClean="0"/>
              <a:t>の光ファイバーを</a:t>
            </a:r>
            <a:r>
              <a:rPr kumimoji="1" lang="en-US" altLang="ja-JP" dirty="0" smtClean="0"/>
              <a:t>5km</a:t>
            </a:r>
            <a:r>
              <a:rPr kumimoji="1" lang="ja-JP" altLang="en-US" dirty="0" err="1" smtClean="0"/>
              <a:t>まで</a:t>
            </a:r>
            <a:r>
              <a:rPr kumimoji="1" lang="ja-JP" altLang="en-US" dirty="0" smtClean="0"/>
              <a:t>伸ばし、</a:t>
            </a:r>
            <a:r>
              <a:rPr kumimoji="1" lang="en-US" altLang="ja-JP" dirty="0" smtClean="0"/>
              <a:t>2000</a:t>
            </a:r>
            <a:r>
              <a:rPr kumimoji="1" lang="ja-JP" altLang="en-US" dirty="0" smtClean="0"/>
              <a:t>個の量子ビットを</a:t>
            </a:r>
            <a:r>
              <a:rPr kumimoji="1" lang="en-US" altLang="ja-JP" dirty="0" smtClean="0"/>
              <a:t>10</a:t>
            </a:r>
            <a:r>
              <a:rPr kumimoji="1" lang="ja-JP" altLang="en-US" dirty="0" smtClean="0"/>
              <a:t>万個にまで増やす予定だ。</a:t>
            </a:r>
            <a:r>
              <a:rPr kumimoji="1" lang="en-US" altLang="ja-JP" dirty="0" smtClean="0"/>
              <a:t>10</a:t>
            </a:r>
            <a:r>
              <a:rPr kumimoji="1" lang="ja-JP" altLang="en-US" dirty="0" smtClean="0"/>
              <a:t>万量子ビットは人間の脳の規模と同等のネットワークになるという。</a:t>
            </a:r>
            <a:endParaRPr kumimoji="1" lang="ja-JP" altLang="en-US" dirty="0"/>
          </a:p>
        </p:txBody>
      </p:sp>
      <p:sp>
        <p:nvSpPr>
          <p:cNvPr id="4" name="スライド番号プレースホルダー 3"/>
          <p:cNvSpPr>
            <a:spLocks noGrp="1"/>
          </p:cNvSpPr>
          <p:nvPr>
            <p:ph type="sldNum" sz="quarter" idx="10"/>
          </p:nvPr>
        </p:nvSpPr>
        <p:spPr/>
        <p:txBody>
          <a:bodyPr/>
          <a:lstStyle/>
          <a:p>
            <a:fld id="{A571D0E6-4DDC-4D67-8C75-91F24752B55A}" type="slidenum">
              <a:rPr kumimoji="1" lang="ja-JP" altLang="en-US" smtClean="0"/>
              <a:t>10</a:t>
            </a:fld>
            <a:endParaRPr kumimoji="1" lang="ja-JP" altLang="en-US"/>
          </a:p>
        </p:txBody>
      </p:sp>
    </p:spTree>
    <p:extLst>
      <p:ext uri="{BB962C8B-B14F-4D97-AF65-F5344CB8AC3E}">
        <p14:creationId xmlns:p14="http://schemas.microsoft.com/office/powerpoint/2010/main" val="682331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65</a:t>
            </a:fld>
            <a:endParaRPr kumimoji="1" lang="ja-JP" altLang="en-US"/>
          </a:p>
        </p:txBody>
      </p:sp>
    </p:spTree>
    <p:extLst>
      <p:ext uri="{BB962C8B-B14F-4D97-AF65-F5344CB8AC3E}">
        <p14:creationId xmlns:p14="http://schemas.microsoft.com/office/powerpoint/2010/main" val="3662702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66</a:t>
            </a:fld>
            <a:endParaRPr kumimoji="1" lang="ja-JP" altLang="en-US"/>
          </a:p>
        </p:txBody>
      </p:sp>
    </p:spTree>
    <p:extLst>
      <p:ext uri="{BB962C8B-B14F-4D97-AF65-F5344CB8AC3E}">
        <p14:creationId xmlns:p14="http://schemas.microsoft.com/office/powerpoint/2010/main" val="3351655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67</a:t>
            </a:fld>
            <a:endParaRPr kumimoji="1" lang="ja-JP" altLang="en-US"/>
          </a:p>
        </p:txBody>
      </p:sp>
    </p:spTree>
    <p:extLst>
      <p:ext uri="{BB962C8B-B14F-4D97-AF65-F5344CB8AC3E}">
        <p14:creationId xmlns:p14="http://schemas.microsoft.com/office/powerpoint/2010/main" val="4255697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68</a:t>
            </a:fld>
            <a:endParaRPr kumimoji="1" lang="ja-JP" altLang="en-US"/>
          </a:p>
        </p:txBody>
      </p:sp>
    </p:spTree>
    <p:extLst>
      <p:ext uri="{BB962C8B-B14F-4D97-AF65-F5344CB8AC3E}">
        <p14:creationId xmlns:p14="http://schemas.microsoft.com/office/powerpoint/2010/main" val="132588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908698-9A5D-48EC-86EC-0F92CA65275F}" type="slidenum">
              <a:rPr kumimoji="1" lang="ja-JP" altLang="en-US" smtClean="0"/>
              <a:t>69</a:t>
            </a:fld>
            <a:endParaRPr kumimoji="1" lang="ja-JP" altLang="en-US"/>
          </a:p>
        </p:txBody>
      </p:sp>
    </p:spTree>
    <p:extLst>
      <p:ext uri="{BB962C8B-B14F-4D97-AF65-F5344CB8AC3E}">
        <p14:creationId xmlns:p14="http://schemas.microsoft.com/office/powerpoint/2010/main" val="3466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70</a:t>
            </a:fld>
            <a:endParaRPr kumimoji="1" lang="ja-JP" altLang="en-US"/>
          </a:p>
        </p:txBody>
      </p:sp>
    </p:spTree>
    <p:extLst>
      <p:ext uri="{BB962C8B-B14F-4D97-AF65-F5344CB8AC3E}">
        <p14:creationId xmlns:p14="http://schemas.microsoft.com/office/powerpoint/2010/main" val="452829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71</a:t>
            </a:fld>
            <a:endParaRPr kumimoji="1" lang="ja-JP" altLang="en-US"/>
          </a:p>
        </p:txBody>
      </p:sp>
    </p:spTree>
    <p:extLst>
      <p:ext uri="{BB962C8B-B14F-4D97-AF65-F5344CB8AC3E}">
        <p14:creationId xmlns:p14="http://schemas.microsoft.com/office/powerpoint/2010/main" val="2900016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72</a:t>
            </a:fld>
            <a:endParaRPr kumimoji="1" lang="ja-JP" altLang="en-US"/>
          </a:p>
        </p:txBody>
      </p:sp>
    </p:spTree>
    <p:extLst>
      <p:ext uri="{BB962C8B-B14F-4D97-AF65-F5344CB8AC3E}">
        <p14:creationId xmlns:p14="http://schemas.microsoft.com/office/powerpoint/2010/main" val="229857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13</a:t>
            </a:fld>
            <a:endParaRPr kumimoji="1" lang="ja-JP" altLang="en-US"/>
          </a:p>
        </p:txBody>
      </p:sp>
    </p:spTree>
    <p:extLst>
      <p:ext uri="{BB962C8B-B14F-4D97-AF65-F5344CB8AC3E}">
        <p14:creationId xmlns:p14="http://schemas.microsoft.com/office/powerpoint/2010/main" val="135879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14</a:t>
            </a:fld>
            <a:endParaRPr kumimoji="1" lang="ja-JP" altLang="en-US"/>
          </a:p>
        </p:txBody>
      </p:sp>
    </p:spTree>
    <p:extLst>
      <p:ext uri="{BB962C8B-B14F-4D97-AF65-F5344CB8AC3E}">
        <p14:creationId xmlns:p14="http://schemas.microsoft.com/office/powerpoint/2010/main" val="1560572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UD デジタル 教科書体 NK-R" panose="02020400000000000000" pitchFamily="18" charset="-128"/>
                <a:ea typeface="UD デジタル 教科書体 NK-R" panose="02020400000000000000" pitchFamily="18" charset="-128"/>
              </a:rPr>
              <a:t>「光格子時計」は、レーザー光を干渉させて作り出す「光格子」と呼ばれる、光の波長より小さな領域に原子を閉じ込め、その原子が吸収する光の共鳴周波数を基準とする原子時計です。香取 秀俊　主任研究員（東京大学 大学院工学系研究科　助教授（研究当時））が２００１年に考案し、２００３年に実証。</a:t>
            </a:r>
            <a:endParaRPr lang="en-US" altLang="ja-JP" dirty="0" smtClean="0">
              <a:latin typeface="UD デジタル 教科書体 NK-R" panose="02020400000000000000" pitchFamily="18" charset="-128"/>
              <a:ea typeface="UD デジタル 教科書体 NK-R" panose="02020400000000000000" pitchFamily="18" charset="-128"/>
            </a:endParaRPr>
          </a:p>
          <a:p>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レーザー光を対向させてできる、数十ナノメートル（ｎｍ、１ｎｍは１０億分の１メートル）の微小空間にレーザー冷却された原子を閉じ込めて、その原子が吸収する光の振動数（共鳴周波数）を測定する。この光の振動数により、１秒の長さを決める。</a:t>
            </a:r>
            <a:endParaRPr lang="en-US" altLang="ja-JP" dirty="0" smtClean="0">
              <a:latin typeface="UD デジタル 教科書体 NK-R" panose="02020400000000000000" pitchFamily="18" charset="-128"/>
              <a:ea typeface="UD デジタル 教科書体 NK-R" panose="02020400000000000000" pitchFamily="18" charset="-128"/>
            </a:endParaRPr>
          </a:p>
          <a:p>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１</a:t>
            </a:r>
            <a:r>
              <a:rPr lang="en-US" altLang="ja-JP" dirty="0" smtClean="0">
                <a:latin typeface="UD デジタル 教科書体 NK-R" panose="02020400000000000000" pitchFamily="18" charset="-128"/>
                <a:ea typeface="UD デジタル 教科書体 NK-R" panose="02020400000000000000" pitchFamily="18" charset="-128"/>
              </a:rPr>
              <a:t>×</a:t>
            </a:r>
            <a:r>
              <a:rPr lang="ja-JP" altLang="en-US" dirty="0" smtClean="0">
                <a:latin typeface="UD デジタル 教科書体 NK-R" panose="02020400000000000000" pitchFamily="18" charset="-128"/>
                <a:ea typeface="UD デジタル 教科書体 NK-R" panose="02020400000000000000" pitchFamily="18" charset="-128"/>
              </a:rPr>
              <a:t>１０</a:t>
            </a:r>
            <a:r>
              <a:rPr lang="ja-JP" altLang="en-US" baseline="30000" dirty="0" smtClean="0">
                <a:latin typeface="UD デジタル 教科書体 NK-R" panose="02020400000000000000" pitchFamily="18" charset="-128"/>
                <a:ea typeface="UD デジタル 教科書体 NK-R" panose="02020400000000000000" pitchFamily="18" charset="-128"/>
              </a:rPr>
              <a:t>１９</a:t>
            </a:r>
            <a:r>
              <a:rPr lang="ja-JP" altLang="en-US" dirty="0" smtClean="0">
                <a:latin typeface="UD デジタル 教科書体 NK-R" panose="02020400000000000000" pitchFamily="18" charset="-128"/>
                <a:ea typeface="UD デジタル 教科書体 NK-R" panose="02020400000000000000" pitchFamily="18" charset="-128"/>
              </a:rPr>
              <a:t>秒（およそ</a:t>
            </a:r>
            <a:r>
              <a:rPr lang="en-US" altLang="ja-JP" dirty="0" smtClean="0">
                <a:latin typeface="UD デジタル 教科書体 NK-R" panose="02020400000000000000" pitchFamily="18" charset="-128"/>
                <a:ea typeface="UD デジタル 教科書体 NK-R" panose="02020400000000000000" pitchFamily="18" charset="-128"/>
              </a:rPr>
              <a:t>3,000</a:t>
            </a:r>
            <a:r>
              <a:rPr lang="ja-JP" altLang="en-US" dirty="0" smtClean="0">
                <a:latin typeface="UD デジタル 教科書体 NK-R" panose="02020400000000000000" pitchFamily="18" charset="-128"/>
                <a:ea typeface="UD デジタル 教科書体 NK-R" panose="02020400000000000000" pitchFamily="18" charset="-128"/>
              </a:rPr>
              <a:t>億年）経過すると１秒ずれる精度で、宇宙誕生から現在まで（１３８億年）の約２０倍の年月が経って、ようやく１秒ずれるといった精度になる。</a:t>
            </a:r>
          </a:p>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15</a:t>
            </a:fld>
            <a:endParaRPr kumimoji="1" lang="ja-JP" altLang="en-US"/>
          </a:p>
        </p:txBody>
      </p:sp>
    </p:spTree>
    <p:extLst>
      <p:ext uri="{BB962C8B-B14F-4D97-AF65-F5344CB8AC3E}">
        <p14:creationId xmlns:p14="http://schemas.microsoft.com/office/powerpoint/2010/main" val="317840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16</a:t>
            </a:fld>
            <a:endParaRPr kumimoji="1" lang="ja-JP" altLang="en-US"/>
          </a:p>
        </p:txBody>
      </p:sp>
    </p:spTree>
    <p:extLst>
      <p:ext uri="{BB962C8B-B14F-4D97-AF65-F5344CB8AC3E}">
        <p14:creationId xmlns:p14="http://schemas.microsoft.com/office/powerpoint/2010/main" val="194093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17</a:t>
            </a:fld>
            <a:endParaRPr kumimoji="1" lang="ja-JP" altLang="en-US"/>
          </a:p>
        </p:txBody>
      </p:sp>
    </p:spTree>
    <p:extLst>
      <p:ext uri="{BB962C8B-B14F-4D97-AF65-F5344CB8AC3E}">
        <p14:creationId xmlns:p14="http://schemas.microsoft.com/office/powerpoint/2010/main" val="48787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91376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527989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186373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12/10/2019</a:t>
            </a:fld>
            <a:endParaRPr lang="en-US"/>
          </a:p>
        </p:txBody>
      </p:sp>
      <p:sp>
        <p:nvSpPr>
          <p:cNvPr id="4" name="Holder 4"/>
          <p:cNvSpPr>
            <a:spLocks noGrp="1"/>
          </p:cNvSpPr>
          <p:nvPr>
            <p:ph type="sldNum" sz="quarter" idx="7"/>
          </p:nvPr>
        </p:nvSpPr>
        <p:spPr/>
        <p:txBody>
          <a:bodyPr lIns="0" tIns="0" rIns="0" bIns="0"/>
          <a:lstStyle>
            <a:lvl1pPr>
              <a:defRPr sz="1088" b="0" i="0">
                <a:solidFill>
                  <a:srgbClr val="898989"/>
                </a:solidFill>
                <a:latin typeface="Noto Sans CJK JP Regular"/>
                <a:cs typeface="Noto Sans CJK JP Regular"/>
              </a:defRPr>
            </a:lvl1pPr>
          </a:lstStyle>
          <a:p>
            <a:pPr marL="23033">
              <a:spcBef>
                <a:spcPts val="154"/>
              </a:spcBef>
            </a:pPr>
            <a:fld id="{81D60167-4931-47E6-BA6A-407CBD079E47}" type="slidenum">
              <a:rPr lang="en-US" altLang="ja-JP" spc="68" smtClean="0"/>
              <a:pPr marL="23033">
                <a:spcBef>
                  <a:spcPts val="154"/>
                </a:spcBef>
              </a:pPr>
              <a:t>‹#›</a:t>
            </a:fld>
            <a:endParaRPr lang="en-US" altLang="ja-JP" spc="68" dirty="0"/>
          </a:p>
        </p:txBody>
      </p:sp>
    </p:spTree>
    <p:extLst>
      <p:ext uri="{BB962C8B-B14F-4D97-AF65-F5344CB8AC3E}">
        <p14:creationId xmlns:p14="http://schemas.microsoft.com/office/powerpoint/2010/main" val="351488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6491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21033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64648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32369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652741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9736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40009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2019/12/10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43524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AF2C-5D05-4C5E-A6EA-E53015859D19}" type="datetimeFigureOut">
              <a:rPr kumimoji="1" lang="ja-JP" altLang="en-US" smtClean="0"/>
              <a:t>2019/12/10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3128415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pc.watch.impress.co.jp/docs/news/1092848.html" TargetMode="Externa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hyperlink" Target="https://spectrum.ieee.org/tech-talk/telecom/wireless/its-never-too-early-to-think-about-6g" TargetMode="External"/><Relationship Id="rId2" Type="http://schemas.openxmlformats.org/officeDocument/2006/relationships/image" Target="../media/image57.jpeg"/><Relationship Id="rId1" Type="http://schemas.openxmlformats.org/officeDocument/2006/relationships/slideLayout" Target="../slideLayouts/slideLayout1.xml"/><Relationship Id="rId4" Type="http://schemas.openxmlformats.org/officeDocument/2006/relationships/hyperlink" Target="https://research.samsung.com/next-generation-communication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0.gif"/><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gif"/></Relationships>
</file>

<file path=ppt/slides/_rels/slide25.xml.rels><?xml version="1.0" encoding="UTF-8" standalone="yes"?>
<Relationships xmlns="http://schemas.openxmlformats.org/package/2006/relationships"><Relationship Id="rId3" Type="http://schemas.openxmlformats.org/officeDocument/2006/relationships/hyperlink" Target="https://www.jst.go.jp/pr/announce/20180420/index.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www.riken.jp/pr/press/2018/20180209_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 Id="rId5" Type="http://schemas.openxmlformats.org/officeDocument/2006/relationships/image" Target="../media/image72.jpg"/><Relationship Id="rId4" Type="http://schemas.openxmlformats.org/officeDocument/2006/relationships/image" Target="../media/image71.jp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theengineer.co.uk/moana-rice-darpa/" TargetMode="External"/><Relationship Id="rId5" Type="http://schemas.openxmlformats.org/officeDocument/2006/relationships/hyperlink" Target="https://www.eurekalert.org/multimedia/pub/201349.php" TargetMode="External"/><Relationship Id="rId4" Type="http://schemas.openxmlformats.org/officeDocument/2006/relationships/image" Target="../media/image74.jpeg"/></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cpb-us-e1.wpmucdn.com/news-network.rice.edu/dist/c/2/files/2019/04/0415-MOANA-graphic-orig-10ykac1.jp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 Id="rId4" Type="http://schemas.openxmlformats.org/officeDocument/2006/relationships/hyperlink" Target="https://www.titech.ac.jp/news/2014/029048.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wmf"/><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jpeg"/></Relationships>
</file>

<file path=ppt/slides/_rels/slide37.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hyperlink" Target="http://www.kyoto-u.ac.jp/ja/research/research_results/2017/180115_1.html" TargetMode="External"/><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hyperlink" Target="https://www.nips.ac.jp/hsdev/TwoPhotonPage.htm" TargetMode="External"/><Relationship Id="rId5" Type="http://schemas.openxmlformats.org/officeDocument/2006/relationships/image" Target="../media/image104.jpeg"/><Relationship Id="rId4" Type="http://schemas.openxmlformats.org/officeDocument/2006/relationships/hyperlink" Target="http://singularity-bio.jp/%E5%85%AC%E5%8B%9F%E7%8F%AD%E3%83%A1%E3%83%B3%E3%83%90%E3%83%BC/"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hyperlink" Target="https://www.slideshare.net/myaochimontblanc/2014-43582699" TargetMode="External"/><Relationship Id="rId4" Type="http://schemas.openxmlformats.org/officeDocument/2006/relationships/hyperlink" Target="https://www.tokyo-np.co.jp/article/world/list/201810/CK2018100302000147.htm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11.gif"/><Relationship Id="rId3" Type="http://schemas.openxmlformats.org/officeDocument/2006/relationships/image" Target="../media/image108.png"/><Relationship Id="rId7" Type="http://schemas.openxmlformats.org/officeDocument/2006/relationships/hyperlink" Target="https://optipedia.info/laser/handbook/laser-handbook-8th-section/37-6/"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ad-na.com/product/jewel/technology/femtosecond-laser.html" TargetMode="External"/><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ideo" Target="file:///C:\Users\kochan\Documents\&#24066;&#27665;&#35611;&#24231;&#65298;&#65296;&#65296;&#65303;\tetris_divx5.02.avi" TargetMode="Externa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hyperlink" Target="file:///C:\Users\kochan\Documents\&#24066;&#27665;&#35611;&#24231;&#65298;&#65296;&#65296;&#65303;\tetris_divx5.02.avi"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jp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31.jpg"/><Relationship Id="rId4" Type="http://schemas.openxmlformats.org/officeDocument/2006/relationships/image" Target="../media/image130.jp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jpg"/><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54.xml.rels><?xml version="1.0" encoding="UTF-8" standalone="yes"?>
<Relationships xmlns="http://schemas.openxmlformats.org/package/2006/relationships"><Relationship Id="rId8" Type="http://schemas.openxmlformats.org/officeDocument/2006/relationships/image" Target="../media/image144.jpg"/><Relationship Id="rId3" Type="http://schemas.openxmlformats.org/officeDocument/2006/relationships/image" Target="../media/image139.jpg"/><Relationship Id="rId7"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image" Target="../media/image140.jpg"/><Relationship Id="rId9"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hyperlink" Target="http://www.maff.go.jp/j/pr/aff/1606/spe1_01.html" TargetMode="External"/><Relationship Id="rId4" Type="http://schemas.openxmlformats.org/officeDocument/2006/relationships/image" Target="../media/image15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60.jpeg"/><Relationship Id="rId4" Type="http://schemas.openxmlformats.org/officeDocument/2006/relationships/image" Target="../media/image159.jpeg"/></Relationships>
</file>

<file path=ppt/slides/_rels/slide6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4.jpeg"/><Relationship Id="rId5" Type="http://schemas.openxmlformats.org/officeDocument/2006/relationships/image" Target="../media/image163.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7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70.gif"/><Relationship Id="rId5" Type="http://schemas.openxmlformats.org/officeDocument/2006/relationships/image" Target="../media/image169.jpeg"/><Relationship Id="rId4" Type="http://schemas.openxmlformats.org/officeDocument/2006/relationships/image" Target="../media/image168.jpeg"/></Relationships>
</file>

<file path=ppt/slides/_rels/slide64.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73.jpeg"/></Relationships>
</file>

<file path=ppt/slides/_rels/slide6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76.jpeg"/><Relationship Id="rId4" Type="http://schemas.openxmlformats.org/officeDocument/2006/relationships/image" Target="../media/image175.jpeg"/></Relationships>
</file>

<file path=ppt/slides/_rels/slide67.xml.rels><?xml version="1.0" encoding="UTF-8" standalone="yes"?>
<Relationships xmlns="http://schemas.openxmlformats.org/package/2006/relationships"><Relationship Id="rId3" Type="http://schemas.openxmlformats.org/officeDocument/2006/relationships/hyperlink" Target="https://nymi.com/"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hyperlink" Target="https://gcn.com/articles/2019/06/28/jetson-biometric-heartbeat-id.aspx" TargetMode="External"/><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80.jpeg"/></Relationships>
</file>

<file path=ppt/slides/_rels/slide69.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hyperlink" Target="http://hidewo-house.com/illust/001.gif"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stretch>
            <a:fillRect/>
          </a:stretch>
        </p:blipFill>
        <p:spPr>
          <a:xfrm>
            <a:off x="77118" y="0"/>
            <a:ext cx="12070814" cy="6858000"/>
          </a:xfrm>
          <a:prstGeom prst="rect">
            <a:avLst/>
          </a:prstGeom>
        </p:spPr>
      </p:pic>
      <p:sp>
        <p:nvSpPr>
          <p:cNvPr id="2" name="角丸四角形 1"/>
          <p:cNvSpPr/>
          <p:nvPr/>
        </p:nvSpPr>
        <p:spPr>
          <a:xfrm>
            <a:off x="854073" y="260731"/>
            <a:ext cx="1502229" cy="489857"/>
          </a:xfrm>
          <a:prstGeom prst="round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Meiryo UI" panose="020B0604030504040204" pitchFamily="50" charset="-128"/>
                <a:ea typeface="Meiryo UI" panose="020B0604030504040204" pitchFamily="50" charset="-128"/>
              </a:rPr>
              <a:t>講演資料</a:t>
            </a:r>
            <a:endParaRPr kumimoji="1" lang="ja-JP" altLang="en-US" sz="20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9324959" y="6019254"/>
            <a:ext cx="2739528" cy="738664"/>
          </a:xfrm>
          <a:prstGeom prst="rect">
            <a:avLst/>
          </a:prstGeom>
          <a:noFill/>
        </p:spPr>
        <p:txBody>
          <a:bodyPr wrap="square" rtlCol="0">
            <a:spAutoFit/>
          </a:bodyPr>
          <a:lstStyle/>
          <a:p>
            <a:pPr algn="dist"/>
            <a:r>
              <a:rPr kumimoji="1"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株式会社三井物産戦略研究所</a:t>
            </a:r>
            <a:endParaRPr kumimoji="1" lang="en-US" altLang="ja-JP" sz="1400" dirty="0" smtClean="0">
              <a:solidFill>
                <a:schemeClr val="bg1"/>
              </a:solidFill>
              <a:latin typeface="UD デジタル 教科書体 NK-R" panose="02020400000000000000" pitchFamily="18" charset="-128"/>
              <a:ea typeface="UD デジタル 教科書体 NK-R" panose="02020400000000000000" pitchFamily="18" charset="-128"/>
            </a:endParaRPr>
          </a:p>
          <a:p>
            <a:pPr algn="dist"/>
            <a:r>
              <a:rPr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技術トレンド基礎調査センター</a:t>
            </a:r>
            <a:endParaRPr lang="en-US" altLang="ja-JP" sz="1400" dirty="0" smtClean="0">
              <a:solidFill>
                <a:schemeClr val="bg1"/>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1400" dirty="0" smtClean="0">
                <a:solidFill>
                  <a:schemeClr val="bg1"/>
                </a:solidFill>
                <a:latin typeface="UD デジタル 教科書体 NK-R" panose="02020400000000000000" pitchFamily="18" charset="-128"/>
                <a:ea typeface="UD デジタル 教科書体 NK-R" panose="02020400000000000000" pitchFamily="18" charset="-128"/>
              </a:rPr>
              <a:t>阿部</a:t>
            </a:r>
            <a:endParaRPr kumimoji="1" lang="ja-JP" altLang="en-US" sz="1400" dirty="0">
              <a:solidFill>
                <a:schemeClr val="bg1"/>
              </a:solidFill>
              <a:latin typeface="UD デジタル 教科書体 NK-R" panose="02020400000000000000" pitchFamily="18" charset="-128"/>
              <a:ea typeface="UD デジタル 教科書体 NK-R" panose="02020400000000000000" pitchFamily="18" charset="-128"/>
            </a:endParaRPr>
          </a:p>
        </p:txBody>
      </p:sp>
      <p:sp>
        <p:nvSpPr>
          <p:cNvPr id="8" name="テキスト ボックス 7"/>
          <p:cNvSpPr txBox="1"/>
          <p:nvPr/>
        </p:nvSpPr>
        <p:spPr>
          <a:xfrm>
            <a:off x="3757761" y="1410245"/>
            <a:ext cx="5871990" cy="4508927"/>
          </a:xfrm>
          <a:prstGeom prst="rect">
            <a:avLst/>
          </a:prstGeom>
          <a:noFill/>
        </p:spPr>
        <p:txBody>
          <a:bodyPr wrap="square" rtlCol="0">
            <a:spAutoFit/>
          </a:bodyPr>
          <a:lstStyle/>
          <a:p>
            <a:pPr algn="ctr"/>
            <a:r>
              <a:rPr lang="ja-JP" altLang="en-US" sz="28700" dirty="0" smtClean="0">
                <a:solidFill>
                  <a:srgbClr val="C00000"/>
                </a:solidFill>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光</a:t>
            </a:r>
            <a:r>
              <a:rPr lang="ja-JP" altLang="en-US" sz="7200" dirty="0" smtClean="0">
                <a:solidFill>
                  <a:schemeClr val="bg1"/>
                </a:solidFill>
                <a:latin typeface="UD デジタル 教科書体 NK-R" panose="02020400000000000000" pitchFamily="18" charset="-128"/>
                <a:ea typeface="UD デジタル 教科書体 NK-R" panose="02020400000000000000" pitchFamily="18" charset="-128"/>
              </a:rPr>
              <a:t>技術</a:t>
            </a:r>
            <a:endParaRPr kumimoji="1" lang="ja-JP" altLang="en-US" sz="6600" dirty="0">
              <a:solidFill>
                <a:schemeClr val="bg1"/>
              </a:solidFill>
              <a:latin typeface="UD デジタル 教科書体 NK-R" panose="02020400000000000000" pitchFamily="18" charset="-128"/>
              <a:ea typeface="UD デジタル 教科書体 NK-R" panose="02020400000000000000" pitchFamily="18" charset="-128"/>
            </a:endParaRPr>
          </a:p>
        </p:txBody>
      </p:sp>
      <p:sp>
        <p:nvSpPr>
          <p:cNvPr id="5" name="テキスト ボックス 4"/>
          <p:cNvSpPr txBox="1"/>
          <p:nvPr/>
        </p:nvSpPr>
        <p:spPr>
          <a:xfrm>
            <a:off x="5909310" y="4294789"/>
            <a:ext cx="1383030" cy="369332"/>
          </a:xfrm>
          <a:prstGeom prst="rect">
            <a:avLst/>
          </a:prstGeom>
          <a:noFill/>
        </p:spPr>
        <p:txBody>
          <a:bodyPr wrap="square" rtlCol="0">
            <a:spAutoFit/>
          </a:bodyPr>
          <a:lstStyle/>
          <a:p>
            <a:pPr algn="ctr"/>
            <a:r>
              <a:rPr kumimoji="1" lang="en-US" altLang="ja-JP" dirty="0" smtClean="0">
                <a:solidFill>
                  <a:schemeClr val="accent2">
                    <a:lumMod val="50000"/>
                  </a:schemeClr>
                </a:solidFill>
                <a:latin typeface="UD デジタル 教科書体 NK-R" panose="02020400000000000000" pitchFamily="18" charset="-128"/>
                <a:ea typeface="UD デジタル 教科書体 NK-R" panose="02020400000000000000" pitchFamily="18" charset="-128"/>
              </a:rPr>
              <a:t>Photon</a:t>
            </a:r>
            <a:endParaRPr kumimoji="1" lang="ja-JP" altLang="en-US" dirty="0">
              <a:solidFill>
                <a:schemeClr val="accent2">
                  <a:lumMod val="50000"/>
                </a:schemeClr>
              </a:solidFill>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7714406" y="4838777"/>
            <a:ext cx="1610553" cy="369332"/>
          </a:xfrm>
          <a:prstGeom prst="rect">
            <a:avLst/>
          </a:prstGeom>
          <a:noFill/>
        </p:spPr>
        <p:txBody>
          <a:bodyPr wrap="square" rtlCol="0">
            <a:spAutoFit/>
          </a:bodyPr>
          <a:lstStyle/>
          <a:p>
            <a:pPr algn="ctr"/>
            <a:r>
              <a:rPr kumimoji="1" lang="en-US" altLang="ja-JP" dirty="0" smtClean="0">
                <a:solidFill>
                  <a:schemeClr val="bg1">
                    <a:lumMod val="85000"/>
                  </a:schemeClr>
                </a:solidFill>
                <a:latin typeface="UD デジタル 教科書体 NK-R" panose="02020400000000000000" pitchFamily="18" charset="-128"/>
                <a:ea typeface="UD デジタル 教科書体 NK-R" panose="02020400000000000000" pitchFamily="18" charset="-128"/>
              </a:rPr>
              <a:t>Technology</a:t>
            </a:r>
            <a:endParaRPr kumimoji="1" lang="ja-JP" altLang="en-US" dirty="0">
              <a:solidFill>
                <a:schemeClr val="bg1">
                  <a:lumMod val="85000"/>
                </a:schemeClr>
              </a:solidFill>
              <a:latin typeface="UD デジタル 教科書体 NK-R" panose="02020400000000000000" pitchFamily="18" charset="-128"/>
              <a:ea typeface="UD デジタル 教科書体 NK-R" panose="02020400000000000000" pitchFamily="18" charset="-128"/>
            </a:endParaRPr>
          </a:p>
        </p:txBody>
      </p:sp>
      <p:sp>
        <p:nvSpPr>
          <p:cNvPr id="20" name="テキスト ボックス 19"/>
          <p:cNvSpPr txBox="1"/>
          <p:nvPr/>
        </p:nvSpPr>
        <p:spPr>
          <a:xfrm>
            <a:off x="5033881" y="304799"/>
            <a:ext cx="2159306" cy="369332"/>
          </a:xfrm>
          <a:prstGeom prst="rect">
            <a:avLst/>
          </a:prstGeom>
          <a:noFill/>
        </p:spPr>
        <p:txBody>
          <a:bodyPr wrap="square" rtlCol="0">
            <a:spAutoFit/>
          </a:bodyPr>
          <a:lstStyle/>
          <a:p>
            <a:pPr algn="ctr"/>
            <a:r>
              <a:rPr kumimoji="1" lang="en-US" altLang="ja-JP" dirty="0" smtClean="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IT R&amp;D</a:t>
            </a:r>
            <a:r>
              <a:rPr kumimoji="1" lang="ja-JP" altLang="en-US" dirty="0" smtClean="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rPr>
              <a:t>公開部会</a:t>
            </a:r>
            <a:endParaRPr kumimoji="1" lang="ja-JP" altLang="en-US" dirty="0">
              <a:effectLst>
                <a:outerShdw blurRad="38100" dist="38100" dir="2700000" algn="tl">
                  <a:srgbClr val="000000">
                    <a:alpha val="43137"/>
                  </a:srgbClr>
                </a:outerShdw>
              </a:effectLst>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14990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1606684" y="6490942"/>
            <a:ext cx="585316" cy="369332"/>
          </a:xfrm>
          <a:prstGeom prst="rect">
            <a:avLst/>
          </a:prstGeom>
          <a:noFill/>
        </p:spPr>
        <p:txBody>
          <a:bodyPr wrap="square" rtlCol="0">
            <a:spAutoFit/>
          </a:bodyPr>
          <a:lstStyle/>
          <a:p>
            <a:pPr algn="r"/>
            <a:r>
              <a:rPr kumimoji="1" lang="en-US" altLang="ja-JP" b="1" dirty="0" smtClean="0">
                <a:latin typeface="Meiryo UI" panose="020B0604030504040204" pitchFamily="50" charset="-128"/>
                <a:ea typeface="Meiryo UI" panose="020B0604030504040204" pitchFamily="50" charset="-128"/>
              </a:rPr>
              <a:t>x</a:t>
            </a:r>
            <a:endParaRPr kumimoji="1" lang="ja-JP" altLang="en-US" b="1" dirty="0">
              <a:latin typeface="Meiryo UI" panose="020B0604030504040204" pitchFamily="50" charset="-128"/>
              <a:ea typeface="Meiryo UI" panose="020B0604030504040204" pitchFamily="50" charset="-128"/>
            </a:endParaRPr>
          </a:p>
        </p:txBody>
      </p:sp>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11" name="Text Box 6"/>
          <p:cNvSpPr txBox="1">
            <a:spLocks noChangeArrowheads="1"/>
          </p:cNvSpPr>
          <p:nvPr/>
        </p:nvSpPr>
        <p:spPr bwMode="auto">
          <a:xfrm>
            <a:off x="1050471" y="314960"/>
            <a:ext cx="100910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レーザーネットワーク方式の量子</a:t>
            </a:r>
            <a:r>
              <a:rPr lang="ja-JP" altLang="en-US" sz="3200" dirty="0">
                <a:solidFill>
                  <a:srgbClr val="C00000"/>
                </a:solidFill>
                <a:latin typeface="UD デジタル 教科書体 NP-B" panose="02020700000000000000" pitchFamily="18" charset="-128"/>
                <a:ea typeface="UD デジタル 教科書体 NP-B" panose="02020700000000000000" pitchFamily="18" charset="-128"/>
              </a:rPr>
              <a:t>コンピュータ</a:t>
            </a:r>
            <a:endPar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7170" name="Picture 2"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2" y="1299345"/>
            <a:ext cx="5856578" cy="53305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ãã¬ã¼ã¶ã¼ãããã¯ã¼ã¯æ¹å¼ éå­ã³ã³ãã¥ã¼ã¿ãQNN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716" y="2037435"/>
            <a:ext cx="6240284" cy="415759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7060925" y="6163421"/>
            <a:ext cx="3470822" cy="230832"/>
          </a:xfrm>
          <a:prstGeom prst="rect">
            <a:avLst/>
          </a:prstGeom>
        </p:spPr>
        <p:txBody>
          <a:bodyPr wrap="none">
            <a:spAutoFit/>
          </a:bodyPr>
          <a:lstStyle/>
          <a:p>
            <a:r>
              <a:rPr lang="en-US" altLang="ja-JP" sz="900" dirty="0">
                <a:latin typeface="UD デジタル 教科書体 NK-R" panose="02020400000000000000" pitchFamily="18" charset="-128"/>
                <a:ea typeface="UD デジタル 教科書体 NK-R" panose="02020400000000000000" pitchFamily="18" charset="-128"/>
                <a:hlinkClick r:id="rId5"/>
              </a:rPr>
              <a:t>https://pc.watch.impress.co.jp/docs/news/1092848.html</a:t>
            </a:r>
            <a:endParaRPr lang="ja-JP" altLang="en-US" sz="9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2558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195628" y="196241"/>
            <a:ext cx="7840997" cy="584775"/>
          </a:xfrm>
          <a:prstGeom prst="rect">
            <a:avLst/>
          </a:prstGeom>
          <a:noFill/>
        </p:spPr>
        <p:txBody>
          <a:bodyPr wrap="square" rtlCol="0">
            <a:spAutoFit/>
          </a:bodyPr>
          <a:lstStyle/>
          <a:p>
            <a:pPr algn="ct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量子暗号通信</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15" name="図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319" y="764902"/>
            <a:ext cx="772795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正方形/長方形 15"/>
          <p:cNvSpPr/>
          <p:nvPr/>
        </p:nvSpPr>
        <p:spPr>
          <a:xfrm>
            <a:off x="4134532" y="928414"/>
            <a:ext cx="4013200" cy="222250"/>
          </a:xfrm>
          <a:prstGeom prst="rect">
            <a:avLst/>
          </a:prstGeom>
        </p:spPr>
        <p:txBody>
          <a:bodyPr>
            <a:spAutoFit/>
          </a:bodyPr>
          <a:lstStyle/>
          <a:p>
            <a:pP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a:t>
            </a:r>
            <a:r>
              <a:rPr lang="ja-JP" altLang="en-US" sz="850" dirty="0">
                <a:latin typeface="Meiryo UI" panose="020B0604030504040204" pitchFamily="50" charset="-128"/>
                <a:ea typeface="Meiryo UI" panose="020B0604030504040204" pitchFamily="50" charset="-128"/>
              </a:rPr>
              <a:t>東芝</a:t>
            </a:r>
            <a:r>
              <a:rPr lang="en-US" altLang="ja-JP" sz="850" dirty="0">
                <a:latin typeface="Meiryo UI" panose="020B0604030504040204" pitchFamily="50" charset="-128"/>
                <a:ea typeface="Meiryo UI" panose="020B0604030504040204" pitchFamily="50" charset="-128"/>
              </a:rPr>
              <a:t>HP</a:t>
            </a:r>
            <a:r>
              <a:rPr lang="ja-JP" altLang="en-US" sz="850" dirty="0">
                <a:latin typeface="Meiryo UI" panose="020B0604030504040204" pitchFamily="50" charset="-128"/>
                <a:ea typeface="Meiryo UI" panose="020B0604030504040204" pitchFamily="50" charset="-128"/>
              </a:rPr>
              <a:t>　</a:t>
            </a:r>
            <a:r>
              <a:rPr lang="en-US" altLang="ja-JP" sz="850" dirty="0">
                <a:latin typeface="Meiryo UI" panose="020B0604030504040204" pitchFamily="50" charset="-128"/>
                <a:ea typeface="Meiryo UI" panose="020B0604030504040204" pitchFamily="50" charset="-128"/>
              </a:rPr>
              <a:t>http://www.tqccs.com/cl/tech/qccs/about/index.html</a:t>
            </a:r>
            <a:r>
              <a:rPr lang="ja-JP" altLang="en-US" sz="850" dirty="0">
                <a:latin typeface="Meiryo UI" panose="020B0604030504040204" pitchFamily="50" charset="-128"/>
                <a:ea typeface="Meiryo UI" panose="020B0604030504040204" pitchFamily="50" charset="-128"/>
              </a:rPr>
              <a:t>　</a:t>
            </a:r>
            <a:endParaRPr lang="en-US" altLang="ja-JP" sz="850" dirty="0">
              <a:latin typeface="Meiryo UI" panose="020B0604030504040204" pitchFamily="50" charset="-128"/>
              <a:ea typeface="Meiryo UI" panose="020B0604030504040204" pitchFamily="50" charset="-128"/>
            </a:endParaRPr>
          </a:p>
        </p:txBody>
      </p:sp>
      <p:pic>
        <p:nvPicPr>
          <p:cNvPr id="17" name="図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19" y="5273402"/>
            <a:ext cx="19685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図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6894" y="5240064"/>
            <a:ext cx="20843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正方形/長方形 27"/>
          <p:cNvSpPr>
            <a:spLocks noChangeArrowheads="1"/>
          </p:cNvSpPr>
          <p:nvPr/>
        </p:nvSpPr>
        <p:spPr bwMode="auto">
          <a:xfrm>
            <a:off x="3170919" y="5268639"/>
            <a:ext cx="1335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en-US" altLang="ja-JP" sz="800">
                <a:solidFill>
                  <a:schemeClr val="bg1"/>
                </a:solidFill>
                <a:latin typeface="Meiryo UI" panose="020B0604030504040204" pitchFamily="50" charset="-128"/>
                <a:ea typeface="Meiryo UI" panose="020B0604030504040204" pitchFamily="50" charset="-128"/>
              </a:rPr>
              <a:t>MAGIQ QPN SECURITY</a:t>
            </a:r>
          </a:p>
          <a:p>
            <a:pPr algn="ctr">
              <a:spcBef>
                <a:spcPct val="0"/>
              </a:spcBef>
              <a:buFontTx/>
              <a:buNone/>
            </a:pPr>
            <a:r>
              <a:rPr lang="en-US" altLang="ja-JP" sz="800">
                <a:solidFill>
                  <a:schemeClr val="bg1"/>
                </a:solidFill>
                <a:latin typeface="Meiryo UI" panose="020B0604030504040204" pitchFamily="50" charset="-128"/>
                <a:ea typeface="Meiryo UI" panose="020B0604030504040204" pitchFamily="50" charset="-128"/>
              </a:rPr>
              <a:t> GATEWAY 7505</a:t>
            </a:r>
            <a:endParaRPr lang="ja-JP" altLang="en-US" sz="800">
              <a:solidFill>
                <a:schemeClr val="bg1"/>
              </a:solidFill>
              <a:latin typeface="Calibri" panose="020F0502020204030204" pitchFamily="34" charset="0"/>
            </a:endParaRPr>
          </a:p>
        </p:txBody>
      </p:sp>
      <p:pic>
        <p:nvPicPr>
          <p:cNvPr id="20" name="図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8144" y="5194027"/>
            <a:ext cx="265588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正方形/長方形 30"/>
          <p:cNvSpPr>
            <a:spLocks noChangeArrowheads="1"/>
          </p:cNvSpPr>
          <p:nvPr/>
        </p:nvSpPr>
        <p:spPr bwMode="auto">
          <a:xfrm>
            <a:off x="5622019" y="5228952"/>
            <a:ext cx="1439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800">
                <a:solidFill>
                  <a:srgbClr val="000000"/>
                </a:solidFill>
                <a:latin typeface="Meiryo UI" panose="020B0604030504040204" pitchFamily="50" charset="-128"/>
                <a:ea typeface="Meiryo UI" panose="020B0604030504040204" pitchFamily="50" charset="-128"/>
              </a:rPr>
              <a:t>id Quantique</a:t>
            </a:r>
            <a:r>
              <a:rPr lang="ja-JP" altLang="en-US" sz="800">
                <a:solidFill>
                  <a:srgbClr val="000000"/>
                </a:solidFill>
                <a:latin typeface="Meiryo UI" panose="020B0604030504040204" pitchFamily="50" charset="-128"/>
                <a:ea typeface="Meiryo UI" panose="020B0604030504040204" pitchFamily="50" charset="-128"/>
              </a:rPr>
              <a:t>社</a:t>
            </a:r>
            <a:r>
              <a:rPr lang="en-US" altLang="ja-JP" sz="800">
                <a:latin typeface="Meiryo UI" panose="020B0604030504040204" pitchFamily="50" charset="-128"/>
                <a:ea typeface="Meiryo UI" panose="020B0604030504040204" pitchFamily="50" charset="-128"/>
              </a:rPr>
              <a:t>Vectis</a:t>
            </a:r>
            <a:endParaRPr lang="ja-JP" altLang="en-US" sz="800">
              <a:latin typeface="Meiryo UI" panose="020B0604030504040204" pitchFamily="50" charset="-128"/>
              <a:ea typeface="Meiryo UI" panose="020B0604030504040204" pitchFamily="50" charset="-128"/>
            </a:endParaRPr>
          </a:p>
        </p:txBody>
      </p:sp>
      <p:sp>
        <p:nvSpPr>
          <p:cNvPr id="22" name="正方形/長方形 21"/>
          <p:cNvSpPr/>
          <p:nvPr/>
        </p:nvSpPr>
        <p:spPr>
          <a:xfrm>
            <a:off x="967469" y="5117827"/>
            <a:ext cx="938213" cy="222250"/>
          </a:xfrm>
          <a:prstGeom prst="rect">
            <a:avLst/>
          </a:prstGeom>
        </p:spPr>
        <p:txBody>
          <a:bodyPr>
            <a:spAutoFit/>
          </a:bodyPr>
          <a:lstStyle/>
          <a:p>
            <a:pPr algn="ct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a:t>
            </a:r>
            <a:r>
              <a:rPr lang="ja-JP" altLang="en-US" sz="850" dirty="0">
                <a:latin typeface="Meiryo UI" panose="020B0604030504040204" pitchFamily="50" charset="-128"/>
                <a:ea typeface="Meiryo UI" panose="020B0604030504040204" pitchFamily="50" charset="-128"/>
              </a:rPr>
              <a:t>三菱電機</a:t>
            </a:r>
            <a:endParaRPr lang="en-US" altLang="ja-JP" sz="850" dirty="0">
              <a:latin typeface="Meiryo UI" panose="020B0604030504040204" pitchFamily="50" charset="-128"/>
              <a:ea typeface="Meiryo UI" panose="020B0604030504040204" pitchFamily="50" charset="-128"/>
            </a:endParaRPr>
          </a:p>
        </p:txBody>
      </p:sp>
      <p:sp>
        <p:nvSpPr>
          <p:cNvPr id="23" name="正方形/長方形 22"/>
          <p:cNvSpPr/>
          <p:nvPr/>
        </p:nvSpPr>
        <p:spPr>
          <a:xfrm>
            <a:off x="2813732" y="6605314"/>
            <a:ext cx="1892300" cy="222250"/>
          </a:xfrm>
          <a:prstGeom prst="rect">
            <a:avLst/>
          </a:prstGeom>
        </p:spPr>
        <p:txBody>
          <a:bodyPr>
            <a:spAutoFit/>
          </a:bodyPr>
          <a:lstStyle/>
          <a:p>
            <a:pPr algn="ctr">
              <a:defRPr/>
            </a:pPr>
            <a:r>
              <a:rPr lang="ja-JP" altLang="en-US" sz="850" dirty="0">
                <a:solidFill>
                  <a:schemeClr val="bg1"/>
                </a:solidFill>
                <a:latin typeface="Meiryo UI" panose="020B0604030504040204" pitchFamily="50" charset="-128"/>
                <a:ea typeface="Meiryo UI" panose="020B0604030504040204" pitchFamily="50" charset="-128"/>
              </a:rPr>
              <a:t>出所</a:t>
            </a:r>
            <a:r>
              <a:rPr lang="en-US" altLang="ja-JP" sz="850" dirty="0">
                <a:solidFill>
                  <a:schemeClr val="bg1"/>
                </a:solidFill>
                <a:latin typeface="Meiryo UI" panose="020B0604030504040204" pitchFamily="50" charset="-128"/>
                <a:ea typeface="Meiryo UI" panose="020B0604030504040204" pitchFamily="50" charset="-128"/>
              </a:rPr>
              <a:t> </a:t>
            </a:r>
            <a:r>
              <a:rPr lang="en-US" altLang="ja-JP" sz="850" dirty="0" err="1">
                <a:solidFill>
                  <a:schemeClr val="bg1"/>
                </a:solidFill>
                <a:latin typeface="Meiryo UI" panose="020B0604030504040204" pitchFamily="50" charset="-128"/>
                <a:ea typeface="Meiryo UI" panose="020B0604030504040204" pitchFamily="50" charset="-128"/>
              </a:rPr>
              <a:t>MagiQ</a:t>
            </a:r>
            <a:r>
              <a:rPr lang="ja-JP" altLang="en-US" sz="850" dirty="0">
                <a:solidFill>
                  <a:schemeClr val="bg1"/>
                </a:solidFill>
                <a:latin typeface="Meiryo UI" panose="020B0604030504040204" pitchFamily="50" charset="-128"/>
                <a:ea typeface="Meiryo UI" panose="020B0604030504040204" pitchFamily="50" charset="-128"/>
              </a:rPr>
              <a:t>　</a:t>
            </a:r>
            <a:r>
              <a:rPr lang="en-US" altLang="ja-JP" sz="850" dirty="0">
                <a:solidFill>
                  <a:schemeClr val="bg1"/>
                </a:solidFill>
                <a:latin typeface="Meiryo UI" panose="020B0604030504040204" pitchFamily="50" charset="-128"/>
                <a:ea typeface="Meiryo UI" panose="020B0604030504040204" pitchFamily="50" charset="-128"/>
              </a:rPr>
              <a:t>Technologies</a:t>
            </a:r>
          </a:p>
        </p:txBody>
      </p:sp>
      <p:sp>
        <p:nvSpPr>
          <p:cNvPr id="24" name="正方形/長方形 23"/>
          <p:cNvSpPr/>
          <p:nvPr/>
        </p:nvSpPr>
        <p:spPr>
          <a:xfrm>
            <a:off x="5214032" y="6314802"/>
            <a:ext cx="1892300" cy="223837"/>
          </a:xfrm>
          <a:prstGeom prst="rect">
            <a:avLst/>
          </a:prstGeom>
        </p:spPr>
        <p:txBody>
          <a:bodyPr>
            <a:spAutoFit/>
          </a:bodyPr>
          <a:lstStyle/>
          <a:p>
            <a:pPr algn="ctr">
              <a:defRPr/>
            </a:pPr>
            <a:r>
              <a:rPr lang="ja-JP" altLang="en-US" sz="850" dirty="0">
                <a:latin typeface="Meiryo UI" panose="020B0604030504040204" pitchFamily="50" charset="-128"/>
                <a:ea typeface="Meiryo UI" panose="020B0604030504040204" pitchFamily="50" charset="-128"/>
              </a:rPr>
              <a:t>出所</a:t>
            </a:r>
            <a:r>
              <a:rPr lang="en-US" altLang="ja-JP" sz="850" dirty="0">
                <a:latin typeface="Meiryo UI" panose="020B0604030504040204" pitchFamily="50" charset="-128"/>
                <a:ea typeface="Meiryo UI" panose="020B0604030504040204" pitchFamily="50" charset="-128"/>
              </a:rPr>
              <a:t> id </a:t>
            </a:r>
            <a:r>
              <a:rPr lang="en-US" altLang="ja-JP" sz="850" dirty="0" err="1">
                <a:latin typeface="Meiryo UI" panose="020B0604030504040204" pitchFamily="50" charset="-128"/>
                <a:ea typeface="Meiryo UI" panose="020B0604030504040204" pitchFamily="50" charset="-128"/>
              </a:rPr>
              <a:t>Quantique</a:t>
            </a:r>
            <a:r>
              <a:rPr lang="ja-JP" altLang="en-US" sz="850" dirty="0">
                <a:latin typeface="Meiryo UI" panose="020B0604030504040204" pitchFamily="50" charset="-128"/>
                <a:ea typeface="Meiryo UI" panose="020B0604030504040204" pitchFamily="50" charset="-128"/>
              </a:rPr>
              <a:t>社</a:t>
            </a:r>
            <a:endParaRPr lang="en-US" altLang="ja-JP" sz="850" dirty="0">
              <a:latin typeface="Meiryo UI" panose="020B0604030504040204" pitchFamily="50" charset="-128"/>
              <a:ea typeface="Meiryo UI" panose="020B0604030504040204" pitchFamily="50" charset="-128"/>
            </a:endParaRPr>
          </a:p>
        </p:txBody>
      </p:sp>
      <p:sp>
        <p:nvSpPr>
          <p:cNvPr id="26" name="テキスト ボックス 1"/>
          <p:cNvSpPr txBox="1">
            <a:spLocks noChangeArrowheads="1"/>
          </p:cNvSpPr>
          <p:nvPr/>
        </p:nvSpPr>
        <p:spPr bwMode="auto">
          <a:xfrm>
            <a:off x="4506007" y="2163489"/>
            <a:ext cx="2376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100">
                <a:latin typeface="Meiryo UI" panose="020B0604030504040204" pitchFamily="50" charset="-128"/>
                <a:ea typeface="Meiryo UI" panose="020B0604030504040204" pitchFamily="50" charset="-128"/>
              </a:rPr>
              <a:t>ハイゼンベルクの不確定性原理</a:t>
            </a:r>
          </a:p>
        </p:txBody>
      </p:sp>
      <p:pic>
        <p:nvPicPr>
          <p:cNvPr id="27" name="図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47732" y="75875"/>
            <a:ext cx="3855244" cy="278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テキスト ボックス 18"/>
          <p:cNvSpPr txBox="1">
            <a:spLocks noChangeArrowheads="1"/>
          </p:cNvSpPr>
          <p:nvPr/>
        </p:nvSpPr>
        <p:spPr bwMode="auto">
          <a:xfrm>
            <a:off x="8147732" y="2814135"/>
            <a:ext cx="38552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絶対解読不可能な高度な通信サービスを提供する。</a:t>
            </a:r>
            <a:endParaRPr lang="en-US" altLang="ja-JP" sz="1200" dirty="0">
              <a:latin typeface="Meiryo UI" panose="020B0604030504040204" pitchFamily="50" charset="-128"/>
              <a:ea typeface="Meiryo UI" panose="020B0604030504040204" pitchFamily="50" charset="-128"/>
            </a:endParaRPr>
          </a:p>
          <a:p>
            <a:pPr algn="ctr">
              <a:spcBef>
                <a:spcPct val="0"/>
              </a:spcBef>
              <a:buFontTx/>
              <a:buNone/>
            </a:pPr>
            <a:r>
              <a:rPr lang="ja-JP" altLang="en-US" sz="1200" dirty="0">
                <a:latin typeface="Meiryo UI" panose="020B0604030504040204" pitchFamily="50" charset="-128"/>
                <a:ea typeface="Meiryo UI" panose="020B0604030504040204" pitchFamily="50" charset="-128"/>
              </a:rPr>
              <a:t>①国防、②外交、③金融、④商社など民間企業など</a:t>
            </a:r>
            <a:endParaRPr lang="en-US" altLang="ja-JP" sz="1200" dirty="0">
              <a:latin typeface="Meiryo UI" panose="020B0604030504040204" pitchFamily="50" charset="-128"/>
              <a:ea typeface="Meiryo UI" panose="020B0604030504040204" pitchFamily="50" charset="-128"/>
            </a:endParaRPr>
          </a:p>
        </p:txBody>
      </p:sp>
      <p:sp>
        <p:nvSpPr>
          <p:cNvPr id="29" name="テキスト ボックス 1"/>
          <p:cNvSpPr txBox="1">
            <a:spLocks noChangeArrowheads="1"/>
          </p:cNvSpPr>
          <p:nvPr/>
        </p:nvSpPr>
        <p:spPr bwMode="auto">
          <a:xfrm>
            <a:off x="10222082" y="314960"/>
            <a:ext cx="1595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200" b="1" dirty="0">
                <a:solidFill>
                  <a:schemeClr val="bg1"/>
                </a:solidFill>
                <a:latin typeface="Meiryo UI" panose="020B0604030504040204" pitchFamily="50" charset="-128"/>
                <a:ea typeface="Meiryo UI" panose="020B0604030504040204" pitchFamily="50" charset="-128"/>
              </a:rPr>
              <a:t>←量子暗号通信衛星</a:t>
            </a:r>
          </a:p>
        </p:txBody>
      </p:sp>
      <p:pic>
        <p:nvPicPr>
          <p:cNvPr id="2050" name="Picture 2" descr="ãéå­æå·éä¿¡ãã®ç»åæ¤ç´¢çµæ"/>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2015" y="3333811"/>
            <a:ext cx="3009219" cy="345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4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smtClean="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 name="涙形 1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9" name="Text Box 6"/>
          <p:cNvSpPr txBox="1">
            <a:spLocks noChangeArrowheads="1"/>
          </p:cNvSpPr>
          <p:nvPr/>
        </p:nvSpPr>
        <p:spPr bwMode="auto">
          <a:xfrm>
            <a:off x="2994206" y="133838"/>
            <a:ext cx="6237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光学チップ</a:t>
            </a:r>
            <a:endParaRPr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 name="正方形/長方形 3"/>
          <p:cNvSpPr/>
          <p:nvPr/>
        </p:nvSpPr>
        <p:spPr>
          <a:xfrm>
            <a:off x="523237" y="761681"/>
            <a:ext cx="11179628" cy="923330"/>
          </a:xfrm>
          <a:prstGeom prst="rect">
            <a:avLst/>
          </a:prstGeom>
        </p:spPr>
        <p:txBody>
          <a:bodyPr wrap="square">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「光」を</a:t>
            </a:r>
            <a:r>
              <a:rPr lang="ja-JP" altLang="en-US" dirty="0">
                <a:latin typeface="UD デジタル 教科書体 NK-R" panose="02020400000000000000" pitchFamily="18" charset="-128"/>
                <a:ea typeface="UD デジタル 教科書体 NK-R" panose="02020400000000000000" pitchFamily="18" charset="-128"/>
              </a:rPr>
              <a:t>利用して計算を実行する光学チップの開発</a:t>
            </a:r>
            <a:r>
              <a:rPr lang="ja-JP" altLang="en-US" dirty="0" smtClean="0">
                <a:latin typeface="UD デジタル 教科書体 NK-R" panose="02020400000000000000" pitchFamily="18" charset="-128"/>
                <a:ea typeface="UD デジタル 教科書体 NK-R" panose="02020400000000000000" pitchFamily="18" charset="-128"/>
              </a:rPr>
              <a:t>は、これ</a:t>
            </a:r>
            <a:r>
              <a:rPr lang="ja-JP" altLang="en-US" dirty="0">
                <a:latin typeface="UD デジタル 教科書体 NK-R" panose="02020400000000000000" pitchFamily="18" charset="-128"/>
                <a:ea typeface="UD デジタル 教科書体 NK-R" panose="02020400000000000000" pitchFamily="18" charset="-128"/>
              </a:rPr>
              <a:t>まで失敗に終わって</a:t>
            </a:r>
            <a:r>
              <a:rPr lang="ja-JP" altLang="en-US" dirty="0" smtClean="0">
                <a:latin typeface="UD デジタル 教科書体 NK-R" panose="02020400000000000000" pitchFamily="18" charset="-128"/>
                <a:ea typeface="UD デジタル 教科書体 NK-R" panose="02020400000000000000" pitchFamily="18" charset="-128"/>
              </a:rPr>
              <a:t>きた。</a:t>
            </a:r>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しかし、深層学習／ディープラーニングの登場により、あらためて光学チップが注目されている。</a:t>
            </a:r>
            <a:endParaRPr lang="en-US" altLang="ja-JP" dirty="0" smtClean="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光学チップは、深層</a:t>
            </a:r>
            <a:r>
              <a:rPr lang="ja-JP" altLang="en-US" dirty="0">
                <a:latin typeface="UD デジタル 教科書体 NK-R" panose="02020400000000000000" pitchFamily="18" charset="-128"/>
                <a:ea typeface="UD デジタル 教科書体 NK-R" panose="02020400000000000000" pitchFamily="18" charset="-128"/>
              </a:rPr>
              <a:t>学習</a:t>
            </a:r>
            <a:r>
              <a:rPr lang="ja-JP" altLang="en-US" dirty="0" smtClean="0">
                <a:latin typeface="UD デジタル 教科書体 NK-R" panose="02020400000000000000" pitchFamily="18" charset="-128"/>
                <a:ea typeface="UD デジタル 教科書体 NK-R" panose="02020400000000000000" pitchFamily="18" charset="-128"/>
              </a:rPr>
              <a:t>の要となる行列</a:t>
            </a:r>
            <a:r>
              <a:rPr lang="ja-JP" altLang="en-US" dirty="0">
                <a:latin typeface="UD デジタル 教科書体 NK-R" panose="02020400000000000000" pitchFamily="18" charset="-128"/>
                <a:ea typeface="UD デジタル 教科書体 NK-R" panose="02020400000000000000" pitchFamily="18" charset="-128"/>
              </a:rPr>
              <a:t>乗算</a:t>
            </a:r>
            <a:r>
              <a:rPr lang="ja-JP" altLang="en-US" dirty="0" smtClean="0">
                <a:latin typeface="UD デジタル 教科書体 NK-R" panose="02020400000000000000" pitchFamily="18" charset="-128"/>
                <a:ea typeface="UD デジタル 教科書体 NK-R" panose="02020400000000000000" pitchFamily="18" charset="-128"/>
              </a:rPr>
              <a:t>に最適で、非線形的なニューラル</a:t>
            </a:r>
            <a:r>
              <a:rPr lang="ja-JP" altLang="en-US" dirty="0">
                <a:latin typeface="UD デジタル 教科書体 NK-R" panose="02020400000000000000" pitchFamily="18" charset="-128"/>
                <a:ea typeface="UD デジタル 教科書体 NK-R" panose="02020400000000000000" pitchFamily="18" charset="-128"/>
              </a:rPr>
              <a:t>・ネットワークの計算にも秀でて</a:t>
            </a:r>
            <a:r>
              <a:rPr lang="ja-JP" altLang="en-US" dirty="0" smtClean="0">
                <a:latin typeface="UD デジタル 教科書体 NK-R" panose="02020400000000000000" pitchFamily="18" charset="-128"/>
                <a:ea typeface="UD デジタル 教科書体 NK-R" panose="02020400000000000000" pitchFamily="18" charset="-128"/>
              </a:rPr>
              <a:t>いる。</a:t>
            </a:r>
            <a:endParaRPr lang="ja-JP" altLang="en-US" dirty="0">
              <a:latin typeface="UD デジタル 教科書体 NK-R" panose="02020400000000000000" pitchFamily="18" charset="-128"/>
              <a:ea typeface="UD デジタル 教科書体 NK-R" panose="02020400000000000000" pitchFamily="18" charset="-128"/>
            </a:endParaRPr>
          </a:p>
        </p:txBody>
      </p:sp>
      <p:pic>
        <p:nvPicPr>
          <p:cNvPr id="6148" name="Picture 4" descr="Lightmatt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762" y="2475166"/>
            <a:ext cx="2836476" cy="538932"/>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 y="2045769"/>
            <a:ext cx="3359008" cy="441251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450" y="3704470"/>
            <a:ext cx="2285100" cy="1349732"/>
          </a:xfrm>
          <a:prstGeom prst="rect">
            <a:avLst/>
          </a:prstGeom>
        </p:spPr>
      </p:pic>
      <p:sp>
        <p:nvSpPr>
          <p:cNvPr id="8" name="正方形/長方形 7"/>
          <p:cNvSpPr/>
          <p:nvPr/>
        </p:nvSpPr>
        <p:spPr>
          <a:xfrm>
            <a:off x="4611450" y="5668022"/>
            <a:ext cx="2840842" cy="461665"/>
          </a:xfrm>
          <a:prstGeom prst="rect">
            <a:avLst/>
          </a:prstGeom>
        </p:spPr>
        <p:txBody>
          <a:bodyPr wrap="none">
            <a:spAutoFit/>
          </a:bodyPr>
          <a:lstStyle/>
          <a:p>
            <a:r>
              <a:rPr lang="en-US" altLang="ja-JP" sz="2400" dirty="0"/>
              <a:t>Luminous Computing</a:t>
            </a:r>
            <a:endParaRPr lang="ja-JP" altLang="en-US" sz="2400" dirty="0"/>
          </a:p>
        </p:txBody>
      </p:sp>
      <p:pic>
        <p:nvPicPr>
          <p:cNvPr id="6150" name="Picture 6" descr="lightmatter_he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294" y="1728079"/>
            <a:ext cx="3982204" cy="2612981"/>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5294" y="4447617"/>
            <a:ext cx="3982204" cy="2239990"/>
          </a:xfrm>
          <a:prstGeom prst="rect">
            <a:avLst/>
          </a:prstGeom>
        </p:spPr>
      </p:pic>
      <p:sp>
        <p:nvSpPr>
          <p:cNvPr id="11" name="正方形/長方形 10"/>
          <p:cNvSpPr/>
          <p:nvPr/>
        </p:nvSpPr>
        <p:spPr>
          <a:xfrm>
            <a:off x="555555" y="1796374"/>
            <a:ext cx="3446777" cy="307777"/>
          </a:xfrm>
          <a:prstGeom prst="rect">
            <a:avLst/>
          </a:prstGeom>
        </p:spPr>
        <p:txBody>
          <a:bodyPr wrap="none">
            <a:spAutoFit/>
          </a:bodyPr>
          <a:lstStyle/>
          <a:p>
            <a:r>
              <a:rPr lang="en-US" altLang="ja-JP" sz="1400" dirty="0" err="1">
                <a:solidFill>
                  <a:srgbClr val="333333"/>
                </a:solidFill>
                <a:latin typeface="UD デジタル 教科書体 NK-R" panose="02020400000000000000" pitchFamily="18" charset="-128"/>
                <a:ea typeface="UD デジタル 教科書体 NK-R" panose="02020400000000000000" pitchFamily="18" charset="-128"/>
              </a:rPr>
              <a:t>Lightmatter</a:t>
            </a:r>
            <a:r>
              <a:rPr lang="ja-JP" altLang="en-US" sz="1400" dirty="0">
                <a:solidFill>
                  <a:srgbClr val="333333"/>
                </a:solidFill>
                <a:latin typeface="UD デジタル 教科書体 NK-R" panose="02020400000000000000" pitchFamily="18" charset="-128"/>
                <a:ea typeface="UD デジタル 教科書体 NK-R" panose="02020400000000000000" pitchFamily="18" charset="-128"/>
              </a:rPr>
              <a:t>の</a:t>
            </a:r>
            <a:r>
              <a:rPr lang="en-US" altLang="ja-JP" sz="1400" dirty="0" smtClean="0">
                <a:solidFill>
                  <a:srgbClr val="333333"/>
                </a:solidFill>
                <a:latin typeface="UD デジタル 教科書体 NK-R" panose="02020400000000000000" pitchFamily="18" charset="-128"/>
                <a:ea typeface="UD デジタル 教科書体 NK-R" panose="02020400000000000000" pitchFamily="18" charset="-128"/>
              </a:rPr>
              <a:t>CEO Nick Harris</a:t>
            </a:r>
            <a:r>
              <a:rPr lang="ja-JP" altLang="en-US" sz="1400" dirty="0" smtClean="0">
                <a:solidFill>
                  <a:srgbClr val="333333"/>
                </a:solidFill>
                <a:latin typeface="UD デジタル 教科書体 NK-R" panose="02020400000000000000" pitchFamily="18" charset="-128"/>
                <a:ea typeface="UD デジタル 教科書体 NK-R" panose="02020400000000000000" pitchFamily="18" charset="-128"/>
              </a:rPr>
              <a:t>の」論文</a:t>
            </a:r>
            <a:endParaRPr lang="ja-JP" altLang="en-US" sz="1400" dirty="0">
              <a:latin typeface="UD デジタル 教科書体 NK-R" panose="02020400000000000000" pitchFamily="18" charset="-128"/>
              <a:ea typeface="UD デジタル 教科書体 NK-R" panose="02020400000000000000" pitchFamily="18" charset="-128"/>
            </a:endParaRPr>
          </a:p>
        </p:txBody>
      </p:sp>
      <p:sp>
        <p:nvSpPr>
          <p:cNvPr id="13" name="正方形/長方形 12"/>
          <p:cNvSpPr/>
          <p:nvPr/>
        </p:nvSpPr>
        <p:spPr>
          <a:xfrm>
            <a:off x="4596142" y="6129687"/>
            <a:ext cx="3257924" cy="253916"/>
          </a:xfrm>
          <a:prstGeom prst="rect">
            <a:avLst/>
          </a:prstGeom>
        </p:spPr>
        <p:txBody>
          <a:bodyPr wrap="square">
            <a:spAutoFit/>
          </a:bodyPr>
          <a:lstStyle/>
          <a:p>
            <a:r>
              <a:rPr lang="ja-JP" altLang="en-US" sz="1050" dirty="0">
                <a:latin typeface="UD デジタル 教科書体 NK-R" panose="02020400000000000000" pitchFamily="18" charset="-128"/>
                <a:ea typeface="UD デジタル 教科書体 NK-R" panose="02020400000000000000" pitchFamily="18" charset="-128"/>
              </a:rPr>
              <a:t>ビル・</a:t>
            </a:r>
            <a:r>
              <a:rPr lang="ja-JP" altLang="en-US" sz="1050" dirty="0" smtClean="0">
                <a:latin typeface="UD デジタル 教科書体 NK-R" panose="02020400000000000000" pitchFamily="18" charset="-128"/>
                <a:ea typeface="UD デジタル 教科書体 NK-R" panose="02020400000000000000" pitchFamily="18" charset="-128"/>
              </a:rPr>
              <a:t>ゲイツ、</a:t>
            </a:r>
            <a:r>
              <a:rPr lang="en-US" altLang="ja-JP" sz="1050" dirty="0" smtClean="0">
                <a:latin typeface="UD デジタル 教科書体 NK-R" panose="02020400000000000000" pitchFamily="18" charset="-128"/>
                <a:ea typeface="UD デジタル 教科書体 NK-R" panose="02020400000000000000" pitchFamily="18" charset="-128"/>
              </a:rPr>
              <a:t>Uber </a:t>
            </a:r>
            <a:r>
              <a:rPr lang="ja-JP" altLang="en-US" sz="1050" dirty="0" smtClean="0">
                <a:latin typeface="UD デジタル 教科書体 NK-R" panose="02020400000000000000" pitchFamily="18" charset="-128"/>
                <a:ea typeface="UD デジタル 教科書体 NK-R" panose="02020400000000000000" pitchFamily="18" charset="-128"/>
              </a:rPr>
              <a:t>ダラ</a:t>
            </a:r>
            <a:r>
              <a:rPr lang="ja-JP" altLang="en-US" sz="1050" dirty="0">
                <a:latin typeface="UD デジタル 教科書体 NK-R" panose="02020400000000000000" pitchFamily="18" charset="-128"/>
                <a:ea typeface="UD デジタル 教科書体 NK-R" panose="02020400000000000000" pitchFamily="18" charset="-128"/>
              </a:rPr>
              <a:t>・コスロシャヒ</a:t>
            </a:r>
            <a:r>
              <a:rPr lang="en-US" altLang="ja-JP" sz="1050" dirty="0" smtClean="0">
                <a:latin typeface="UD デジタル 教科書体 NK-R" panose="02020400000000000000" pitchFamily="18" charset="-128"/>
                <a:ea typeface="UD デジタル 教科書体 NK-R" panose="02020400000000000000" pitchFamily="18" charset="-128"/>
              </a:rPr>
              <a:t>CEO</a:t>
            </a:r>
            <a:r>
              <a:rPr lang="ja-JP" altLang="en-US" sz="1050" dirty="0" err="1" smtClean="0">
                <a:latin typeface="UD デジタル 教科書体 NK-R" panose="02020400000000000000" pitchFamily="18" charset="-128"/>
                <a:ea typeface="UD デジタル 教科書体 NK-R" panose="02020400000000000000" pitchFamily="18" charset="-128"/>
              </a:rPr>
              <a:t>らが</a:t>
            </a:r>
            <a:r>
              <a:rPr lang="ja-JP" altLang="en-US" sz="1050" dirty="0" smtClean="0">
                <a:latin typeface="UD デジタル 教科書体 NK-R" panose="02020400000000000000" pitchFamily="18" charset="-128"/>
                <a:ea typeface="UD デジタル 教科書体 NK-R" panose="02020400000000000000" pitchFamily="18" charset="-128"/>
              </a:rPr>
              <a:t>投資</a:t>
            </a:r>
            <a:endParaRPr lang="ja-JP" altLang="en-US" sz="1050" dirty="0">
              <a:latin typeface="UD デジタル 教科書体 NK-R" panose="02020400000000000000" pitchFamily="18" charset="-128"/>
              <a:ea typeface="UD デジタル 教科書体 NK-R" panose="02020400000000000000" pitchFamily="18" charset="-128"/>
            </a:endParaRPr>
          </a:p>
        </p:txBody>
      </p:sp>
      <p:sp>
        <p:nvSpPr>
          <p:cNvPr id="22" name="正方形/長方形 21"/>
          <p:cNvSpPr/>
          <p:nvPr/>
        </p:nvSpPr>
        <p:spPr>
          <a:xfrm>
            <a:off x="4484089" y="2988889"/>
            <a:ext cx="3257924" cy="253916"/>
          </a:xfrm>
          <a:prstGeom prst="rect">
            <a:avLst/>
          </a:prstGeom>
        </p:spPr>
        <p:txBody>
          <a:bodyPr wrap="square">
            <a:spAutoFit/>
          </a:bodyPr>
          <a:lstStyle/>
          <a:p>
            <a:pPr algn="ctr"/>
            <a:r>
              <a:rPr lang="en-US" altLang="ja-JP" sz="1050" dirty="0" smtClean="0">
                <a:latin typeface="UD デジタル 教科書体 NK-R" panose="02020400000000000000" pitchFamily="18" charset="-128"/>
                <a:ea typeface="UD デジタル 教科書体 NK-R" panose="02020400000000000000" pitchFamily="18" charset="-128"/>
              </a:rPr>
              <a:t>Google Ventures</a:t>
            </a:r>
            <a:r>
              <a:rPr lang="ja-JP" altLang="en-US" sz="1050" dirty="0" smtClean="0">
                <a:latin typeface="UD デジタル 教科書体 NK-R" panose="02020400000000000000" pitchFamily="18" charset="-128"/>
                <a:ea typeface="UD デジタル 教科書体 NK-R" panose="02020400000000000000" pitchFamily="18" charset="-128"/>
              </a:rPr>
              <a:t>が投資</a:t>
            </a:r>
            <a:endParaRPr lang="ja-JP" altLang="en-US" sz="105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604447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rot="19297639">
            <a:off x="5402459" y="4287407"/>
            <a:ext cx="4234549" cy="5092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273228" y="2270793"/>
            <a:ext cx="3091543"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量子もつれ状態のペア</a:t>
            </a:r>
            <a:endParaRPr kumimoji="1" lang="ja-JP" altLang="en-US" sz="1600" dirty="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3"/>
          <a:stretch>
            <a:fillRect/>
          </a:stretch>
        </p:blipFill>
        <p:spPr>
          <a:xfrm>
            <a:off x="3937058" y="4412202"/>
            <a:ext cx="1281119" cy="1257335"/>
          </a:xfrm>
          <a:prstGeom prst="rect">
            <a:avLst/>
          </a:prstGeom>
        </p:spPr>
      </p:pic>
      <p:cxnSp>
        <p:nvCxnSpPr>
          <p:cNvPr id="14" name="直線矢印コネクタ 13"/>
          <p:cNvCxnSpPr/>
          <p:nvPr/>
        </p:nvCxnSpPr>
        <p:spPr>
          <a:xfrm flipV="1">
            <a:off x="3818414" y="3193948"/>
            <a:ext cx="2795511"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角丸四角形吹き出し 16"/>
          <p:cNvSpPr/>
          <p:nvPr/>
        </p:nvSpPr>
        <p:spPr>
          <a:xfrm>
            <a:off x="7767615" y="5899145"/>
            <a:ext cx="4012583" cy="670262"/>
          </a:xfrm>
          <a:prstGeom prst="wedgeRoundRectCallout">
            <a:avLst>
              <a:gd name="adj1" fmla="val -89435"/>
              <a:gd name="adj2" fmla="val -108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latin typeface="Meiryo UI" panose="020B0604030504040204" pitchFamily="50" charset="-128"/>
                <a:ea typeface="Meiryo UI" panose="020B0604030504040204" pitchFamily="50" charset="-128"/>
              </a:rPr>
              <a:t>ステルス機の機体に当たり</a:t>
            </a:r>
            <a:r>
              <a:rPr lang="ja-JP" altLang="en-US" sz="1600" b="1" dirty="0" smtClean="0">
                <a:solidFill>
                  <a:schemeClr val="tx1"/>
                </a:solidFill>
                <a:latin typeface="Meiryo UI" panose="020B0604030504040204" pitchFamily="50" charset="-128"/>
                <a:ea typeface="Meiryo UI" panose="020B0604030504040204" pitchFamily="50" charset="-128"/>
              </a:rPr>
              <a:t>粒子</a:t>
            </a:r>
            <a:r>
              <a:rPr lang="en-US" altLang="ja-JP" sz="1600" b="1" dirty="0" smtClean="0">
                <a:solidFill>
                  <a:schemeClr val="tx1"/>
                </a:solidFill>
                <a:latin typeface="Meiryo UI" panose="020B0604030504040204" pitchFamily="50" charset="-128"/>
                <a:ea typeface="Meiryo UI" panose="020B0604030504040204" pitchFamily="50" charset="-128"/>
              </a:rPr>
              <a:t>Y</a:t>
            </a:r>
            <a:r>
              <a:rPr lang="ja-JP" altLang="en-US" sz="1600" dirty="0" smtClean="0">
                <a:solidFill>
                  <a:schemeClr val="tx1"/>
                </a:solidFill>
                <a:latin typeface="Meiryo UI" panose="020B0604030504040204" pitchFamily="50" charset="-128"/>
                <a:ea typeface="Meiryo UI" panose="020B0604030504040204" pitchFamily="50" charset="-128"/>
              </a:rPr>
              <a:t>の状態が</a:t>
            </a:r>
            <a:endParaRPr lang="en-US" altLang="ja-JP" sz="1600" dirty="0" smtClean="0">
              <a:solidFill>
                <a:schemeClr val="tx1"/>
              </a:solidFill>
              <a:latin typeface="Meiryo UI" panose="020B0604030504040204" pitchFamily="50" charset="-128"/>
              <a:ea typeface="Meiryo UI" panose="020B0604030504040204" pitchFamily="50" charset="-128"/>
            </a:endParaRPr>
          </a:p>
          <a:p>
            <a:pPr algn="ctr"/>
            <a:r>
              <a:rPr lang="ja-JP" altLang="en-US" sz="1600" dirty="0" smtClean="0">
                <a:solidFill>
                  <a:schemeClr val="tx1"/>
                </a:solidFill>
                <a:latin typeface="Meiryo UI" panose="020B0604030504040204" pitchFamily="50" charset="-128"/>
                <a:ea typeface="Meiryo UI" panose="020B0604030504040204" pitchFamily="50" charset="-128"/>
              </a:rPr>
              <a:t>変化するとそれは瞬時に</a:t>
            </a:r>
            <a:r>
              <a:rPr lang="ja-JP" altLang="en-US" sz="1600" b="1" dirty="0" smtClean="0">
                <a:solidFill>
                  <a:schemeClr val="tx1"/>
                </a:solidFill>
                <a:latin typeface="Meiryo UI" panose="020B0604030504040204" pitchFamily="50" charset="-128"/>
                <a:ea typeface="Meiryo UI" panose="020B0604030504040204" pitchFamily="50" charset="-128"/>
              </a:rPr>
              <a:t>粒子</a:t>
            </a:r>
            <a:r>
              <a:rPr lang="en-US" altLang="ja-JP" sz="1600" b="1" dirty="0" smtClean="0">
                <a:solidFill>
                  <a:schemeClr val="tx1"/>
                </a:solidFill>
                <a:latin typeface="Meiryo UI" panose="020B0604030504040204" pitchFamily="50" charset="-128"/>
                <a:ea typeface="Meiryo UI" panose="020B0604030504040204" pitchFamily="50" charset="-128"/>
              </a:rPr>
              <a:t>X</a:t>
            </a:r>
            <a:r>
              <a:rPr lang="ja-JP" altLang="en-US" sz="1600" dirty="0" smtClean="0">
                <a:solidFill>
                  <a:schemeClr val="tx1"/>
                </a:solidFill>
                <a:latin typeface="Meiryo UI" panose="020B0604030504040204" pitchFamily="50" charset="-128"/>
                <a:ea typeface="Meiryo UI" panose="020B0604030504040204" pitchFamily="50" charset="-128"/>
              </a:rPr>
              <a:t>に影響する。</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18" name="角丸四角形吹き出し 17"/>
          <p:cNvSpPr/>
          <p:nvPr/>
        </p:nvSpPr>
        <p:spPr>
          <a:xfrm>
            <a:off x="3321426" y="1209998"/>
            <a:ext cx="1709935" cy="344563"/>
          </a:xfrm>
          <a:prstGeom prst="wedgeRoundRectCallout">
            <a:avLst>
              <a:gd name="adj1" fmla="val 147410"/>
              <a:gd name="adj2" fmla="val 4209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Y</a:t>
            </a:r>
            <a:r>
              <a:rPr kumimoji="1" lang="ja-JP" altLang="en-US" sz="1600" dirty="0" err="1" smtClean="0">
                <a:solidFill>
                  <a:schemeClr val="tx1"/>
                </a:solidFill>
                <a:latin typeface="Meiryo UI" panose="020B0604030504040204" pitchFamily="50" charset="-128"/>
                <a:ea typeface="Meiryo UI" panose="020B0604030504040204" pitchFamily="50" charset="-128"/>
              </a:rPr>
              <a:t>だけを</a:t>
            </a:r>
            <a:r>
              <a:rPr kumimoji="1" lang="ja-JP" altLang="en-US" sz="1600" dirty="0" smtClean="0">
                <a:solidFill>
                  <a:schemeClr val="tx1"/>
                </a:solidFill>
                <a:latin typeface="Meiryo UI" panose="020B0604030504040204" pitchFamily="50" charset="-128"/>
                <a:ea typeface="Meiryo UI" panose="020B0604030504040204" pitchFamily="50" charset="-128"/>
              </a:rPr>
              <a:t>送信</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pic>
        <p:nvPicPr>
          <p:cNvPr id="19" name="図 18"/>
          <p:cNvPicPr>
            <a:picLocks noChangeAspect="1"/>
          </p:cNvPicPr>
          <p:nvPr/>
        </p:nvPicPr>
        <p:blipFill>
          <a:blip r:embed="rId4"/>
          <a:stretch>
            <a:fillRect/>
          </a:stretch>
        </p:blipFill>
        <p:spPr>
          <a:xfrm>
            <a:off x="8832073" y="2568779"/>
            <a:ext cx="1231537" cy="1142366"/>
          </a:xfrm>
          <a:prstGeom prst="rect">
            <a:avLst/>
          </a:prstGeom>
        </p:spPr>
      </p:pic>
      <p:pic>
        <p:nvPicPr>
          <p:cNvPr id="20" name="図 19"/>
          <p:cNvPicPr>
            <a:picLocks noChangeAspect="1"/>
          </p:cNvPicPr>
          <p:nvPr/>
        </p:nvPicPr>
        <p:blipFill>
          <a:blip r:embed="rId5"/>
          <a:stretch>
            <a:fillRect/>
          </a:stretch>
        </p:blipFill>
        <p:spPr>
          <a:xfrm>
            <a:off x="5026613" y="5514408"/>
            <a:ext cx="1213226" cy="1117319"/>
          </a:xfrm>
          <a:prstGeom prst="rect">
            <a:avLst/>
          </a:prstGeom>
        </p:spPr>
      </p:pic>
      <p:sp>
        <p:nvSpPr>
          <p:cNvPr id="21" name="下矢印 20"/>
          <p:cNvSpPr/>
          <p:nvPr/>
        </p:nvSpPr>
        <p:spPr>
          <a:xfrm rot="18876573">
            <a:off x="4923672" y="5416514"/>
            <a:ext cx="391887" cy="35411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p:cNvGrpSpPr/>
          <p:nvPr/>
        </p:nvGrpSpPr>
        <p:grpSpPr>
          <a:xfrm rot="17408948">
            <a:off x="5892212" y="3545448"/>
            <a:ext cx="3232687" cy="2030708"/>
            <a:chOff x="543860" y="4725271"/>
            <a:chExt cx="3365891" cy="2030708"/>
          </a:xfrm>
        </p:grpSpPr>
        <p:cxnSp>
          <p:nvCxnSpPr>
            <p:cNvPr id="24" name="曲線コネクタ 23"/>
            <p:cNvCxnSpPr/>
            <p:nvPr/>
          </p:nvCxnSpPr>
          <p:spPr>
            <a:xfrm>
              <a:off x="1219200" y="51271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曲線コネクタ 24"/>
            <p:cNvCxnSpPr/>
            <p:nvPr/>
          </p:nvCxnSpPr>
          <p:spPr>
            <a:xfrm>
              <a:off x="1884608" y="5542875"/>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曲線コネクタ 25"/>
            <p:cNvCxnSpPr/>
            <p:nvPr/>
          </p:nvCxnSpPr>
          <p:spPr>
            <a:xfrm>
              <a:off x="2563432" y="5947243"/>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p:nvPr/>
          </p:nvCxnSpPr>
          <p:spPr>
            <a:xfrm>
              <a:off x="543860" y="472527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曲線コネクタ 27"/>
            <p:cNvCxnSpPr/>
            <p:nvPr/>
          </p:nvCxnSpPr>
          <p:spPr>
            <a:xfrm>
              <a:off x="3234837" y="6351611"/>
              <a:ext cx="674914" cy="404368"/>
            </a:xfrm>
            <a:prstGeom prst="curved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9" name="角丸四角形吹き出し 28"/>
          <p:cNvSpPr/>
          <p:nvPr/>
        </p:nvSpPr>
        <p:spPr>
          <a:xfrm>
            <a:off x="8717090" y="4322241"/>
            <a:ext cx="3063108" cy="628165"/>
          </a:xfrm>
          <a:prstGeom prst="wedgeRoundRectCallout">
            <a:avLst>
              <a:gd name="adj1" fmla="val -24938"/>
              <a:gd name="adj2" fmla="val -15953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Y</a:t>
            </a:r>
            <a:r>
              <a:rPr kumimoji="1" lang="ja-JP" altLang="en-US" sz="1600" dirty="0" smtClean="0">
                <a:solidFill>
                  <a:schemeClr val="tx1"/>
                </a:solidFill>
                <a:latin typeface="Meiryo UI" panose="020B0604030504040204" pitchFamily="50" charset="-128"/>
                <a:ea typeface="Meiryo UI" panose="020B0604030504040204" pitchFamily="50" charset="-128"/>
              </a:rPr>
              <a:t>はステルス機に当た</a:t>
            </a:r>
            <a:r>
              <a:rPr lang="ja-JP" altLang="en-US" sz="1600" dirty="0" smtClean="0">
                <a:solidFill>
                  <a:schemeClr val="tx1"/>
                </a:solidFill>
                <a:latin typeface="Meiryo UI" panose="020B0604030504040204" pitchFamily="50" charset="-128"/>
                <a:ea typeface="Meiryo UI" panose="020B0604030504040204" pitchFamily="50" charset="-128"/>
              </a:rPr>
              <a:t>り散乱。</a:t>
            </a:r>
            <a:endParaRPr lang="en-US" altLang="ja-JP" sz="1600"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600" dirty="0" smtClean="0">
                <a:solidFill>
                  <a:schemeClr val="tx1"/>
                </a:solidFill>
                <a:latin typeface="Meiryo UI" panose="020B0604030504040204" pitchFamily="50" charset="-128"/>
                <a:ea typeface="Meiryo UI" panose="020B0604030504040204" pitchFamily="50" charset="-128"/>
              </a:rPr>
              <a:t>通常のレーダーでは検知できない。</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sp>
        <p:nvSpPr>
          <p:cNvPr id="30" name="テキスト ボックス 29"/>
          <p:cNvSpPr txBox="1"/>
          <p:nvPr/>
        </p:nvSpPr>
        <p:spPr>
          <a:xfrm rot="19316878">
            <a:off x="6782534" y="4736087"/>
            <a:ext cx="1806497"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量子もつれ状態</a:t>
            </a:r>
            <a:endParaRPr kumimoji="1" lang="ja-JP" altLang="en-US" sz="12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590107" y="201719"/>
            <a:ext cx="3690827" cy="523220"/>
          </a:xfrm>
          <a:prstGeom prst="rect">
            <a:avLst/>
          </a:prstGeom>
          <a:noFill/>
        </p:spPr>
        <p:txBody>
          <a:bodyPr wrap="square" rtlCol="0">
            <a:spAutoFit/>
          </a:bodyPr>
          <a:lstStyle/>
          <a:p>
            <a:pPr algn="ctr"/>
            <a:r>
              <a:rPr lang="en-US" altLang="ja-JP" sz="1400" dirty="0" smtClean="0">
                <a:latin typeface="Meiryo UI" panose="020B0604030504040204" pitchFamily="50" charset="-128"/>
                <a:ea typeface="Meiryo UI" panose="020B0604030504040204" pitchFamily="50" charset="-128"/>
              </a:rPr>
              <a:t>F-35 </a:t>
            </a:r>
            <a:r>
              <a:rPr lang="en-US" altLang="ja-JP" sz="1400" dirty="0">
                <a:latin typeface="Meiryo UI" panose="020B0604030504040204" pitchFamily="50" charset="-128"/>
                <a:ea typeface="Meiryo UI" panose="020B0604030504040204" pitchFamily="50" charset="-128"/>
              </a:rPr>
              <a:t>Lightning </a:t>
            </a:r>
            <a:r>
              <a:rPr lang="en-US" altLang="ja-JP" sz="1400" dirty="0" smtClean="0">
                <a:latin typeface="Meiryo UI" panose="020B0604030504040204" pitchFamily="50" charset="-128"/>
                <a:ea typeface="Meiryo UI" panose="020B0604030504040204" pitchFamily="50" charset="-128"/>
              </a:rPr>
              <a:t>II</a:t>
            </a:r>
          </a:p>
          <a:p>
            <a:pPr algn="ctr"/>
            <a:r>
              <a:rPr lang="en-US" altLang="ja-JP" sz="1400" dirty="0">
                <a:latin typeface="Meiryo UI" panose="020B0604030504040204" pitchFamily="50" charset="-128"/>
                <a:ea typeface="Meiryo UI" panose="020B0604030504040204" pitchFamily="50" charset="-128"/>
              </a:rPr>
              <a:t>Joint Strike Fighter</a:t>
            </a:r>
            <a:endParaRPr kumimoji="1" lang="ja-JP" altLang="en-US" sz="1400" b="1" dirty="0">
              <a:latin typeface="Meiryo UI" panose="020B0604030504040204" pitchFamily="50" charset="-128"/>
              <a:ea typeface="Meiryo UI" panose="020B0604030504040204" pitchFamily="50" charset="-128"/>
            </a:endParaRPr>
          </a:p>
        </p:txBody>
      </p:sp>
      <p:pic>
        <p:nvPicPr>
          <p:cNvPr id="32" name="図 31"/>
          <p:cNvPicPr>
            <a:picLocks noChangeAspect="1"/>
          </p:cNvPicPr>
          <p:nvPr/>
        </p:nvPicPr>
        <p:blipFill>
          <a:blip r:embed="rId6"/>
          <a:stretch>
            <a:fillRect/>
          </a:stretch>
        </p:blipFill>
        <p:spPr>
          <a:xfrm>
            <a:off x="1630588" y="2568779"/>
            <a:ext cx="2159332" cy="1221948"/>
          </a:xfrm>
          <a:prstGeom prst="rect">
            <a:avLst/>
          </a:prstGeom>
        </p:spPr>
      </p:pic>
      <p:sp>
        <p:nvSpPr>
          <p:cNvPr id="34" name="テキスト ボックス 33"/>
          <p:cNvSpPr txBox="1"/>
          <p:nvPr/>
        </p:nvSpPr>
        <p:spPr>
          <a:xfrm>
            <a:off x="4866902" y="3556379"/>
            <a:ext cx="1663740"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量子レーダー</a:t>
            </a:r>
            <a:endParaRPr kumimoji="1" lang="ja-JP" altLang="en-US" sz="1400" dirty="0">
              <a:latin typeface="Meiryo UI" panose="020B0604030504040204" pitchFamily="50" charset="-128"/>
              <a:ea typeface="Meiryo UI" panose="020B0604030504040204" pitchFamily="50" charset="-128"/>
            </a:endParaRPr>
          </a:p>
        </p:txBody>
      </p:sp>
      <p:sp>
        <p:nvSpPr>
          <p:cNvPr id="35" name="角丸四角形吹き出し 34"/>
          <p:cNvSpPr/>
          <p:nvPr/>
        </p:nvSpPr>
        <p:spPr>
          <a:xfrm>
            <a:off x="8748507" y="5200336"/>
            <a:ext cx="2379857" cy="398557"/>
          </a:xfrm>
          <a:prstGeom prst="wedgeRoundRectCallout">
            <a:avLst>
              <a:gd name="adj1" fmla="val -159889"/>
              <a:gd name="adj2" fmla="val 1372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eiryo UI" panose="020B0604030504040204" pitchFamily="50" charset="-128"/>
                <a:ea typeface="Meiryo UI" panose="020B0604030504040204" pitchFamily="50" charset="-128"/>
              </a:rPr>
              <a:t>粒子</a:t>
            </a:r>
            <a:r>
              <a:rPr kumimoji="1" lang="en-US" altLang="ja-JP" sz="1600" b="1" dirty="0" smtClean="0">
                <a:solidFill>
                  <a:schemeClr val="tx1"/>
                </a:solidFill>
                <a:latin typeface="Meiryo UI" panose="020B0604030504040204" pitchFamily="50" charset="-128"/>
                <a:ea typeface="Meiryo UI" panose="020B0604030504040204" pitchFamily="50" charset="-128"/>
              </a:rPr>
              <a:t>X</a:t>
            </a:r>
            <a:r>
              <a:rPr kumimoji="1" lang="ja-JP" altLang="en-US" sz="1600" dirty="0" smtClean="0">
                <a:solidFill>
                  <a:schemeClr val="tx1"/>
                </a:solidFill>
                <a:latin typeface="Meiryo UI" panose="020B0604030504040204" pitchFamily="50" charset="-128"/>
                <a:ea typeface="Meiryo UI" panose="020B0604030504040204" pitchFamily="50" charset="-128"/>
              </a:rPr>
              <a:t>の状態変化を観測。</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pic>
        <p:nvPicPr>
          <p:cNvPr id="36" name="Picture 5" descr="SLIDE 5.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7440" y="-1962"/>
            <a:ext cx="4209811" cy="271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二等辺三角形 36"/>
          <p:cNvSpPr/>
          <p:nvPr/>
        </p:nvSpPr>
        <p:spPr>
          <a:xfrm>
            <a:off x="5475532" y="4230550"/>
            <a:ext cx="482321" cy="478125"/>
          </a:xfrm>
          <a:prstGeom prs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月 37"/>
          <p:cNvSpPr/>
          <p:nvPr/>
        </p:nvSpPr>
        <p:spPr>
          <a:xfrm rot="18936555">
            <a:off x="5647777" y="3864942"/>
            <a:ext cx="318635" cy="556855"/>
          </a:xfrm>
          <a:prstGeom prst="mo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p:cNvCxnSpPr>
            <a:stCxn id="38" idx="3"/>
          </p:cNvCxnSpPr>
          <p:nvPr/>
        </p:nvCxnSpPr>
        <p:spPr>
          <a:xfrm flipV="1">
            <a:off x="5807095" y="2143769"/>
            <a:ext cx="2434806" cy="1999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8"/>
          <a:stretch>
            <a:fillRect/>
          </a:stretch>
        </p:blipFill>
        <p:spPr>
          <a:xfrm>
            <a:off x="6613925" y="2583072"/>
            <a:ext cx="1226309" cy="1221751"/>
          </a:xfrm>
          <a:prstGeom prst="rect">
            <a:avLst/>
          </a:prstGeom>
        </p:spPr>
      </p:pic>
      <p:cxnSp>
        <p:nvCxnSpPr>
          <p:cNvPr id="41" name="直線矢印コネクタ 40"/>
          <p:cNvCxnSpPr/>
          <p:nvPr/>
        </p:nvCxnSpPr>
        <p:spPr>
          <a:xfrm>
            <a:off x="8482415" y="2162531"/>
            <a:ext cx="571150" cy="6007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497865" y="255300"/>
            <a:ext cx="4459988" cy="584775"/>
          </a:xfrm>
          <a:prstGeom prst="rect">
            <a:avLst/>
          </a:prstGeom>
          <a:noFill/>
        </p:spPr>
        <p:txBody>
          <a:bodyPr wrap="square" rtlCol="0">
            <a:spAutoFit/>
          </a:bodyPr>
          <a:lstStyle/>
          <a:p>
            <a:pPr algn="ct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量子レーダーの概念図</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3" name="小波 42"/>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2" name="テキスト ボックス 1"/>
          <p:cNvSpPr txBox="1"/>
          <p:nvPr/>
        </p:nvSpPr>
        <p:spPr>
          <a:xfrm>
            <a:off x="4380092" y="2856314"/>
            <a:ext cx="1796143"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粒子</a:t>
            </a:r>
            <a:r>
              <a:rPr kumimoji="1" lang="en-US" altLang="ja-JP" sz="1600" dirty="0" smtClean="0">
                <a:latin typeface="Meiryo UI" panose="020B0604030504040204" pitchFamily="50" charset="-128"/>
                <a:ea typeface="Meiryo UI" panose="020B0604030504040204" pitchFamily="50" charset="-128"/>
              </a:rPr>
              <a:t>Y</a:t>
            </a:r>
            <a:r>
              <a:rPr kumimoji="1" lang="ja-JP" altLang="en-US" sz="1600" dirty="0" smtClean="0">
                <a:latin typeface="Meiryo UI" panose="020B0604030504040204" pitchFamily="50" charset="-128"/>
                <a:ea typeface="Meiryo UI" panose="020B0604030504040204" pitchFamily="50" charset="-128"/>
              </a:rPr>
              <a:t>を</a:t>
            </a:r>
            <a:r>
              <a:rPr lang="ja-JP" altLang="en-US" sz="1600" dirty="0" smtClean="0">
                <a:latin typeface="Meiryo UI" panose="020B0604030504040204" pitchFamily="50" charset="-128"/>
                <a:ea typeface="Meiryo UI" panose="020B0604030504040204" pitchFamily="50" charset="-128"/>
              </a:rPr>
              <a:t>送信</a:t>
            </a:r>
            <a:endParaRPr kumimoji="1" lang="ja-JP" altLang="en-US" sz="1600" dirty="0">
              <a:latin typeface="Meiryo UI" panose="020B0604030504040204" pitchFamily="50" charset="-128"/>
              <a:ea typeface="Meiryo UI" panose="020B0604030504040204" pitchFamily="50" charset="-128"/>
            </a:endParaRPr>
          </a:p>
        </p:txBody>
      </p:sp>
      <p:cxnSp>
        <p:nvCxnSpPr>
          <p:cNvPr id="7" name="直線矢印コネクタ 6"/>
          <p:cNvCxnSpPr/>
          <p:nvPr/>
        </p:nvCxnSpPr>
        <p:spPr>
          <a:xfrm flipH="1">
            <a:off x="6645246" y="3684940"/>
            <a:ext cx="1382307" cy="107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9447840" y="1150458"/>
            <a:ext cx="2744159"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ステルス機は、レーダーにはカブトムシぐらいにしか見えない</a:t>
            </a:r>
            <a:endParaRPr kumimoji="1" lang="ja-JP" altLang="en-US" sz="1400" dirty="0">
              <a:latin typeface="Meiryo UI" panose="020B0604030504040204" pitchFamily="50" charset="-128"/>
              <a:ea typeface="Meiryo UI" panose="020B0604030504040204" pitchFamily="50" charset="-128"/>
            </a:endParaRPr>
          </a:p>
        </p:txBody>
      </p:sp>
      <p:pic>
        <p:nvPicPr>
          <p:cNvPr id="9218" name="Picture 2" descr="ãéå­ã¬ã¼ãã¼ãã®ç»åæ¤ç´¢çµæ"/>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00" y="4386986"/>
            <a:ext cx="3652212" cy="2254844"/>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 y="3981315"/>
            <a:ext cx="3789921" cy="430887"/>
          </a:xfrm>
          <a:prstGeom prst="rect">
            <a:avLst/>
          </a:prstGeom>
          <a:noFill/>
        </p:spPr>
        <p:txBody>
          <a:bodyPr wrap="square" rtlCol="0">
            <a:spAutoFit/>
          </a:bodyPr>
          <a:lstStyle/>
          <a:p>
            <a:pPr algn="ctr"/>
            <a:r>
              <a:rPr lang="ja-JP" altLang="en-US" sz="1100" dirty="0">
                <a:latin typeface="Arial Black" panose="020B0A04020102020204" pitchFamily="34" charset="0"/>
                <a:ea typeface="UD デジタル 教科書体 NK-R" panose="02020400000000000000" pitchFamily="18" charset="-128"/>
              </a:rPr>
              <a:t>中国電子科技</a:t>
            </a:r>
            <a:r>
              <a:rPr lang="ja-JP" altLang="en-US" sz="1100" dirty="0" smtClean="0">
                <a:latin typeface="Arial Black" panose="020B0A04020102020204" pitchFamily="34" charset="0"/>
                <a:ea typeface="UD デジタル 教科書体 NK-R" panose="02020400000000000000" pitchFamily="18" charset="-128"/>
              </a:rPr>
              <a:t>集団（</a:t>
            </a:r>
            <a:r>
              <a:rPr lang="en-US" altLang="ja-JP" sz="1100" dirty="0">
                <a:latin typeface="Arial Black" panose="020B0A04020102020204" pitchFamily="34" charset="0"/>
                <a:ea typeface="UD デジタル 教科書体 NK-R" panose="02020400000000000000" pitchFamily="18" charset="-128"/>
              </a:rPr>
              <a:t>China Electronics Technology Group Corporation</a:t>
            </a:r>
            <a:r>
              <a:rPr lang="ja-JP" altLang="en-US" sz="1100" dirty="0">
                <a:latin typeface="Arial Black" panose="020B0A04020102020204" pitchFamily="34" charset="0"/>
                <a:ea typeface="UD デジタル 教科書体 NK-R" panose="02020400000000000000" pitchFamily="18" charset="-128"/>
              </a:rPr>
              <a:t>：</a:t>
            </a:r>
            <a:r>
              <a:rPr lang="en-US" altLang="ja-JP" sz="1100" dirty="0">
                <a:latin typeface="Arial Black" panose="020B0A04020102020204" pitchFamily="34" charset="0"/>
                <a:ea typeface="UD デジタル 教科書体 NK-R" panose="02020400000000000000" pitchFamily="18" charset="-128"/>
              </a:rPr>
              <a:t>CETC</a:t>
            </a:r>
            <a:r>
              <a:rPr lang="ja-JP" altLang="en-US" sz="1100" dirty="0" smtClean="0">
                <a:latin typeface="Arial Black" panose="020B0A04020102020204" pitchFamily="34" charset="0"/>
                <a:ea typeface="UD デジタル 教科書体 NK-R" panose="02020400000000000000" pitchFamily="18" charset="-128"/>
              </a:rPr>
              <a:t>）開発中</a:t>
            </a:r>
            <a:endParaRPr kumimoji="1" lang="ja-JP" altLang="en-US" sz="1100" dirty="0">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1635895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格子時計</a:t>
            </a:r>
            <a:endParaRPr lang="ja-JP" altLang="en-US" sz="2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9680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6146" name="Picture 2" descr="ãåæ ¼å­æè¨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943" y="1586650"/>
            <a:ext cx="6613085" cy="47026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5397315" y="345738"/>
            <a:ext cx="62085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36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36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36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36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36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3200" b="0" dirty="0" smtClean="0">
                <a:solidFill>
                  <a:srgbClr val="C00000"/>
                </a:solidFill>
                <a:latin typeface="UD デジタル 教科書体 NP-B" panose="02020700000000000000" pitchFamily="18" charset="-128"/>
                <a:ea typeface="UD デジタル 教科書体 NP-B" panose="02020700000000000000" pitchFamily="18" charset="-128"/>
              </a:rPr>
              <a:t>誤差</a:t>
            </a:r>
            <a:r>
              <a:rPr lang="en-US" altLang="ja-JP" sz="3200" b="0" dirty="0" smtClean="0">
                <a:solidFill>
                  <a:srgbClr val="C00000"/>
                </a:solidFill>
                <a:latin typeface="UD デジタル 教科書体 NP-B" panose="02020700000000000000" pitchFamily="18" charset="-128"/>
                <a:ea typeface="UD デジタル 教科書体 NP-B" panose="02020700000000000000" pitchFamily="18" charset="-128"/>
              </a:rPr>
              <a:t>300</a:t>
            </a:r>
            <a:r>
              <a:rPr lang="ja-JP" altLang="en-US" sz="3200" b="0" dirty="0" smtClean="0">
                <a:solidFill>
                  <a:srgbClr val="C00000"/>
                </a:solidFill>
                <a:latin typeface="UD デジタル 教科書体 NP-B" panose="02020700000000000000" pitchFamily="18" charset="-128"/>
                <a:ea typeface="UD デジタル 教科書体 NP-B" panose="02020700000000000000" pitchFamily="18" charset="-128"/>
              </a:rPr>
              <a:t>億年の</a:t>
            </a: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光格子時計</a:t>
            </a:r>
            <a:endPar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endParaRPr>
          </a:p>
          <a:p>
            <a:pPr algn="ctr" eaLnBrk="1" hangingPunct="1"/>
            <a:r>
              <a:rPr lang="ja-JP" altLang="en-US" sz="1800" b="0" dirty="0">
                <a:solidFill>
                  <a:srgbClr val="C00000"/>
                </a:solidFill>
                <a:latin typeface="UD デジタル 教科書体 NP-B" panose="02020700000000000000" pitchFamily="18" charset="-128"/>
                <a:ea typeface="UD デジタル 教科書体 NP-B" panose="02020700000000000000" pitchFamily="18" charset="-128"/>
              </a:rPr>
              <a:t>宇宙</a:t>
            </a:r>
            <a:r>
              <a:rPr lang="ja-JP" altLang="en-US" sz="1800" b="0" dirty="0" smtClean="0">
                <a:solidFill>
                  <a:srgbClr val="C00000"/>
                </a:solidFill>
                <a:latin typeface="UD デジタル 教科書体 NP-B" panose="02020700000000000000" pitchFamily="18" charset="-128"/>
                <a:ea typeface="UD デジタル 教科書体 NP-B" panose="02020700000000000000" pitchFamily="18" charset="-128"/>
              </a:rPr>
              <a:t>の年齢が</a:t>
            </a:r>
            <a:r>
              <a:rPr lang="en-US" altLang="ja-JP" sz="1800" b="0" dirty="0" smtClean="0">
                <a:solidFill>
                  <a:srgbClr val="C00000"/>
                </a:solidFill>
                <a:latin typeface="UD デジタル 教科書体 NP-B" panose="02020700000000000000" pitchFamily="18" charset="-128"/>
                <a:ea typeface="UD デジタル 教科書体 NP-B" panose="02020700000000000000" pitchFamily="18" charset="-128"/>
              </a:rPr>
              <a:t>150</a:t>
            </a:r>
            <a:r>
              <a:rPr lang="ja-JP" altLang="en-US" sz="1800" b="0" dirty="0" smtClean="0">
                <a:solidFill>
                  <a:srgbClr val="C00000"/>
                </a:solidFill>
                <a:latin typeface="UD デジタル 教科書体 NP-B" panose="02020700000000000000" pitchFamily="18" charset="-128"/>
                <a:ea typeface="UD デジタル 教科書体 NP-B" panose="02020700000000000000" pitchFamily="18" charset="-128"/>
              </a:rPr>
              <a:t>億年とすると、これは</a:t>
            </a:r>
            <a:r>
              <a:rPr lang="ja-JP" altLang="en-US" sz="1800" dirty="0" smtClean="0">
                <a:solidFill>
                  <a:srgbClr val="C00000"/>
                </a:solidFill>
                <a:latin typeface="UD デジタル 教科書体 NP-B" panose="02020700000000000000" pitchFamily="18" charset="-128"/>
                <a:ea typeface="UD デジタル 教科書体 NP-B" panose="02020700000000000000" pitchFamily="18" charset="-128"/>
              </a:rPr>
              <a:t>「ズレ」ない時計</a:t>
            </a:r>
            <a:endParaRPr lang="ja-JP" altLang="en-US" b="0" dirty="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6148" name="Picture 4" descr="å³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15" y="314960"/>
            <a:ext cx="4217886" cy="2659103"/>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5"/>
          <a:stretch>
            <a:fillRect/>
          </a:stretch>
        </p:blipFill>
        <p:spPr>
          <a:xfrm>
            <a:off x="1068714" y="3296221"/>
            <a:ext cx="4328601" cy="3561779"/>
          </a:xfrm>
          <a:prstGeom prst="rect">
            <a:avLst/>
          </a:prstGeom>
        </p:spPr>
      </p:pic>
      <p:cxnSp>
        <p:nvCxnSpPr>
          <p:cNvPr id="6" name="直線矢印コネクタ 5"/>
          <p:cNvCxnSpPr/>
          <p:nvPr/>
        </p:nvCxnSpPr>
        <p:spPr>
          <a:xfrm>
            <a:off x="811315" y="2974063"/>
            <a:ext cx="705251" cy="6835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2347277" y="2974063"/>
            <a:ext cx="2681925" cy="6835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921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644567" y="233322"/>
            <a:ext cx="69251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36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36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36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36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36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光格子時計で資源探査が可能？</a:t>
            </a:r>
            <a:endParaRPr lang="ja-JP" altLang="en-US" sz="3200" b="0" dirty="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31" name="図 30"/>
          <p:cNvPicPr>
            <a:picLocks noChangeAspect="1"/>
          </p:cNvPicPr>
          <p:nvPr/>
        </p:nvPicPr>
        <p:blipFill>
          <a:blip r:embed="rId3"/>
          <a:stretch>
            <a:fillRect/>
          </a:stretch>
        </p:blipFill>
        <p:spPr>
          <a:xfrm>
            <a:off x="625929" y="2046845"/>
            <a:ext cx="10940141" cy="4796560"/>
          </a:xfrm>
          <a:prstGeom prst="rect">
            <a:avLst/>
          </a:prstGeom>
        </p:spPr>
      </p:pic>
      <p:sp>
        <p:nvSpPr>
          <p:cNvPr id="24" name="涙形 23"/>
          <p:cNvSpPr/>
          <p:nvPr/>
        </p:nvSpPr>
        <p:spPr>
          <a:xfrm>
            <a:off x="2808257" y="1114075"/>
            <a:ext cx="346194" cy="296513"/>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1600" b="1" dirty="0">
              <a:solidFill>
                <a:srgbClr val="C00000"/>
              </a:solidFill>
              <a:latin typeface="游ゴシック Medium" panose="020B0500000000000000" pitchFamily="50" charset="-128"/>
              <a:ea typeface="游ゴシック Medium" panose="020B0500000000000000" pitchFamily="50" charset="-128"/>
            </a:endParaRPr>
          </a:p>
        </p:txBody>
      </p:sp>
      <p:grpSp>
        <p:nvGrpSpPr>
          <p:cNvPr id="18" name="グループ化 17"/>
          <p:cNvGrpSpPr/>
          <p:nvPr/>
        </p:nvGrpSpPr>
        <p:grpSpPr>
          <a:xfrm>
            <a:off x="2890097" y="1383532"/>
            <a:ext cx="6232131" cy="447007"/>
            <a:chOff x="5676840" y="1425341"/>
            <a:chExt cx="5949104" cy="447007"/>
          </a:xfrm>
        </p:grpSpPr>
        <p:cxnSp>
          <p:nvCxnSpPr>
            <p:cNvPr id="15" name="直線コネクタ 14"/>
            <p:cNvCxnSpPr/>
            <p:nvPr/>
          </p:nvCxnSpPr>
          <p:spPr>
            <a:xfrm flipV="1">
              <a:off x="5676840" y="1426062"/>
              <a:ext cx="2106446" cy="165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9535886" y="1425341"/>
              <a:ext cx="2090058" cy="8227"/>
            </a:xfrm>
            <a:prstGeom prst="line">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フリーフォーム 13"/>
            <p:cNvSpPr/>
            <p:nvPr/>
          </p:nvSpPr>
          <p:spPr>
            <a:xfrm>
              <a:off x="7761514" y="1426029"/>
              <a:ext cx="1774372" cy="446319"/>
            </a:xfrm>
            <a:custGeom>
              <a:avLst/>
              <a:gdLst>
                <a:gd name="connsiteX0" fmla="*/ 0 w 1774372"/>
                <a:gd name="connsiteY0" fmla="*/ 0 h 446319"/>
                <a:gd name="connsiteX1" fmla="*/ 816429 w 1774372"/>
                <a:gd name="connsiteY1" fmla="*/ 446314 h 446319"/>
                <a:gd name="connsiteX2" fmla="*/ 1774372 w 1774372"/>
                <a:gd name="connsiteY2" fmla="*/ 10885 h 446319"/>
                <a:gd name="connsiteX3" fmla="*/ 1774372 w 1774372"/>
                <a:gd name="connsiteY3" fmla="*/ 10885 h 446319"/>
              </a:gdLst>
              <a:ahLst/>
              <a:cxnLst>
                <a:cxn ang="0">
                  <a:pos x="connsiteX0" y="connsiteY0"/>
                </a:cxn>
                <a:cxn ang="0">
                  <a:pos x="connsiteX1" y="connsiteY1"/>
                </a:cxn>
                <a:cxn ang="0">
                  <a:pos x="connsiteX2" y="connsiteY2"/>
                </a:cxn>
                <a:cxn ang="0">
                  <a:pos x="connsiteX3" y="connsiteY3"/>
                </a:cxn>
              </a:cxnLst>
              <a:rect l="l" t="t" r="r" b="b"/>
              <a:pathLst>
                <a:path w="1774372" h="446319">
                  <a:moveTo>
                    <a:pt x="0" y="0"/>
                  </a:moveTo>
                  <a:cubicBezTo>
                    <a:pt x="260350" y="222250"/>
                    <a:pt x="520700" y="444500"/>
                    <a:pt x="816429" y="446314"/>
                  </a:cubicBezTo>
                  <a:cubicBezTo>
                    <a:pt x="1112158" y="448128"/>
                    <a:pt x="1774372" y="10885"/>
                    <a:pt x="1774372" y="10885"/>
                  </a:cubicBezTo>
                  <a:lnTo>
                    <a:pt x="1774372" y="10885"/>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涙形 22"/>
          <p:cNvSpPr/>
          <p:nvPr/>
        </p:nvSpPr>
        <p:spPr>
          <a:xfrm>
            <a:off x="5799475" y="1488870"/>
            <a:ext cx="346194" cy="296513"/>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16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5" name="涙形 24"/>
          <p:cNvSpPr/>
          <p:nvPr/>
        </p:nvSpPr>
        <p:spPr>
          <a:xfrm>
            <a:off x="8679137" y="1079343"/>
            <a:ext cx="346194" cy="296513"/>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16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0" name="楕円 19"/>
          <p:cNvSpPr/>
          <p:nvPr/>
        </p:nvSpPr>
        <p:spPr>
          <a:xfrm>
            <a:off x="5146425" y="1935189"/>
            <a:ext cx="1751135" cy="521501"/>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UD デジタル 教科書体 NP-R" panose="02020400000000000000" pitchFamily="18" charset="-128"/>
                <a:ea typeface="UD デジタル 教科書体 NP-R" panose="02020400000000000000" pitchFamily="18" charset="-128"/>
              </a:rPr>
              <a:t>地中に</a:t>
            </a:r>
            <a:endParaRPr kumimoji="1" lang="en-US" altLang="ja-JP" sz="1600" dirty="0" smtClean="0">
              <a:latin typeface="UD デジタル 教科書体 NP-R" panose="02020400000000000000" pitchFamily="18" charset="-128"/>
              <a:ea typeface="UD デジタル 教科書体 NP-R" panose="02020400000000000000" pitchFamily="18" charset="-128"/>
            </a:endParaRPr>
          </a:p>
          <a:p>
            <a:pPr algn="ctr"/>
            <a:r>
              <a:rPr kumimoji="1" lang="ja-JP" altLang="en-US" sz="1600" dirty="0" smtClean="0">
                <a:latin typeface="UD デジタル 教科書体 NP-R" panose="02020400000000000000" pitchFamily="18" charset="-128"/>
                <a:ea typeface="UD デジタル 教科書体 NP-R" panose="02020400000000000000" pitchFamily="18" charset="-128"/>
              </a:rPr>
              <a:t>重いモノ</a:t>
            </a:r>
            <a:endParaRPr kumimoji="1" lang="ja-JP" altLang="en-US" sz="1600" dirty="0">
              <a:latin typeface="UD デジタル 教科書体 NP-R" panose="02020400000000000000" pitchFamily="18" charset="-128"/>
              <a:ea typeface="UD デジタル 教科書体 NP-R" panose="02020400000000000000" pitchFamily="18" charset="-128"/>
            </a:endParaRPr>
          </a:p>
        </p:txBody>
      </p:sp>
      <p:cxnSp>
        <p:nvCxnSpPr>
          <p:cNvPr id="22" name="直線矢印コネクタ 21"/>
          <p:cNvCxnSpPr/>
          <p:nvPr/>
        </p:nvCxnSpPr>
        <p:spPr>
          <a:xfrm>
            <a:off x="5279574" y="1207901"/>
            <a:ext cx="468085" cy="30428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6238629" y="1238681"/>
            <a:ext cx="468085" cy="242725"/>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3951252" y="920342"/>
            <a:ext cx="4042639" cy="307777"/>
          </a:xfrm>
          <a:prstGeom prst="rect">
            <a:avLst/>
          </a:prstGeom>
          <a:noFill/>
        </p:spPr>
        <p:txBody>
          <a:bodyPr wrap="square" rtlCol="0">
            <a:spAutoFit/>
          </a:bodyPr>
          <a:lstStyle/>
          <a:p>
            <a:r>
              <a:rPr lang="ja-JP" altLang="en-US" sz="1400" dirty="0" smtClean="0">
                <a:latin typeface="UD デジタル 教科書体 NP-R" panose="02020400000000000000" pitchFamily="18" charset="-128"/>
                <a:ea typeface="UD デジタル 教科書体 NP-R" panose="02020400000000000000" pitchFamily="18" charset="-128"/>
              </a:rPr>
              <a:t>「光」は時空の歪みで下に引っ張られる</a:t>
            </a:r>
            <a:endParaRPr kumimoji="1" lang="ja-JP" altLang="en-US" sz="1400" dirty="0">
              <a:latin typeface="UD デジタル 教科書体 NP-R" panose="02020400000000000000" pitchFamily="18" charset="-128"/>
              <a:ea typeface="UD デジタル 教科書体 NP-R" panose="02020400000000000000" pitchFamily="18" charset="-128"/>
            </a:endParaRPr>
          </a:p>
        </p:txBody>
      </p:sp>
      <p:sp>
        <p:nvSpPr>
          <p:cNvPr id="35" name="涙形 34"/>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656301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p:cNvSpPr/>
          <p:nvPr/>
        </p:nvSpPr>
        <p:spPr>
          <a:xfrm>
            <a:off x="1457361" y="43544"/>
            <a:ext cx="9265070" cy="6760028"/>
          </a:xfrm>
          <a:prstGeom prst="rect">
            <a:avLst/>
          </a:prstGeom>
          <a:blipFill>
            <a:blip r:embed="rId3" cstate="print"/>
            <a:stretch>
              <a:fillRect/>
            </a:stretch>
          </a:blipFill>
        </p:spPr>
        <p:txBody>
          <a:bodyPr wrap="square" lIns="0" tIns="0" rIns="0" bIns="0" rtlCol="0"/>
          <a:lstStyle/>
          <a:p>
            <a:endParaRPr/>
          </a:p>
        </p:txBody>
      </p:sp>
      <p:sp>
        <p:nvSpPr>
          <p:cNvPr id="17" name="涙形 16"/>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19" name="涙形 18"/>
          <p:cNvSpPr/>
          <p:nvPr/>
        </p:nvSpPr>
        <p:spPr>
          <a:xfrm>
            <a:off x="10443031" y="2717074"/>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1" name="涙形 20"/>
          <p:cNvSpPr/>
          <p:nvPr/>
        </p:nvSpPr>
        <p:spPr>
          <a:xfrm>
            <a:off x="10443031" y="3816531"/>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6" name="涙形 25"/>
          <p:cNvSpPr/>
          <p:nvPr/>
        </p:nvSpPr>
        <p:spPr>
          <a:xfrm>
            <a:off x="10504719" y="4846319"/>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8" name="涙形 27"/>
          <p:cNvSpPr/>
          <p:nvPr/>
        </p:nvSpPr>
        <p:spPr>
          <a:xfrm>
            <a:off x="10504719" y="5809704"/>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503300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221256"/>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テラヘルツ「</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562251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996039" y="101308"/>
            <a:ext cx="4200907" cy="584775"/>
          </a:xfrm>
          <a:prstGeom prst="rect">
            <a:avLst/>
          </a:prstGeom>
          <a:noFill/>
        </p:spPr>
        <p:txBody>
          <a:bodyPr wrap="square" rtlCol="0">
            <a:spAutoFit/>
          </a:bodyPr>
          <a:lstStyle/>
          <a:p>
            <a:pPr algn="ctr"/>
            <a:r>
              <a:rPr lang="ja-JP" altLang="en-US" sz="3200" b="1" dirty="0" smtClean="0">
                <a:solidFill>
                  <a:srgbClr val="C00000"/>
                </a:solidFill>
                <a:latin typeface="UD デジタル 教科書体 NK-B" panose="02020700000000000000" pitchFamily="18" charset="-128"/>
                <a:ea typeface="UD デジタル 教科書体 NK-B" panose="02020700000000000000" pitchFamily="18" charset="-128"/>
              </a:rPr>
              <a:t>テラヘルツとは？</a:t>
            </a:r>
            <a:endParaRPr kumimoji="1" lang="ja-JP" altLang="en-US" sz="3200" b="1"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正方形/長方形 2"/>
          <p:cNvSpPr/>
          <p:nvPr/>
        </p:nvSpPr>
        <p:spPr>
          <a:xfrm>
            <a:off x="851482" y="734286"/>
            <a:ext cx="10490019" cy="707886"/>
          </a:xfrm>
          <a:prstGeom prst="rect">
            <a:avLst/>
          </a:prstGeom>
        </p:spPr>
        <p:txBody>
          <a:bodyPr wrap="square">
            <a:spAutoFit/>
          </a:bodyPr>
          <a:lstStyle/>
          <a:p>
            <a:r>
              <a:rPr lang="ja-JP" altLang="en-US" sz="2000" b="1" dirty="0">
                <a:latin typeface="UD デジタル 教科書体 NP-R" panose="02020400000000000000" pitchFamily="18" charset="-128"/>
                <a:ea typeface="UD デジタル 教科書体 NP-R" panose="02020400000000000000" pitchFamily="18" charset="-128"/>
              </a:rPr>
              <a:t>テラヘルツ波と</a:t>
            </a:r>
            <a:r>
              <a:rPr lang="ja-JP" altLang="en-US" sz="2000" b="1" dirty="0" smtClean="0">
                <a:latin typeface="UD デジタル 教科書体 NP-R" panose="02020400000000000000" pitchFamily="18" charset="-128"/>
                <a:ea typeface="UD デジタル 教科書体 NP-R" panose="02020400000000000000" pitchFamily="18" charset="-128"/>
              </a:rPr>
              <a:t>は「光」と「</a:t>
            </a:r>
            <a:r>
              <a:rPr lang="ja-JP" altLang="en-US" sz="2000" b="1" dirty="0">
                <a:latin typeface="UD デジタル 教科書体 NP-R" panose="02020400000000000000" pitchFamily="18" charset="-128"/>
                <a:ea typeface="UD デジタル 教科書体 NP-R" panose="02020400000000000000" pitchFamily="18" charset="-128"/>
              </a:rPr>
              <a:t>電波」の中間の周波数</a:t>
            </a:r>
            <a:r>
              <a:rPr lang="ja-JP" altLang="en-US" sz="2000" b="1" dirty="0" smtClean="0">
                <a:latin typeface="UD デジタル 教科書体 NP-R" panose="02020400000000000000" pitchFamily="18" charset="-128"/>
                <a:ea typeface="UD デジタル 教科書体 NP-R" panose="02020400000000000000" pitchFamily="18" charset="-128"/>
              </a:rPr>
              <a:t>帯域</a:t>
            </a:r>
            <a:r>
              <a:rPr lang="en-US" altLang="ja-JP" sz="2000" b="1" dirty="0" smtClean="0">
                <a:latin typeface="UD デジタル 教科書体 NP-R" panose="02020400000000000000" pitchFamily="18" charset="-128"/>
                <a:ea typeface="UD デジタル 教科書体 NP-R" panose="02020400000000000000" pitchFamily="18" charset="-128"/>
              </a:rPr>
              <a:t>1THz</a:t>
            </a:r>
            <a:r>
              <a:rPr lang="ja-JP" altLang="en-US" sz="2000" b="1" dirty="0">
                <a:latin typeface="UD デジタル 教科書体 NP-R" panose="02020400000000000000" pitchFamily="18" charset="-128"/>
                <a:ea typeface="UD デジタル 教科書体 NP-R" panose="02020400000000000000" pitchFamily="18" charset="-128"/>
              </a:rPr>
              <a:t>（テラヘルツ）前後の</a:t>
            </a:r>
            <a:r>
              <a:rPr lang="ja-JP" altLang="en-US" sz="2000" b="1" dirty="0" smtClean="0">
                <a:latin typeface="UD デジタル 教科書体 NP-R" panose="02020400000000000000" pitchFamily="18" charset="-128"/>
                <a:ea typeface="UD デジタル 教科書体 NP-R" panose="02020400000000000000" pitchFamily="18" charset="-128"/>
              </a:rPr>
              <a:t>電磁波のこと。長年“</a:t>
            </a:r>
            <a:r>
              <a:rPr lang="ja-JP" altLang="en-US" sz="2000" b="1" dirty="0">
                <a:latin typeface="UD デジタル 教科書体 NP-R" panose="02020400000000000000" pitchFamily="18" charset="-128"/>
                <a:ea typeface="UD デジタル 教科書体 NP-R" panose="02020400000000000000" pitchFamily="18" charset="-128"/>
              </a:rPr>
              <a:t>扱いにくい</a:t>
            </a:r>
            <a:r>
              <a:rPr lang="ja-JP" altLang="en-US" sz="2000" b="1" dirty="0" smtClean="0">
                <a:latin typeface="UD デジタル 教科書体 NP-R" panose="02020400000000000000" pitchFamily="18" charset="-128"/>
                <a:ea typeface="UD デジタル 教科書体 NP-R" panose="02020400000000000000" pitchFamily="18" charset="-128"/>
              </a:rPr>
              <a:t>領域”</a:t>
            </a:r>
            <a:r>
              <a:rPr lang="ja-JP" altLang="en-US" sz="2000" b="1" dirty="0">
                <a:latin typeface="UD デジタル 教科書体 NP-R" panose="02020400000000000000" pitchFamily="18" charset="-128"/>
                <a:ea typeface="UD デジタル 教科書体 NP-R" panose="02020400000000000000" pitchFamily="18" charset="-128"/>
              </a:rPr>
              <a:t>と</a:t>
            </a:r>
            <a:r>
              <a:rPr lang="ja-JP" altLang="en-US" sz="2000" b="1" dirty="0" smtClean="0">
                <a:latin typeface="UD デジタル 教科書体 NP-R" panose="02020400000000000000" pitchFamily="18" charset="-128"/>
                <a:ea typeface="UD デジタル 教科書体 NP-R" panose="02020400000000000000" pitchFamily="18" charset="-128"/>
              </a:rPr>
              <a:t>して日</a:t>
            </a:r>
            <a:r>
              <a:rPr lang="ja-JP" altLang="en-US" sz="2000" b="1" dirty="0">
                <a:latin typeface="UD デジタル 教科書体 NP-R" panose="02020400000000000000" pitchFamily="18" charset="-128"/>
                <a:ea typeface="UD デジタル 教科書体 NP-R" panose="02020400000000000000" pitchFamily="18" charset="-128"/>
              </a:rPr>
              <a:t>の目を</a:t>
            </a:r>
            <a:r>
              <a:rPr lang="ja-JP" altLang="en-US" sz="2000" b="1" dirty="0" smtClean="0">
                <a:latin typeface="UD デジタル 教科書体 NP-R" panose="02020400000000000000" pitchFamily="18" charset="-128"/>
                <a:ea typeface="UD デジタル 教科書体 NP-R" panose="02020400000000000000" pitchFamily="18" charset="-128"/>
              </a:rPr>
              <a:t>浴びなかったが</a:t>
            </a:r>
            <a:r>
              <a:rPr lang="en-US" altLang="ja-JP" sz="2000" b="1" dirty="0" smtClean="0">
                <a:latin typeface="UD デジタル 教科書体 NP-R" panose="02020400000000000000" pitchFamily="18" charset="-128"/>
                <a:ea typeface="UD デジタル 教科書体 NP-R" panose="02020400000000000000" pitchFamily="18" charset="-128"/>
              </a:rPr>
              <a:t>…</a:t>
            </a:r>
            <a:endParaRPr lang="ja-JP" altLang="en-US" sz="2000" b="1" dirty="0">
              <a:latin typeface="UD デジタル 教科書体 NP-R" panose="02020400000000000000" pitchFamily="18" charset="-128"/>
              <a:ea typeface="UD デジタル 教科書体 NP-R" panose="02020400000000000000" pitchFamily="18" charset="-128"/>
            </a:endParaRPr>
          </a:p>
        </p:txBody>
      </p:sp>
      <p:sp>
        <p:nvSpPr>
          <p:cNvPr id="4" name="正方形/長方形 3"/>
          <p:cNvSpPr/>
          <p:nvPr/>
        </p:nvSpPr>
        <p:spPr>
          <a:xfrm>
            <a:off x="94431" y="5183867"/>
            <a:ext cx="12010481" cy="1569660"/>
          </a:xfrm>
          <a:prstGeom prst="rect">
            <a:avLst/>
          </a:prstGeom>
        </p:spPr>
        <p:txBody>
          <a:bodyPr wrap="square">
            <a:spAutoFit/>
          </a:bodyPr>
          <a:lstStyle/>
          <a:p>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■テラヘルツ波</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は、電波のような「</a:t>
            </a:r>
            <a:r>
              <a:rPr lang="ja-JP" altLang="en-US" sz="1600" b="1" dirty="0">
                <a:solidFill>
                  <a:srgbClr val="C00000"/>
                </a:solidFill>
                <a:latin typeface="UD デジタル 教科書体 NP-R" panose="02020400000000000000" pitchFamily="18" charset="-128"/>
                <a:ea typeface="UD デジタル 教科書体 NP-R" panose="02020400000000000000" pitchFamily="18" charset="-128"/>
              </a:rPr>
              <a:t>透過性</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」とレーザー光線のような「</a:t>
            </a:r>
            <a:r>
              <a:rPr lang="ja-JP" altLang="en-US" sz="1600" b="1" dirty="0">
                <a:solidFill>
                  <a:srgbClr val="C00000"/>
                </a:solidFill>
                <a:latin typeface="UD デジタル 教科書体 NP-R" panose="02020400000000000000" pitchFamily="18" charset="-128"/>
                <a:ea typeface="UD デジタル 教科書体 NP-R" panose="02020400000000000000" pitchFamily="18" charset="-128"/>
              </a:rPr>
              <a:t>直進性</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」を</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兼ね備えた電磁波。</a:t>
            </a:r>
            <a:endParaRPr lang="en-US" altLang="ja-JP" sz="1600" dirty="0" smtClean="0">
              <a:solidFill>
                <a:srgbClr val="333333"/>
              </a:solidFill>
              <a:latin typeface="UD デジタル 教科書体 NP-R" panose="02020400000000000000" pitchFamily="18" charset="-128"/>
              <a:ea typeface="UD デジタル 教科書体 NP-R" panose="02020400000000000000" pitchFamily="18" charset="-128"/>
            </a:endParaRPr>
          </a:p>
          <a:p>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■テラヘルツ波</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は紙や木材、プラスチックなどに対しては透過しやすい特徴を持つため、</a:t>
            </a:r>
            <a:r>
              <a:rPr lang="ja-JP" altLang="en-US" sz="1600" b="1" dirty="0">
                <a:solidFill>
                  <a:srgbClr val="C00000"/>
                </a:solidFill>
                <a:latin typeface="UD デジタル 教科書体 NP-R" panose="02020400000000000000" pitchFamily="18" charset="-128"/>
                <a:ea typeface="UD デジタル 教科書体 NP-R" panose="02020400000000000000" pitchFamily="18" charset="-128"/>
              </a:rPr>
              <a:t>透過の度合いに応じた</a:t>
            </a:r>
            <a:r>
              <a:rPr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画像</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が得られる。</a:t>
            </a:r>
            <a:endParaRPr lang="en-US" altLang="ja-JP" sz="1600" dirty="0" smtClean="0">
              <a:solidFill>
                <a:srgbClr val="333333"/>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テラヘルツ波</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の直進性は</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、半導体の結晶や</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生体高分子の振動と共鳴して電磁波エネルギーが吸収され、</a:t>
            </a:r>
            <a:r>
              <a:rPr lang="ja-JP" altLang="en-US" sz="1600" b="1" dirty="0">
                <a:solidFill>
                  <a:srgbClr val="C00000"/>
                </a:solidFill>
                <a:latin typeface="UD デジタル 教科書体 NP-R" panose="02020400000000000000" pitchFamily="18" charset="-128"/>
                <a:ea typeface="UD デジタル 教科書体 NP-R" panose="02020400000000000000" pitchFamily="18" charset="-128"/>
              </a:rPr>
              <a:t>物質固有のスペクトル</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（分光）が現れる</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a:t>
            </a:r>
            <a:endParaRPr lang="en-US" altLang="ja-JP" sz="1600" dirty="0" smtClean="0">
              <a:solidFill>
                <a:srgbClr val="333333"/>
              </a:solidFill>
              <a:latin typeface="UD デジタル 教科書体 NP-R" panose="02020400000000000000" pitchFamily="18" charset="-128"/>
              <a:ea typeface="UD デジタル 教科書体 NP-R" panose="02020400000000000000" pitchFamily="18" charset="-128"/>
            </a:endParaRPr>
          </a:p>
          <a:p>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■テラヘルツ波は、半導体</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や</a:t>
            </a:r>
            <a:r>
              <a:rPr lang="en-US" altLang="ja-JP" sz="1600" dirty="0">
                <a:solidFill>
                  <a:srgbClr val="333333"/>
                </a:solidFill>
                <a:latin typeface="UD デジタル 教科書体 NP-R" panose="02020400000000000000" pitchFamily="18" charset="-128"/>
                <a:ea typeface="UD デジタル 教科書体 NP-R" panose="02020400000000000000" pitchFamily="18" charset="-128"/>
              </a:rPr>
              <a:t>IC</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カードの検査、食品の異物混入防止対策、植物の水分モニタリング、封筒内の毒物検査、絵画や紙幣などの文化財検査（補修・偽造防止）</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、ガン</a:t>
            </a:r>
            <a:r>
              <a:rPr lang="ja-JP" altLang="en-US" sz="1600" dirty="0">
                <a:solidFill>
                  <a:srgbClr val="333333"/>
                </a:solidFill>
                <a:latin typeface="UD デジタル 教科書体 NP-R" panose="02020400000000000000" pitchFamily="18" charset="-128"/>
                <a:ea typeface="UD デジタル 教科書体 NP-R" panose="02020400000000000000" pitchFamily="18" charset="-128"/>
              </a:rPr>
              <a:t>細胞を正常な細胞と見分ける病理</a:t>
            </a:r>
            <a:r>
              <a:rPr lang="ja-JP" altLang="en-US" sz="1600" dirty="0" smtClean="0">
                <a:solidFill>
                  <a:srgbClr val="333333"/>
                </a:solidFill>
                <a:latin typeface="UD デジタル 教科書体 NP-R" panose="02020400000000000000" pitchFamily="18" charset="-128"/>
                <a:ea typeface="UD デジタル 教科書体 NP-R" panose="02020400000000000000" pitchFamily="18" charset="-128"/>
              </a:rPr>
              <a:t>検査、非破壊検査などに適用可能。</a:t>
            </a:r>
            <a:endParaRPr lang="ja-JP" altLang="en-US" sz="1600" dirty="0">
              <a:latin typeface="UD デジタル 教科書体 NP-R" panose="02020400000000000000" pitchFamily="18" charset="-128"/>
              <a:ea typeface="UD デジタル 教科書体 NP-R" panose="02020400000000000000" pitchFamily="18" charset="-128"/>
            </a:endParaRPr>
          </a:p>
        </p:txBody>
      </p:sp>
      <p:pic>
        <p:nvPicPr>
          <p:cNvPr id="7" name="図 6"/>
          <p:cNvPicPr>
            <a:picLocks noChangeAspect="1"/>
          </p:cNvPicPr>
          <p:nvPr/>
        </p:nvPicPr>
        <p:blipFill>
          <a:blip r:embed="rId3"/>
          <a:stretch>
            <a:fillRect/>
          </a:stretch>
        </p:blipFill>
        <p:spPr>
          <a:xfrm>
            <a:off x="51748" y="2191170"/>
            <a:ext cx="6044744" cy="2548686"/>
          </a:xfrm>
          <a:prstGeom prst="rect">
            <a:avLst/>
          </a:prstGeom>
        </p:spPr>
      </p:pic>
      <p:pic>
        <p:nvPicPr>
          <p:cNvPr id="8" name="図 7"/>
          <p:cNvPicPr>
            <a:picLocks noChangeAspect="1"/>
          </p:cNvPicPr>
          <p:nvPr/>
        </p:nvPicPr>
        <p:blipFill>
          <a:blip r:embed="rId4"/>
          <a:stretch>
            <a:fillRect/>
          </a:stretch>
        </p:blipFill>
        <p:spPr>
          <a:xfrm>
            <a:off x="6096493" y="1954065"/>
            <a:ext cx="6100850" cy="3109772"/>
          </a:xfrm>
          <a:prstGeom prst="rect">
            <a:avLst/>
          </a:prstGeom>
        </p:spPr>
      </p:pic>
      <p:sp>
        <p:nvSpPr>
          <p:cNvPr id="10" name="太陽 9"/>
          <p:cNvSpPr/>
          <p:nvPr/>
        </p:nvSpPr>
        <p:spPr>
          <a:xfrm>
            <a:off x="7946571" y="1422498"/>
            <a:ext cx="664031" cy="636735"/>
          </a:xfrm>
          <a:prstGeom prst="sun">
            <a:avLst/>
          </a:prstGeom>
          <a:solidFill>
            <a:srgbClr val="FFC000"/>
          </a:solidFill>
          <a:ln>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695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graphicFrame>
        <p:nvGraphicFramePr>
          <p:cNvPr id="4" name="表 3"/>
          <p:cNvGraphicFramePr>
            <a:graphicFrameLocks noGrp="1"/>
          </p:cNvGraphicFramePr>
          <p:nvPr>
            <p:extLst>
              <p:ext uri="{D42A27DB-BD31-4B8C-83A1-F6EECF244321}">
                <p14:modId xmlns:p14="http://schemas.microsoft.com/office/powerpoint/2010/main" val="3390444581"/>
              </p:ext>
            </p:extLst>
          </p:nvPr>
        </p:nvGraphicFramePr>
        <p:xfrm>
          <a:off x="400147" y="1185920"/>
          <a:ext cx="11413476" cy="5191760"/>
        </p:xfrm>
        <a:graphic>
          <a:graphicData uri="http://schemas.openxmlformats.org/drawingml/2006/table">
            <a:tbl>
              <a:tblPr firstRow="1" bandRow="1">
                <a:tableStyleId>{0505E3EF-67EA-436B-97B2-0124C06EBD24}</a:tableStyleId>
              </a:tblPr>
              <a:tblGrid>
                <a:gridCol w="2188886">
                  <a:extLst>
                    <a:ext uri="{9D8B030D-6E8A-4147-A177-3AD203B41FA5}">
                      <a16:colId xmlns:a16="http://schemas.microsoft.com/office/drawing/2014/main" val="552559752"/>
                    </a:ext>
                  </a:extLst>
                </a:gridCol>
                <a:gridCol w="2378144">
                  <a:extLst>
                    <a:ext uri="{9D8B030D-6E8A-4147-A177-3AD203B41FA5}">
                      <a16:colId xmlns:a16="http://schemas.microsoft.com/office/drawing/2014/main" val="2355084225"/>
                    </a:ext>
                  </a:extLst>
                </a:gridCol>
                <a:gridCol w="4344863">
                  <a:extLst>
                    <a:ext uri="{9D8B030D-6E8A-4147-A177-3AD203B41FA5}">
                      <a16:colId xmlns:a16="http://schemas.microsoft.com/office/drawing/2014/main" val="1761583739"/>
                    </a:ext>
                  </a:extLst>
                </a:gridCol>
                <a:gridCol w="2501583">
                  <a:extLst>
                    <a:ext uri="{9D8B030D-6E8A-4147-A177-3AD203B41FA5}">
                      <a16:colId xmlns:a16="http://schemas.microsoft.com/office/drawing/2014/main" val="2001305526"/>
                    </a:ext>
                  </a:extLst>
                </a:gridCol>
              </a:tblGrid>
              <a:tr h="370840">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分野</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技術</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ja-JP" altLang="en-US" sz="1600" dirty="0" smtClean="0">
                          <a:solidFill>
                            <a:schemeClr val="bg1"/>
                          </a:solidFill>
                          <a:latin typeface="UD デジタル 教科書体 NK-R" panose="02020400000000000000" pitchFamily="18" charset="-128"/>
                          <a:ea typeface="UD デジタル 教科書体 NK-R" panose="02020400000000000000" pitchFamily="18" charset="-128"/>
                        </a:rPr>
                        <a:t>技術領域</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tc>
                  <a:txBody>
                    <a:bodyPr/>
                    <a:lstStyle/>
                    <a:p>
                      <a:pPr algn="ctr"/>
                      <a:r>
                        <a:rPr kumimoji="1" lang="en-US" altLang="ja-JP" sz="1600" dirty="0" smtClean="0">
                          <a:solidFill>
                            <a:schemeClr val="bg1"/>
                          </a:solidFill>
                          <a:latin typeface="UD デジタル 教科書体 NK-R" panose="02020400000000000000" pitchFamily="18" charset="-128"/>
                          <a:ea typeface="UD デジタル 教科書体 NK-R" panose="02020400000000000000" pitchFamily="18" charset="-128"/>
                        </a:rPr>
                        <a:t>Keyword</a:t>
                      </a:r>
                      <a:endParaRPr kumimoji="1" lang="ja-JP" altLang="en-US" sz="1600" dirty="0">
                        <a:solidFill>
                          <a:schemeClr val="bg1"/>
                        </a:solidFill>
                        <a:latin typeface="UD デジタル 教科書体 NK-R" panose="02020400000000000000" pitchFamily="18" charset="-128"/>
                        <a:ea typeface="UD デジタル 教科書体 NK-R" panose="02020400000000000000" pitchFamily="18" charset="-128"/>
                      </a:endParaRPr>
                    </a:p>
                  </a:txBody>
                  <a:tcPr anchor="ctr">
                    <a:solidFill>
                      <a:srgbClr val="00B0F0"/>
                    </a:solidFill>
                  </a:tcPr>
                </a:tc>
                <a:extLst>
                  <a:ext uri="{0D108BD9-81ED-4DB2-BD59-A6C34878D82A}">
                    <a16:rowId xmlns:a16="http://schemas.microsoft.com/office/drawing/2014/main" val="11979660"/>
                  </a:ext>
                </a:extLst>
              </a:tr>
              <a:tr h="370840">
                <a:tc rowSpan="3">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情報通信</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量子</a:t>
                      </a:r>
                      <a:r>
                        <a:rPr kumimoji="1" lang="en-US" altLang="ja-JP" sz="1800" dirty="0" smtClean="0">
                          <a:latin typeface="UD デジタル 教科書体 NK-R" panose="02020400000000000000" pitchFamily="18" charset="-128"/>
                          <a:ea typeface="UD デジタル 教科書体 NK-R" panose="02020400000000000000" pitchFamily="18" charset="-128"/>
                        </a:rPr>
                        <a:t>ICT</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光量子コンピュータ、量子暗号通信、光学</a:t>
                      </a:r>
                      <a:r>
                        <a:rPr kumimoji="1" lang="en-US" altLang="ja-JP" sz="1400" dirty="0" smtClean="0">
                          <a:latin typeface="UD デジタル 教科書体 NK-R" panose="02020400000000000000" pitchFamily="18" charset="-128"/>
                          <a:ea typeface="UD デジタル 教科書体 NK-R" panose="02020400000000000000" pitchFamily="18" charset="-128"/>
                        </a:rPr>
                        <a:t>AI</a:t>
                      </a:r>
                      <a:r>
                        <a:rPr kumimoji="1" lang="ja-JP" altLang="en-US" sz="1400" dirty="0" smtClean="0">
                          <a:latin typeface="UD デジタル 教科書体 NK-R" panose="02020400000000000000" pitchFamily="18" charset="-128"/>
                          <a:ea typeface="UD デジタル 教科書体 NK-R" panose="02020400000000000000" pitchFamily="18" charset="-128"/>
                        </a:rPr>
                        <a:t>チップ</a:t>
                      </a:r>
                      <a:endParaRPr kumimoji="1" lang="en-US" altLang="ja-JP" sz="1400" dirty="0" smtClean="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常温常圧、レーザー方式</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57992231"/>
                  </a:ext>
                </a:extLst>
              </a:tr>
              <a:tr h="370840">
                <a:tc vMerge="1">
                  <a:txBody>
                    <a:bodyPr/>
                    <a:lstStyle/>
                    <a:p>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格子時計</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絶対時間（</a:t>
                      </a:r>
                      <a:r>
                        <a:rPr kumimoji="1" lang="en-US" altLang="ja-JP" sz="1400" dirty="0" smtClean="0">
                          <a:latin typeface="UD デジタル 教科書体 NK-R" panose="02020400000000000000" pitchFamily="18" charset="-128"/>
                          <a:ea typeface="UD デジタル 教科書体 NK-R" panose="02020400000000000000" pitchFamily="18" charset="-128"/>
                        </a:rPr>
                        <a:t>300</a:t>
                      </a:r>
                      <a:r>
                        <a:rPr kumimoji="1" lang="ja-JP" altLang="en-US" sz="1400" dirty="0" smtClean="0">
                          <a:latin typeface="UD デジタル 教科書体 NK-R" panose="02020400000000000000" pitchFamily="18" charset="-128"/>
                          <a:ea typeface="UD デジタル 教科書体 NK-R" panose="02020400000000000000" pitchFamily="18" charset="-128"/>
                        </a:rPr>
                        <a:t>億年に</a:t>
                      </a:r>
                      <a:r>
                        <a:rPr kumimoji="1" lang="en-US" altLang="ja-JP" sz="1400" dirty="0" smtClean="0">
                          <a:latin typeface="UD デジタル 教科書体 NK-R" panose="02020400000000000000" pitchFamily="18" charset="-128"/>
                          <a:ea typeface="UD デジタル 教科書体 NK-R" panose="02020400000000000000" pitchFamily="18" charset="-128"/>
                        </a:rPr>
                        <a:t>1</a:t>
                      </a:r>
                      <a:r>
                        <a:rPr kumimoji="1" lang="ja-JP" altLang="en-US" sz="1400" dirty="0" smtClean="0">
                          <a:latin typeface="UD デジタル 教科書体 NK-R" panose="02020400000000000000" pitchFamily="18" charset="-128"/>
                          <a:ea typeface="UD デジタル 教科書体 NK-R" panose="02020400000000000000" pitchFamily="18" charset="-128"/>
                        </a:rPr>
                        <a:t>秒のズレ）</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ストロンチウム、一般相対論</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581286863"/>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dirty="0" smtClean="0">
                          <a:latin typeface="UD デジタル 教科書体 NK-R" panose="02020400000000000000" pitchFamily="18" charset="-128"/>
                          <a:ea typeface="UD デジタル 教科書体 NK-R" panose="02020400000000000000" pitchFamily="18" charset="-128"/>
                        </a:rPr>
                        <a:t>テラヘルツ</a:t>
                      </a:r>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第六世代移動体通信（６</a:t>
                      </a:r>
                      <a:r>
                        <a:rPr kumimoji="1" lang="en-US" altLang="ja-JP" sz="1400" dirty="0" smtClean="0">
                          <a:latin typeface="UD デジタル 教科書体 NK-R" panose="02020400000000000000" pitchFamily="18" charset="-128"/>
                          <a:ea typeface="UD デジタル 教科書体 NK-R" panose="02020400000000000000" pitchFamily="18" charset="-128"/>
                        </a:rPr>
                        <a:t>G</a:t>
                      </a:r>
                      <a:r>
                        <a:rPr kumimoji="1" lang="ja-JP" altLang="en-US" sz="1400" dirty="0" smtClean="0">
                          <a:latin typeface="UD デジタル 教科書体 NK-R" panose="02020400000000000000" pitchFamily="18" charset="-128"/>
                          <a:ea typeface="UD デジタル 教科書体 NK-R" panose="02020400000000000000" pitchFamily="18" charset="-128"/>
                        </a:rPr>
                        <a:t>）、非破壊検査</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テラヘルツ、</a:t>
                      </a:r>
                      <a:r>
                        <a:rPr kumimoji="1" lang="en-US" altLang="ja-JP" sz="1400" dirty="0" smtClean="0">
                          <a:latin typeface="UD デジタル 教科書体 NK-R" panose="02020400000000000000" pitchFamily="18" charset="-128"/>
                          <a:ea typeface="UD デジタル 教科書体 NK-R" panose="02020400000000000000" pitchFamily="18" charset="-128"/>
                        </a:rPr>
                        <a:t>Beyond5G</a:t>
                      </a:r>
                      <a:r>
                        <a:rPr kumimoji="1" lang="ja-JP" altLang="en-US" sz="1400" dirty="0" err="1" smtClean="0">
                          <a:latin typeface="UD デジタル 教科書体 NK-R" panose="02020400000000000000" pitchFamily="18" charset="-128"/>
                          <a:ea typeface="UD デジタル 教科書体 NK-R" panose="02020400000000000000" pitchFamily="18" charset="-128"/>
                        </a:rPr>
                        <a:t>、</a:t>
                      </a:r>
                      <a:r>
                        <a:rPr kumimoji="1" lang="ja-JP" altLang="en-US" sz="1400" dirty="0" smtClean="0">
                          <a:latin typeface="UD デジタル 教科書体 NK-R" panose="02020400000000000000" pitchFamily="18" charset="-128"/>
                          <a:ea typeface="UD デジタル 教科書体 NK-R" panose="02020400000000000000" pitchFamily="18" charset="-128"/>
                        </a:rPr>
                        <a:t>６</a:t>
                      </a:r>
                      <a:r>
                        <a:rPr kumimoji="1" lang="en-US" altLang="ja-JP" sz="1400" dirty="0" smtClean="0">
                          <a:latin typeface="UD デジタル 教科書体 NK-R" panose="02020400000000000000" pitchFamily="18" charset="-128"/>
                          <a:ea typeface="UD デジタル 教科書体 NK-R" panose="02020400000000000000" pitchFamily="18" charset="-128"/>
                        </a:rPr>
                        <a:t>G</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607733409"/>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脳神経</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遺伝子</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オプトジェネティクス</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脳疾患治療、脳神経研究</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86572016"/>
                  </a:ext>
                </a:extLst>
              </a:tr>
              <a:tr h="370840">
                <a:tc rowSpan="3">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医療・ヘルスケア</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免疫療法</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がん免疫治療</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近赤外線</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311115163"/>
                  </a:ext>
                </a:extLst>
              </a:tr>
              <a:tr h="370840">
                <a:tc vMerge="1">
                  <a:txBody>
                    <a:bodyPr/>
                    <a:lstStyle/>
                    <a:p>
                      <a:pPr algn="ctr"/>
                      <a:endParaRPr kumimoji="1" lang="ja-JP" altLang="en-US" sz="16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超音波</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光超音波イメージング</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超短パルスレーザー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208852081"/>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ピンセット</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フェムト秒レーザー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超短パルスレーザー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630420581"/>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エネルギー</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エネルギー</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b="0" i="0" kern="1200" dirty="0"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太陽熱光起発電</a:t>
                      </a:r>
                      <a:r>
                        <a:rPr kumimoji="1" lang="ja-JP" altLang="en-US" sz="1400" b="0" i="0" kern="1200" dirty="0" err="1"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a:t>
                      </a:r>
                      <a:r>
                        <a:rPr kumimoji="1" lang="ja-JP" altLang="en-US" sz="1400" b="0" i="0" kern="1200" dirty="0" smtClean="0">
                          <a:solidFill>
                            <a:schemeClr val="dk1"/>
                          </a:solidFill>
                          <a:effectLst/>
                          <a:latin typeface="UD デジタル 教科書体 NK-R" panose="02020400000000000000" pitchFamily="18" charset="-128"/>
                          <a:ea typeface="UD デジタル 教科書体 NK-R" panose="02020400000000000000" pitchFamily="18" charset="-128"/>
                          <a:cs typeface="+mn-cs"/>
                        </a:rPr>
                        <a:t>レーザー</a:t>
                      </a:r>
                      <a:r>
                        <a:rPr kumimoji="1" lang="ja-JP" altLang="en-US" sz="1400" b="0" dirty="0" smtClean="0">
                          <a:latin typeface="UD デジタル 教科書体 NK-R" panose="02020400000000000000" pitchFamily="18" charset="-128"/>
                          <a:ea typeface="UD デジタル 教科書体 NK-R" panose="02020400000000000000" pitchFamily="18" charset="-128"/>
                        </a:rPr>
                        <a:t>核融合炉</a:t>
                      </a:r>
                      <a:endParaRPr kumimoji="1" lang="en-US" altLang="ja-JP" sz="1400" dirty="0" smtClean="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核融合、凝縮系核融合</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433167826"/>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製造技術</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積層造形</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金属</a:t>
                      </a:r>
                      <a:r>
                        <a:rPr kumimoji="1" lang="en-US" altLang="ja-JP" sz="1400" dirty="0" smtClean="0">
                          <a:latin typeface="UD デジタル 教科書体 NK-R" panose="02020400000000000000" pitchFamily="18" charset="-128"/>
                          <a:ea typeface="UD デジタル 教科書体 NK-R" panose="02020400000000000000" pitchFamily="18" charset="-128"/>
                        </a:rPr>
                        <a:t>3D</a:t>
                      </a:r>
                      <a:r>
                        <a:rPr kumimoji="1" lang="ja-JP" altLang="en-US" sz="1400" dirty="0" smtClean="0">
                          <a:latin typeface="UD デジタル 教科書体 NK-R" panose="02020400000000000000" pitchFamily="18" charset="-128"/>
                          <a:ea typeface="UD デジタル 教科書体 NK-R" panose="02020400000000000000" pitchFamily="18" charset="-128"/>
                        </a:rPr>
                        <a:t>プリンタ、複合加工マシン</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レーザー積層、複合加工</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418924872"/>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農業・食糧</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光</a:t>
                      </a:r>
                      <a:r>
                        <a:rPr kumimoji="1" lang="ja-JP" altLang="en-US" sz="1800" dirty="0" smtClean="0">
                          <a:latin typeface="UD デジタル 教科書体 NK-R" panose="02020400000000000000" pitchFamily="18" charset="-128"/>
                          <a:ea typeface="UD デジタル 教科書体 NK-R" panose="02020400000000000000" pitchFamily="18" charset="-128"/>
                        </a:rPr>
                        <a:t>合成生物</a:t>
                      </a:r>
                      <a:endParaRPr kumimoji="1" lang="ja-JP" altLang="en-US" sz="18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窒素固定作物、水素生成、高出力光合成</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シアノバクテリア</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139130811"/>
                  </a:ext>
                </a:extLst>
              </a:tr>
              <a:tr h="370840">
                <a:tc rowSpan="2">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デュアルユース</a:t>
                      </a:r>
                      <a:endParaRPr kumimoji="1" lang="en-US" altLang="ja-JP" sz="1800" b="1" dirty="0" smtClean="0">
                        <a:latin typeface="UD デジタル 教科書体 NK-R" panose="02020400000000000000" pitchFamily="18" charset="-128"/>
                        <a:ea typeface="UD デジタル 教科書体 NK-R" panose="02020400000000000000" pitchFamily="18" charset="-128"/>
                      </a:endParaRPr>
                    </a:p>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（軍民両用）</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プラズモニック</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非対称透過シールド、スーパーレンズ</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メタマテリアル</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3797534142"/>
                  </a:ext>
                </a:extLst>
              </a:tr>
              <a:tr h="370840">
                <a:tc vMerge="1">
                  <a:txBody>
                    <a:bodyPr/>
                    <a:lstStyle/>
                    <a:p>
                      <a:pPr algn="ct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レーザー</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超電導光子レーザー、超高輝度レーザー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レーザー、メーザー</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768768237"/>
                  </a:ext>
                </a:extLst>
              </a:tr>
              <a:tr h="370840">
                <a:tc>
                  <a:txBody>
                    <a:bodyPr/>
                    <a:lstStyle/>
                    <a:p>
                      <a:pPr algn="ctr"/>
                      <a:r>
                        <a:rPr kumimoji="1" lang="ja-JP" altLang="en-US" sz="1800" b="1" dirty="0" smtClean="0">
                          <a:latin typeface="UD デジタル 教科書体 NK-R" panose="02020400000000000000" pitchFamily="18" charset="-128"/>
                          <a:ea typeface="UD デジタル 教科書体 NK-R" panose="02020400000000000000" pitchFamily="18" charset="-128"/>
                        </a:rPr>
                        <a:t>建築・都市計画</a:t>
                      </a:r>
                      <a:endParaRPr kumimoji="1" lang="ja-JP" altLang="en-US" sz="1800" b="1"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800" dirty="0" smtClean="0">
                          <a:latin typeface="UD デジタル 教科書体 NK-R" panose="02020400000000000000" pitchFamily="18" charset="-128"/>
                          <a:ea typeface="UD デジタル 教科書体 NK-R" panose="02020400000000000000" pitchFamily="18" charset="-128"/>
                        </a:rPr>
                        <a:t>耐震ナノ</a:t>
                      </a:r>
                      <a:r>
                        <a:rPr kumimoji="1" lang="ja-JP" altLang="en-US" sz="1800" b="1" dirty="0" smtClean="0">
                          <a:solidFill>
                            <a:srgbClr val="C00000"/>
                          </a:solidFill>
                          <a:latin typeface="UD デジタル 教科書体 NK-R" panose="02020400000000000000" pitchFamily="18" charset="-128"/>
                          <a:ea typeface="UD デジタル 教科書体 NK-R" panose="02020400000000000000" pitchFamily="18" charset="-128"/>
                        </a:rPr>
                        <a:t>フォトニクス</a:t>
                      </a:r>
                      <a:endParaRPr kumimoji="1" lang="ja-JP" altLang="en-US" sz="1800" b="1" dirty="0">
                        <a:solidFill>
                          <a:srgbClr val="C00000"/>
                        </a:solidFill>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耐震メタマテリアル</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tc>
                  <a:txBody>
                    <a:bodyPr/>
                    <a:lstStyle/>
                    <a:p>
                      <a:r>
                        <a:rPr kumimoji="1" lang="ja-JP" altLang="en-US" sz="1400" dirty="0" smtClean="0">
                          <a:latin typeface="UD デジタル 教科書体 NK-R" panose="02020400000000000000" pitchFamily="18" charset="-128"/>
                          <a:ea typeface="UD デジタル 教科書体 NK-R" panose="02020400000000000000" pitchFamily="18" charset="-128"/>
                        </a:rPr>
                        <a:t>耐震、都市設計</a:t>
                      </a:r>
                      <a:endParaRPr kumimoji="1" lang="ja-JP" altLang="en-US" sz="1400" dirty="0">
                        <a:latin typeface="UD デジタル 教科書体 NK-R" panose="02020400000000000000" pitchFamily="18" charset="-128"/>
                        <a:ea typeface="UD デジタル 教科書体 NK-R" panose="02020400000000000000" pitchFamily="18" charset="-128"/>
                      </a:endParaRPr>
                    </a:p>
                  </a:txBody>
                  <a:tcPr anchor="ctr"/>
                </a:tc>
                <a:extLst>
                  <a:ext uri="{0D108BD9-81ED-4DB2-BD59-A6C34878D82A}">
                    <a16:rowId xmlns:a16="http://schemas.microsoft.com/office/drawing/2014/main" val="2891639806"/>
                  </a:ext>
                </a:extLst>
              </a:tr>
            </a:tbl>
          </a:graphicData>
        </a:graphic>
      </p:graphicFrame>
      <p:sp>
        <p:nvSpPr>
          <p:cNvPr id="3" name="テキスト ボックス 2"/>
          <p:cNvSpPr txBox="1"/>
          <p:nvPr/>
        </p:nvSpPr>
        <p:spPr>
          <a:xfrm>
            <a:off x="802261" y="408581"/>
            <a:ext cx="10609249" cy="461665"/>
          </a:xfrm>
          <a:prstGeom prst="rect">
            <a:avLst/>
          </a:prstGeom>
          <a:noFill/>
        </p:spPr>
        <p:txBody>
          <a:bodyPr wrap="square" rtlCol="0">
            <a:spAutoFit/>
          </a:bodyPr>
          <a:lstStyle/>
          <a:p>
            <a:pPr algn="ctr"/>
            <a:r>
              <a:rPr kumimoji="1" lang="ja-JP" altLang="en-US" sz="2400" dirty="0" smtClean="0">
                <a:latin typeface="UD デジタル 教科書体 NP-B" panose="02020700000000000000" pitchFamily="18" charset="-128"/>
                <a:ea typeface="UD デジタル 教科書体 NP-B" panose="02020700000000000000" pitchFamily="18" charset="-128"/>
              </a:rPr>
              <a:t>本日は、産業利用の裾野が広い「光」技術を俯瞰的にご説明いたします。</a:t>
            </a:r>
            <a:endParaRPr kumimoji="1" lang="ja-JP" altLang="en-US" sz="2400" dirty="0">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1654707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996039" y="384337"/>
            <a:ext cx="4200907" cy="584775"/>
          </a:xfrm>
          <a:prstGeom prst="rect">
            <a:avLst/>
          </a:prstGeom>
          <a:noFill/>
        </p:spPr>
        <p:txBody>
          <a:bodyPr wrap="square" rtlCol="0">
            <a:spAutoFit/>
          </a:bodyPr>
          <a:lstStyle/>
          <a:p>
            <a:pPr algn="ctr"/>
            <a:r>
              <a:rPr lang="ja-JP" altLang="en-US" sz="3200" b="1" dirty="0" smtClean="0">
                <a:solidFill>
                  <a:srgbClr val="C00000"/>
                </a:solidFill>
                <a:latin typeface="UD デジタル 教科書体 NK-B" panose="02020700000000000000" pitchFamily="18" charset="-128"/>
                <a:ea typeface="UD デジタル 教科書体 NK-B" panose="02020700000000000000" pitchFamily="18" charset="-128"/>
              </a:rPr>
              <a:t>テラヘルツの応用範囲</a:t>
            </a:r>
            <a:endParaRPr kumimoji="1" lang="ja-JP" altLang="en-US" sz="3200" b="1"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13316" name="Picture 4" descr="https://www.nanonet.go.jp/magazine/content/images/feature/nano-innov/66/Fig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0996"/>
            <a:ext cx="7518870" cy="4713232"/>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4"/>
          <a:stretch>
            <a:fillRect/>
          </a:stretch>
        </p:blipFill>
        <p:spPr>
          <a:xfrm>
            <a:off x="7837717" y="1360996"/>
            <a:ext cx="4114797" cy="4587902"/>
          </a:xfrm>
          <a:prstGeom prst="rect">
            <a:avLst/>
          </a:prstGeom>
        </p:spPr>
      </p:pic>
      <p:sp>
        <p:nvSpPr>
          <p:cNvPr id="2" name="角丸四角形吹き出し 1"/>
          <p:cNvSpPr/>
          <p:nvPr/>
        </p:nvSpPr>
        <p:spPr>
          <a:xfrm>
            <a:off x="4746172" y="6324597"/>
            <a:ext cx="2416628" cy="283029"/>
          </a:xfrm>
          <a:prstGeom prst="wedgeRoundRectCallout">
            <a:avLst>
              <a:gd name="adj1" fmla="val -75337"/>
              <a:gd name="adj2" fmla="val -273215"/>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rgbClr val="C00000"/>
                </a:solidFill>
                <a:latin typeface="Arial Black" panose="020B0A04020102020204" pitchFamily="34" charset="0"/>
                <a:ea typeface="UD デジタル 教科書体 NP-R" panose="02020400000000000000" pitchFamily="18" charset="-128"/>
              </a:rPr>
              <a:t>６</a:t>
            </a:r>
            <a:r>
              <a:rPr kumimoji="1" lang="en-US" altLang="ja-JP" sz="1600" dirty="0" smtClean="0">
                <a:solidFill>
                  <a:srgbClr val="C00000"/>
                </a:solidFill>
                <a:latin typeface="Arial Black" panose="020B0A04020102020204" pitchFamily="34" charset="0"/>
                <a:ea typeface="UD デジタル 教科書体 NP-R" panose="02020400000000000000" pitchFamily="18" charset="-128"/>
              </a:rPr>
              <a:t>G</a:t>
            </a:r>
            <a:r>
              <a:rPr kumimoji="1" lang="ja-JP" altLang="en-US" sz="1600" dirty="0" smtClean="0">
                <a:solidFill>
                  <a:srgbClr val="C00000"/>
                </a:solidFill>
                <a:latin typeface="Arial Black" panose="020B0A04020102020204" pitchFamily="34" charset="0"/>
                <a:ea typeface="UD デジタル 教科書体 NP-R" panose="02020400000000000000" pitchFamily="18" charset="-128"/>
              </a:rPr>
              <a:t>のことです</a:t>
            </a:r>
            <a:r>
              <a:rPr kumimoji="1" lang="en-US" altLang="ja-JP" sz="1600" dirty="0" smtClean="0">
                <a:solidFill>
                  <a:srgbClr val="C00000"/>
                </a:solidFill>
                <a:latin typeface="Arial Black" panose="020B0A04020102020204" pitchFamily="34" charset="0"/>
                <a:ea typeface="UD デジタル 教科書体 NP-R" panose="02020400000000000000" pitchFamily="18" charset="-128"/>
              </a:rPr>
              <a:t>…</a:t>
            </a:r>
            <a:endParaRPr kumimoji="1" lang="ja-JP" altLang="en-US" sz="1600" dirty="0">
              <a:solidFill>
                <a:srgbClr val="C00000"/>
              </a:solidFill>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3599587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3074" name="Picture 2" descr="Photo-illustration: iStock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01" y="2272211"/>
            <a:ext cx="5082448" cy="38118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8255" y="6099029"/>
            <a:ext cx="5447325" cy="430887"/>
          </a:xfrm>
          <a:prstGeom prst="rect">
            <a:avLst/>
          </a:prstGeom>
        </p:spPr>
        <p:txBody>
          <a:bodyPr wrap="none">
            <a:spAutoFit/>
          </a:bodyPr>
          <a:lstStyle/>
          <a:p>
            <a:pPr algn="ctr"/>
            <a:r>
              <a:rPr lang="en-US" altLang="ja-JP" sz="1100" dirty="0">
                <a:latin typeface="UD デジタル 教科書体 NK-R" panose="02020400000000000000" pitchFamily="18" charset="-128"/>
                <a:ea typeface="UD デジタル 教科書体 NK-R" panose="02020400000000000000" pitchFamily="18" charset="-128"/>
              </a:rPr>
              <a:t>Photo-illustration of 6G</a:t>
            </a:r>
            <a:r>
              <a:rPr lang="en-US" altLang="ja-JP" sz="1100" dirty="0" smtClean="0">
                <a:latin typeface="UD デジタル 教科書体 NK-R" panose="02020400000000000000" pitchFamily="18" charset="-128"/>
                <a:ea typeface="UD デジタル 教科書体 NK-R" panose="02020400000000000000" pitchFamily="18" charset="-128"/>
              </a:rPr>
              <a:t>.</a:t>
            </a:r>
          </a:p>
          <a:p>
            <a:pPr algn="ctr"/>
            <a:r>
              <a:rPr lang="en-US" altLang="ja-JP" sz="1100" dirty="0">
                <a:hlinkClick r:id="rId3"/>
              </a:rPr>
              <a:t>https://spectrum.ieee.org/tech-talk/telecom/wireless/its-never-too-early-to-think-about-6g</a:t>
            </a:r>
            <a:endParaRPr lang="ja-JP" altLang="en-US" sz="1100" dirty="0">
              <a:latin typeface="UD デジタル 教科書体 NK-R" panose="02020400000000000000" pitchFamily="18" charset="-128"/>
              <a:ea typeface="UD デジタル 教科書体 NK-R" panose="02020400000000000000" pitchFamily="18" charset="-128"/>
            </a:endParaRPr>
          </a:p>
        </p:txBody>
      </p:sp>
      <p:sp>
        <p:nvSpPr>
          <p:cNvPr id="7" name="テキスト ボックス 6"/>
          <p:cNvSpPr txBox="1"/>
          <p:nvPr/>
        </p:nvSpPr>
        <p:spPr>
          <a:xfrm>
            <a:off x="2960916" y="271416"/>
            <a:ext cx="6265737" cy="584775"/>
          </a:xfrm>
          <a:prstGeom prst="rect">
            <a:avLst/>
          </a:prstGeom>
          <a:noFill/>
        </p:spPr>
        <p:txBody>
          <a:bodyPr wrap="square" rtlCol="0">
            <a:spAutoFit/>
          </a:bodyPr>
          <a:lstStyle/>
          <a:p>
            <a:pPr algn="ct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世界は既に５</a:t>
            </a:r>
            <a:r>
              <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G</a:t>
            </a: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から</a:t>
            </a:r>
            <a:r>
              <a:rPr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6G</a:t>
            </a: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へ</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6" name="正方形/長方形 5"/>
          <p:cNvSpPr/>
          <p:nvPr/>
        </p:nvSpPr>
        <p:spPr>
          <a:xfrm>
            <a:off x="5386555" y="5118094"/>
            <a:ext cx="6718443" cy="584775"/>
          </a:xfrm>
          <a:prstGeom prst="rect">
            <a:avLst/>
          </a:prstGeom>
        </p:spPr>
        <p:txBody>
          <a:bodyPr wrap="square">
            <a:spAutoFit/>
          </a:bodyPr>
          <a:lstStyle/>
          <a:p>
            <a:r>
              <a:rPr lang="en-US" altLang="ja-JP" sz="1600" dirty="0" err="1" smtClean="0">
                <a:solidFill>
                  <a:srgbClr val="222222"/>
                </a:solidFill>
                <a:latin typeface="Arial Black" panose="020B0A04020102020204" pitchFamily="34" charset="0"/>
                <a:ea typeface="UD デジタル 教科書体 NK-R" panose="02020400000000000000" pitchFamily="18" charset="-128"/>
              </a:rPr>
              <a:t>Sumsung</a:t>
            </a:r>
            <a:r>
              <a:rPr lang="ja-JP" altLang="en-US" sz="1600" dirty="0" smtClean="0">
                <a:solidFill>
                  <a:srgbClr val="222222"/>
                </a:solidFill>
                <a:latin typeface="Arial Black" panose="020B0A04020102020204" pitchFamily="34" charset="0"/>
                <a:ea typeface="UD デジタル 教科書体 NK-R" panose="02020400000000000000" pitchFamily="18" charset="-128"/>
              </a:rPr>
              <a:t>は、サムソンリサーチ</a:t>
            </a:r>
            <a:r>
              <a:rPr lang="ja-JP" altLang="en-US" sz="1600" dirty="0">
                <a:solidFill>
                  <a:srgbClr val="222222"/>
                </a:solidFill>
                <a:latin typeface="Arial Black" panose="020B0A04020102020204" pitchFamily="34" charset="0"/>
                <a:ea typeface="UD デジタル 教科書体 NK-R" panose="02020400000000000000" pitchFamily="18" charset="-128"/>
              </a:rPr>
              <a:t>の下にある</a:t>
            </a:r>
            <a:r>
              <a:rPr lang="ja-JP" altLang="en-US" sz="1600" b="1" dirty="0">
                <a:solidFill>
                  <a:srgbClr val="222222"/>
                </a:solidFill>
                <a:latin typeface="Arial Black" panose="020B0A04020102020204" pitchFamily="34" charset="0"/>
                <a:ea typeface="UD デジタル 教科書体 NK-R" panose="02020400000000000000" pitchFamily="18" charset="-128"/>
              </a:rPr>
              <a:t>アドバンスドコミュニケーションリサーチセンター</a:t>
            </a:r>
            <a:r>
              <a:rPr lang="ja-JP" altLang="en-US" sz="1600" dirty="0">
                <a:solidFill>
                  <a:srgbClr val="222222"/>
                </a:solidFill>
                <a:latin typeface="Arial Black" panose="020B0A04020102020204" pitchFamily="34" charset="0"/>
                <a:ea typeface="UD デジタル 教科書体 NK-R" panose="02020400000000000000" pitchFamily="18" charset="-128"/>
              </a:rPr>
              <a:t>として知られる、そのための独立した部門を</a:t>
            </a:r>
            <a:r>
              <a:rPr lang="ja-JP" altLang="en-US" sz="1600" dirty="0" smtClean="0">
                <a:solidFill>
                  <a:srgbClr val="222222"/>
                </a:solidFill>
                <a:latin typeface="Arial Black" panose="020B0A04020102020204" pitchFamily="34" charset="0"/>
                <a:ea typeface="UD デジタル 教科書体 NK-R" panose="02020400000000000000" pitchFamily="18" charset="-128"/>
              </a:rPr>
              <a:t>オープン。</a:t>
            </a:r>
            <a:endParaRPr lang="ja-JP" altLang="en-US" sz="1600" dirty="0">
              <a:latin typeface="Arial Black" panose="020B0A04020102020204" pitchFamily="34" charset="0"/>
              <a:ea typeface="UD デジタル 教科書体 NK-R" panose="02020400000000000000" pitchFamily="18" charset="-128"/>
            </a:endParaRPr>
          </a:p>
        </p:txBody>
      </p:sp>
      <p:sp>
        <p:nvSpPr>
          <p:cNvPr id="8" name="正方形/長方形 7"/>
          <p:cNvSpPr/>
          <p:nvPr/>
        </p:nvSpPr>
        <p:spPr>
          <a:xfrm>
            <a:off x="5819424" y="5623949"/>
            <a:ext cx="6096000" cy="276999"/>
          </a:xfrm>
          <a:prstGeom prst="rect">
            <a:avLst/>
          </a:prstGeom>
        </p:spPr>
        <p:txBody>
          <a:bodyPr>
            <a:spAutoFit/>
          </a:bodyPr>
          <a:lstStyle/>
          <a:p>
            <a:pPr algn="ctr"/>
            <a:r>
              <a:rPr lang="en-US" altLang="ja-JP" sz="1200" dirty="0">
                <a:latin typeface="UD デジタル 教科書体 NK-R" panose="02020400000000000000" pitchFamily="18" charset="-128"/>
                <a:ea typeface="UD デジタル 教科書体 NK-R" panose="02020400000000000000" pitchFamily="18" charset="-128"/>
                <a:hlinkClick r:id="rId4"/>
              </a:rPr>
              <a:t>https://research.samsung.com/next-generation-communications</a:t>
            </a:r>
            <a:endParaRPr lang="ja-JP" altLang="en-US" sz="1200" dirty="0">
              <a:latin typeface="UD デジタル 教科書体 NK-R" panose="02020400000000000000" pitchFamily="18" charset="-128"/>
              <a:ea typeface="UD デジタル 教科書体 NK-R" panose="02020400000000000000" pitchFamily="18" charset="-128"/>
            </a:endParaRPr>
          </a:p>
        </p:txBody>
      </p:sp>
      <p:sp>
        <p:nvSpPr>
          <p:cNvPr id="3" name="正方形/長方形 2"/>
          <p:cNvSpPr/>
          <p:nvPr/>
        </p:nvSpPr>
        <p:spPr>
          <a:xfrm>
            <a:off x="0" y="953681"/>
            <a:ext cx="12192000" cy="1077218"/>
          </a:xfrm>
          <a:prstGeom prst="rect">
            <a:avLst/>
          </a:prstGeom>
        </p:spPr>
        <p:txBody>
          <a:bodyPr wrap="square">
            <a:spAutoFit/>
          </a:bodyPr>
          <a:lstStyle/>
          <a:p>
            <a:r>
              <a:rPr lang="ja-JP" altLang="en-US" sz="1600" dirty="0">
                <a:latin typeface="Arial Black" panose="020B0A04020102020204" pitchFamily="34" charset="0"/>
                <a:ea typeface="UD デジタル 教科書体 NP-R" panose="02020400000000000000" pitchFamily="18" charset="-128"/>
              </a:rPr>
              <a:t>米国防高等研究計画局</a:t>
            </a:r>
            <a:r>
              <a:rPr lang="en-US" altLang="ja-JP" sz="1600" dirty="0">
                <a:latin typeface="Arial Black" panose="020B0A04020102020204" pitchFamily="34" charset="0"/>
                <a:ea typeface="UD デジタル 教科書体 NP-R" panose="02020400000000000000" pitchFamily="18" charset="-128"/>
              </a:rPr>
              <a:t>DARPA(Defense Advanced Research Projects Agency)</a:t>
            </a:r>
            <a:r>
              <a:rPr lang="ja-JP" altLang="en-US" sz="1600" dirty="0">
                <a:latin typeface="Arial Black" panose="020B0A04020102020204" pitchFamily="34" charset="0"/>
                <a:ea typeface="UD デジタル 教科書体 NP-R" panose="02020400000000000000" pitchFamily="18" charset="-128"/>
              </a:rPr>
              <a:t>は、</a:t>
            </a:r>
            <a:r>
              <a:rPr lang="en-US" altLang="ja-JP" sz="1600" dirty="0">
                <a:latin typeface="Arial Black" panose="020B0A04020102020204" pitchFamily="34" charset="0"/>
                <a:ea typeface="UD デジタル 教科書体 NP-R" panose="02020400000000000000" pitchFamily="18" charset="-128"/>
              </a:rPr>
              <a:t>Northrop Grumman Corp</a:t>
            </a:r>
            <a:r>
              <a:rPr lang="ja-JP" altLang="en-US" sz="1600" dirty="0">
                <a:latin typeface="Arial Black" panose="020B0A04020102020204" pitchFamily="34" charset="0"/>
                <a:ea typeface="UD デジタル 教科書体 NP-R" panose="02020400000000000000" pitchFamily="18" charset="-128"/>
              </a:rPr>
              <a:t>と共に「</a:t>
            </a:r>
            <a:r>
              <a:rPr lang="en-US" altLang="ja-JP" sz="1600" dirty="0">
                <a:latin typeface="Arial Black" panose="020B0A04020102020204" pitchFamily="34" charset="0"/>
                <a:ea typeface="UD デジタル 教科書体 NP-R" panose="02020400000000000000" pitchFamily="18" charset="-128"/>
              </a:rPr>
              <a:t>100Gbps(100G)RF Backbone Program</a:t>
            </a:r>
            <a:r>
              <a:rPr lang="ja-JP" altLang="en-US" sz="1600" dirty="0">
                <a:latin typeface="Arial Black" panose="020B0A04020102020204" pitchFamily="34" charset="0"/>
                <a:ea typeface="UD デジタル 教科書体 NP-R" panose="02020400000000000000" pitchFamily="18" charset="-128"/>
              </a:rPr>
              <a:t>」を進めている。このプログラムは、</a:t>
            </a:r>
            <a:r>
              <a:rPr lang="en-US" altLang="ja-JP" sz="1600" b="1" dirty="0">
                <a:solidFill>
                  <a:srgbClr val="C00000"/>
                </a:solidFill>
                <a:latin typeface="Arial Black" panose="020B0A04020102020204" pitchFamily="34" charset="0"/>
                <a:ea typeface="UD デジタル 教科書体 NP-R" panose="02020400000000000000" pitchFamily="18" charset="-128"/>
              </a:rPr>
              <a:t>5G</a:t>
            </a:r>
            <a:r>
              <a:rPr lang="ja-JP" altLang="en-US" sz="1600" b="1" dirty="0">
                <a:solidFill>
                  <a:srgbClr val="C00000"/>
                </a:solidFill>
                <a:latin typeface="Arial Black" panose="020B0A04020102020204" pitchFamily="34" charset="0"/>
                <a:ea typeface="UD デジタル 教科書体 NP-R" panose="02020400000000000000" pitchFamily="18" charset="-128"/>
              </a:rPr>
              <a:t>の</a:t>
            </a:r>
            <a:r>
              <a:rPr lang="en-US" altLang="ja-JP" sz="1600" b="1" dirty="0">
                <a:solidFill>
                  <a:srgbClr val="C00000"/>
                </a:solidFill>
                <a:latin typeface="Arial Black" panose="020B0A04020102020204" pitchFamily="34" charset="0"/>
                <a:ea typeface="UD デジタル 教科書体 NP-R" panose="02020400000000000000" pitchFamily="18" charset="-128"/>
              </a:rPr>
              <a:t>10</a:t>
            </a:r>
            <a:r>
              <a:rPr lang="ja-JP" altLang="en-US" sz="1600" b="1" dirty="0">
                <a:solidFill>
                  <a:srgbClr val="C00000"/>
                </a:solidFill>
                <a:latin typeface="Arial Black" panose="020B0A04020102020204" pitchFamily="34" charset="0"/>
                <a:ea typeface="UD デジタル 教科書体 NP-R" panose="02020400000000000000" pitchFamily="18" charset="-128"/>
              </a:rPr>
              <a:t>倍となる</a:t>
            </a:r>
            <a:r>
              <a:rPr lang="en-US" altLang="ja-JP" sz="1600" b="1" dirty="0">
                <a:solidFill>
                  <a:srgbClr val="C00000"/>
                </a:solidFill>
                <a:latin typeface="Arial Black" panose="020B0A04020102020204" pitchFamily="34" charset="0"/>
                <a:ea typeface="UD デジタル 教科書体 NP-R" panose="02020400000000000000" pitchFamily="18" charset="-128"/>
              </a:rPr>
              <a:t>100Gbps</a:t>
            </a:r>
            <a:r>
              <a:rPr lang="ja-JP" altLang="en-US" sz="1600" b="1" dirty="0">
                <a:solidFill>
                  <a:srgbClr val="C00000"/>
                </a:solidFill>
                <a:latin typeface="Arial Black" panose="020B0A04020102020204" pitchFamily="34" charset="0"/>
                <a:ea typeface="UD デジタル 教科書体 NP-R" panose="02020400000000000000" pitchFamily="18" charset="-128"/>
              </a:rPr>
              <a:t>超えの通信速度</a:t>
            </a:r>
            <a:r>
              <a:rPr lang="ja-JP" altLang="en-US" sz="1600" dirty="0">
                <a:latin typeface="Arial Black" panose="020B0A04020102020204" pitchFamily="34" charset="0"/>
                <a:ea typeface="UD デジタル 教科書体 NP-R" panose="02020400000000000000" pitchFamily="18" charset="-128"/>
              </a:rPr>
              <a:t>を実現する次世代の通信技術の確立を目指している。既に</a:t>
            </a:r>
            <a:r>
              <a:rPr lang="en-US" altLang="ja-JP" sz="1600" dirty="0">
                <a:latin typeface="Arial Black" panose="020B0A04020102020204" pitchFamily="34" charset="0"/>
                <a:ea typeface="UD デジタル 教科書体 NP-R" panose="02020400000000000000" pitchFamily="18" charset="-128"/>
              </a:rPr>
              <a:t>2018</a:t>
            </a:r>
            <a:r>
              <a:rPr lang="ja-JP" altLang="en-US" sz="1600" dirty="0">
                <a:latin typeface="Arial Black" panose="020B0A04020102020204" pitchFamily="34" charset="0"/>
                <a:ea typeface="UD デジタル 教科書体 NP-R" panose="02020400000000000000" pitchFamily="18" charset="-128"/>
              </a:rPr>
              <a:t>年</a:t>
            </a:r>
            <a:r>
              <a:rPr lang="en-US" altLang="ja-JP" sz="1600" dirty="0">
                <a:latin typeface="Arial Black" panose="020B0A04020102020204" pitchFamily="34" charset="0"/>
                <a:ea typeface="UD デジタル 教科書体 NP-R" panose="02020400000000000000" pitchFamily="18" charset="-128"/>
              </a:rPr>
              <a:t>1</a:t>
            </a:r>
            <a:r>
              <a:rPr lang="ja-JP" altLang="en-US" sz="1600" dirty="0">
                <a:latin typeface="Arial Black" panose="020B0A04020102020204" pitchFamily="34" charset="0"/>
                <a:ea typeface="UD デジタル 教科書体 NP-R" panose="02020400000000000000" pitchFamily="18" charset="-128"/>
              </a:rPr>
              <a:t>月</a:t>
            </a:r>
            <a:r>
              <a:rPr lang="en-US" altLang="ja-JP" sz="1600" dirty="0">
                <a:latin typeface="Arial Black" panose="020B0A04020102020204" pitchFamily="34" charset="0"/>
                <a:ea typeface="UD デジタル 教科書体 NP-R" panose="02020400000000000000" pitchFamily="18" charset="-128"/>
              </a:rPr>
              <a:t>19</a:t>
            </a:r>
            <a:r>
              <a:rPr lang="ja-JP" altLang="en-US" sz="1600" dirty="0">
                <a:latin typeface="Arial Black" panose="020B0A04020102020204" pitchFamily="34" charset="0"/>
                <a:ea typeface="UD デジタル 教科書体 NP-R" panose="02020400000000000000" pitchFamily="18" charset="-128"/>
              </a:rPr>
              <a:t>日、</a:t>
            </a:r>
            <a:r>
              <a:rPr lang="en-US" altLang="ja-JP" sz="1600" dirty="0">
                <a:latin typeface="Arial Black" panose="020B0A04020102020204" pitchFamily="34" charset="0"/>
                <a:ea typeface="UD デジタル 教科書体 NP-R" panose="02020400000000000000" pitchFamily="18" charset="-128"/>
              </a:rPr>
              <a:t>Los Angeles</a:t>
            </a:r>
            <a:r>
              <a:rPr lang="ja-JP" altLang="en-US" sz="1600" dirty="0">
                <a:latin typeface="Arial Black" panose="020B0A04020102020204" pitchFamily="34" charset="0"/>
                <a:ea typeface="UD デジタル 教科書体 NP-R" panose="02020400000000000000" pitchFamily="18" charset="-128"/>
              </a:rPr>
              <a:t>で、</a:t>
            </a:r>
            <a:r>
              <a:rPr lang="en-US" altLang="ja-JP" sz="1600" dirty="0">
                <a:latin typeface="Arial Black" panose="020B0A04020102020204" pitchFamily="34" charset="0"/>
                <a:ea typeface="UD デジタル 教科書体 NP-R" panose="02020400000000000000" pitchFamily="18" charset="-128"/>
              </a:rPr>
              <a:t>100Gbps</a:t>
            </a:r>
            <a:r>
              <a:rPr lang="ja-JP" altLang="en-US" sz="1600" dirty="0">
                <a:latin typeface="Arial Black" panose="020B0A04020102020204" pitchFamily="34" charset="0"/>
                <a:ea typeface="UD デジタル 教科書体 NP-R" panose="02020400000000000000" pitchFamily="18" charset="-128"/>
              </a:rPr>
              <a:t>の超高速通信の実証試験を実施した。</a:t>
            </a:r>
            <a:r>
              <a:rPr lang="en-US" altLang="ja-JP" sz="1600" dirty="0">
                <a:latin typeface="Arial Black" panose="020B0A04020102020204" pitchFamily="34" charset="0"/>
                <a:ea typeface="UD デジタル 教科書体 NP-R" panose="02020400000000000000" pitchFamily="18" charset="-128"/>
              </a:rPr>
              <a:t>DARPA</a:t>
            </a:r>
            <a:r>
              <a:rPr lang="ja-JP" altLang="en-US" sz="1600" dirty="0">
                <a:latin typeface="Arial Black" panose="020B0A04020102020204" pitchFamily="34" charset="0"/>
                <a:ea typeface="UD デジタル 教科書体 NP-R" panose="02020400000000000000" pitchFamily="18" charset="-128"/>
              </a:rPr>
              <a:t>は、第</a:t>
            </a:r>
            <a:r>
              <a:rPr lang="en-US" altLang="ja-JP" sz="1600" dirty="0">
                <a:latin typeface="Arial Black" panose="020B0A04020102020204" pitchFamily="34" charset="0"/>
                <a:ea typeface="UD デジタル 教科書体 NP-R" panose="02020400000000000000" pitchFamily="18" charset="-128"/>
              </a:rPr>
              <a:t>6</a:t>
            </a:r>
            <a:r>
              <a:rPr lang="ja-JP" altLang="en-US" sz="1600" dirty="0">
                <a:latin typeface="Arial Black" panose="020B0A04020102020204" pitchFamily="34" charset="0"/>
                <a:ea typeface="UD デジタル 教科書体 NP-R" panose="02020400000000000000" pitchFamily="18" charset="-128"/>
              </a:rPr>
              <a:t>世代となる移動体通信システム、</a:t>
            </a:r>
            <a:r>
              <a:rPr lang="ja-JP" altLang="en-US" sz="1600" dirty="0" smtClean="0">
                <a:latin typeface="Arial Black" panose="020B0A04020102020204" pitchFamily="34" charset="0"/>
                <a:ea typeface="UD デジタル 教科書体 NP-R" panose="02020400000000000000" pitchFamily="18" charset="-128"/>
              </a:rPr>
              <a:t>所謂「</a:t>
            </a:r>
            <a:r>
              <a:rPr lang="en-US" altLang="ja-JP" sz="1600" dirty="0" smtClean="0">
                <a:latin typeface="Arial Black" panose="020B0A04020102020204" pitchFamily="34" charset="0"/>
                <a:ea typeface="UD デジタル 教科書体 NP-R" panose="02020400000000000000" pitchFamily="18" charset="-128"/>
              </a:rPr>
              <a:t>6G</a:t>
            </a:r>
            <a:r>
              <a:rPr lang="ja-JP" altLang="en-US" sz="1600" smtClean="0">
                <a:latin typeface="Arial Black" panose="020B0A04020102020204" pitchFamily="34" charset="0"/>
                <a:ea typeface="UD デジタル 教科書体 NP-R" panose="02020400000000000000" pitchFamily="18" charset="-128"/>
              </a:rPr>
              <a:t>」に</a:t>
            </a:r>
            <a:r>
              <a:rPr lang="ja-JP" altLang="en-US" sz="1600" dirty="0">
                <a:latin typeface="Arial Black" panose="020B0A04020102020204" pitchFamily="34" charset="0"/>
                <a:ea typeface="UD デジタル 教科書体 NP-R" panose="02020400000000000000" pitchFamily="18" charset="-128"/>
              </a:rPr>
              <a:t>向けて着々と技術開発を進めている</a:t>
            </a:r>
            <a:r>
              <a:rPr lang="ja-JP" altLang="en-US" sz="1600" dirty="0" smtClean="0">
                <a:latin typeface="Arial Black" panose="020B0A04020102020204" pitchFamily="34" charset="0"/>
                <a:ea typeface="UD デジタル 教科書体 NP-R" panose="02020400000000000000" pitchFamily="18" charset="-128"/>
              </a:rPr>
              <a:t>。</a:t>
            </a:r>
            <a:endParaRPr lang="ja-JP" altLang="en-US" sz="1600" dirty="0">
              <a:latin typeface="Arial Black" panose="020B0A04020102020204" pitchFamily="34" charset="0"/>
              <a:ea typeface="UD デジタル 教科書体 NP-R" panose="02020400000000000000" pitchFamily="18" charset="-128"/>
            </a:endParaRPr>
          </a:p>
        </p:txBody>
      </p:sp>
      <p:sp>
        <p:nvSpPr>
          <p:cNvPr id="5" name="正方形/長方形 4"/>
          <p:cNvSpPr/>
          <p:nvPr/>
        </p:nvSpPr>
        <p:spPr>
          <a:xfrm>
            <a:off x="5299556" y="2259721"/>
            <a:ext cx="6892443" cy="2462213"/>
          </a:xfrm>
          <a:prstGeom prst="rect">
            <a:avLst/>
          </a:prstGeom>
        </p:spPr>
        <p:txBody>
          <a:bodyPr wrap="square">
            <a:spAutoFit/>
          </a:bodyPr>
          <a:lstStyle/>
          <a:p>
            <a:r>
              <a:rPr lang="en-US" altLang="ja-JP" sz="1600" dirty="0">
                <a:latin typeface="Arial Black" panose="020B0A04020102020204" pitchFamily="34" charset="0"/>
                <a:ea typeface="UD デジタル 教科書体 NP-R" panose="02020400000000000000" pitchFamily="18" charset="-128"/>
              </a:rPr>
              <a:t>6G</a:t>
            </a:r>
            <a:r>
              <a:rPr lang="ja-JP" altLang="en-US" sz="1600" dirty="0">
                <a:latin typeface="Arial Black" panose="020B0A04020102020204" pitchFamily="34" charset="0"/>
                <a:ea typeface="UD デジタル 教科書体 NP-R" panose="02020400000000000000" pitchFamily="18" charset="-128"/>
              </a:rPr>
              <a:t>とは、総務省の「電波有効利用成長戦略懇談会」の下部組織である「成長戦略</a:t>
            </a:r>
            <a:r>
              <a:rPr lang="en-US" altLang="ja-JP" sz="1600" dirty="0">
                <a:latin typeface="Arial Black" panose="020B0A04020102020204" pitchFamily="34" charset="0"/>
                <a:ea typeface="UD デジタル 教科書体 NP-R" panose="02020400000000000000" pitchFamily="18" charset="-128"/>
              </a:rPr>
              <a:t>WG</a:t>
            </a:r>
            <a:r>
              <a:rPr lang="ja-JP" altLang="en-US" sz="1600" dirty="0">
                <a:latin typeface="Arial Black" panose="020B0A04020102020204" pitchFamily="34" charset="0"/>
                <a:ea typeface="UD デジタル 教科書体 NP-R" panose="02020400000000000000" pitchFamily="18" charset="-128"/>
              </a:rPr>
              <a:t>」によれば</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a:latin typeface="Arial Black" panose="020B0A04020102020204" pitchFamily="34" charset="0"/>
                <a:ea typeface="UD デジタル 教科書体 NP-R" panose="02020400000000000000" pitchFamily="18" charset="-128"/>
              </a:rPr>
              <a:t>「</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伝送</a:t>
            </a:r>
            <a:r>
              <a:rPr lang="ja-JP" altLang="en-US" sz="1600" b="1" dirty="0">
                <a:solidFill>
                  <a:srgbClr val="C00000"/>
                </a:solidFill>
                <a:latin typeface="Arial Black" panose="020B0A04020102020204" pitchFamily="34" charset="0"/>
                <a:ea typeface="UD デジタル 教科書体 NP-R" panose="02020400000000000000" pitchFamily="18" charset="-128"/>
              </a:rPr>
              <a:t>速度は</a:t>
            </a:r>
            <a:r>
              <a:rPr lang="en-US" altLang="ja-JP" sz="1600" b="1" dirty="0">
                <a:solidFill>
                  <a:srgbClr val="C00000"/>
                </a:solidFill>
                <a:latin typeface="Arial Black" panose="020B0A04020102020204" pitchFamily="34" charset="0"/>
                <a:ea typeface="UD デジタル 教科書体 NP-R" panose="02020400000000000000" pitchFamily="18" charset="-128"/>
              </a:rPr>
              <a:t>5G</a:t>
            </a:r>
            <a:r>
              <a:rPr lang="ja-JP" altLang="en-US" sz="1600" b="1" dirty="0">
                <a:solidFill>
                  <a:srgbClr val="C00000"/>
                </a:solidFill>
                <a:latin typeface="Arial Black" panose="020B0A04020102020204" pitchFamily="34" charset="0"/>
                <a:ea typeface="UD デジタル 教科書体 NP-R" panose="02020400000000000000" pitchFamily="18" charset="-128"/>
              </a:rPr>
              <a:t>の</a:t>
            </a:r>
            <a:r>
              <a:rPr lang="en-US" altLang="ja-JP" sz="1600" b="1" dirty="0">
                <a:solidFill>
                  <a:srgbClr val="C00000"/>
                </a:solidFill>
                <a:latin typeface="Arial Black" panose="020B0A04020102020204" pitchFamily="34" charset="0"/>
                <a:ea typeface="UD デジタル 教科書体 NP-R" panose="02020400000000000000" pitchFamily="18" charset="-128"/>
              </a:rPr>
              <a:t>10</a:t>
            </a:r>
            <a:r>
              <a:rPr lang="ja-JP" altLang="en-US" sz="1600" b="1" dirty="0">
                <a:solidFill>
                  <a:srgbClr val="C00000"/>
                </a:solidFill>
                <a:latin typeface="Arial Black" panose="020B0A04020102020204" pitchFamily="34" charset="0"/>
                <a:ea typeface="UD デジタル 教科書体 NP-R" panose="02020400000000000000" pitchFamily="18" charset="-128"/>
              </a:rPr>
              <a:t>倍の</a:t>
            </a:r>
            <a:r>
              <a:rPr lang="en-US" altLang="ja-JP" sz="1600" b="1" dirty="0">
                <a:solidFill>
                  <a:srgbClr val="C00000"/>
                </a:solidFill>
                <a:latin typeface="Arial Black" panose="020B0A04020102020204" pitchFamily="34" charset="0"/>
                <a:ea typeface="UD デジタル 教科書体 NP-R" panose="02020400000000000000" pitchFamily="18" charset="-128"/>
              </a:rPr>
              <a:t>100Gbps</a:t>
            </a:r>
            <a:r>
              <a:rPr lang="ja-JP" altLang="en-US" sz="1600" b="1" dirty="0">
                <a:solidFill>
                  <a:srgbClr val="C00000"/>
                </a:solidFill>
                <a:latin typeface="Arial Black" panose="020B0A04020102020204" pitchFamily="34" charset="0"/>
                <a:ea typeface="UD デジタル 教科書体 NP-R" panose="02020400000000000000" pitchFamily="18" charset="-128"/>
              </a:rPr>
              <a:t>以上、遅延は</a:t>
            </a:r>
            <a:r>
              <a:rPr lang="en-US" altLang="ja-JP" sz="1600" b="1" dirty="0">
                <a:solidFill>
                  <a:srgbClr val="C00000"/>
                </a:solidFill>
                <a:latin typeface="Arial Black" panose="020B0A04020102020204" pitchFamily="34" charset="0"/>
                <a:ea typeface="UD デジタル 教科書体 NP-R" panose="02020400000000000000" pitchFamily="18" charset="-128"/>
              </a:rPr>
              <a:t>1msec</a:t>
            </a:r>
            <a:r>
              <a:rPr lang="ja-JP" altLang="en-US" sz="1600" b="1" dirty="0">
                <a:solidFill>
                  <a:srgbClr val="C00000"/>
                </a:solidFill>
                <a:latin typeface="Arial Black" panose="020B0A04020102020204" pitchFamily="34" charset="0"/>
                <a:ea typeface="UD デジタル 教科書体 NP-R" panose="02020400000000000000" pitchFamily="18" charset="-128"/>
              </a:rPr>
              <a:t>未満でゼロ遅延、接続密度が</a:t>
            </a:r>
            <a:r>
              <a:rPr lang="en-US" altLang="ja-JP" sz="1600" b="1" dirty="0">
                <a:solidFill>
                  <a:srgbClr val="C00000"/>
                </a:solidFill>
                <a:latin typeface="Arial Black" panose="020B0A04020102020204" pitchFamily="34" charset="0"/>
                <a:ea typeface="UD デジタル 教科書体 NP-R" panose="02020400000000000000" pitchFamily="18" charset="-128"/>
              </a:rPr>
              <a:t>1000</a:t>
            </a:r>
            <a:r>
              <a:rPr lang="ja-JP" altLang="en-US" sz="1600" b="1" dirty="0">
                <a:solidFill>
                  <a:srgbClr val="C00000"/>
                </a:solidFill>
                <a:latin typeface="Arial Black" panose="020B0A04020102020204" pitchFamily="34" charset="0"/>
                <a:ea typeface="UD デジタル 教科書体 NP-R" panose="02020400000000000000" pitchFamily="18" charset="-128"/>
              </a:rPr>
              <a:t>万台</a:t>
            </a:r>
            <a:r>
              <a:rPr lang="en-US" altLang="ja-JP" sz="1600" b="1" dirty="0">
                <a:solidFill>
                  <a:srgbClr val="C00000"/>
                </a:solidFill>
                <a:latin typeface="Arial Black" panose="020B0A04020102020204" pitchFamily="34" charset="0"/>
                <a:ea typeface="UD デジタル 教科書体 NP-R" panose="02020400000000000000" pitchFamily="18" charset="-128"/>
              </a:rPr>
              <a:t>/</a:t>
            </a:r>
            <a:r>
              <a:rPr lang="en-US" altLang="ja-JP" sz="1600" b="1" dirty="0" smtClean="0">
                <a:solidFill>
                  <a:srgbClr val="C00000"/>
                </a:solidFill>
                <a:latin typeface="Arial Black" panose="020B0A04020102020204" pitchFamily="34" charset="0"/>
                <a:ea typeface="UD デジタル 教科書体 NP-R" panose="02020400000000000000" pitchFamily="18" charset="-128"/>
              </a:rPr>
              <a:t>㎢</a:t>
            </a:r>
            <a:r>
              <a:rPr lang="ja-JP" altLang="en-US" sz="1600" dirty="0" smtClean="0">
                <a:latin typeface="Arial Black" panose="020B0A04020102020204" pitchFamily="34" charset="0"/>
                <a:ea typeface="UD デジタル 教科書体 NP-R" panose="02020400000000000000" pitchFamily="18" charset="-128"/>
              </a:rPr>
              <a:t>」としている。</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また</a:t>
            </a:r>
            <a:r>
              <a:rPr lang="ja-JP" altLang="en-US" sz="1600" dirty="0">
                <a:latin typeface="Arial Black" panose="020B0A04020102020204" pitchFamily="34" charset="0"/>
                <a:ea typeface="UD デジタル 教科書体 NP-R" panose="02020400000000000000" pitchFamily="18" charset="-128"/>
              </a:rPr>
              <a:t>、</a:t>
            </a:r>
            <a:r>
              <a:rPr lang="en-US" altLang="ja-JP" sz="1600" dirty="0">
                <a:latin typeface="Arial Black" panose="020B0A04020102020204" pitchFamily="34" charset="0"/>
                <a:ea typeface="UD デジタル 教科書体 NP-R" panose="02020400000000000000" pitchFamily="18" charset="-128"/>
              </a:rPr>
              <a:t>5G</a:t>
            </a:r>
            <a:r>
              <a:rPr lang="ja-JP" altLang="en-US" sz="1600" dirty="0" err="1">
                <a:latin typeface="Arial Black" panose="020B0A04020102020204" pitchFamily="34" charset="0"/>
                <a:ea typeface="UD デジタル 教科書体 NP-R" panose="02020400000000000000" pitchFamily="18" charset="-128"/>
              </a:rPr>
              <a:t>に於</a:t>
            </a:r>
            <a:r>
              <a:rPr lang="ja-JP" altLang="en-US" sz="1600" dirty="0">
                <a:latin typeface="Arial Black" panose="020B0A04020102020204" pitchFamily="34" charset="0"/>
                <a:ea typeface="UD デジタル 教科書体 NP-R" panose="02020400000000000000" pitchFamily="18" charset="-128"/>
              </a:rPr>
              <a:t>いてはマイクロ波・ミリ波が使われるが、</a:t>
            </a:r>
            <a:r>
              <a:rPr lang="en-US" altLang="ja-JP" sz="1600" dirty="0">
                <a:latin typeface="Arial Black" panose="020B0A04020102020204" pitchFamily="34" charset="0"/>
                <a:ea typeface="UD デジタル 教科書体 NP-R" panose="02020400000000000000" pitchFamily="18" charset="-128"/>
              </a:rPr>
              <a:t>6G</a:t>
            </a:r>
            <a:r>
              <a:rPr lang="ja-JP" altLang="en-US" sz="1600" dirty="0">
                <a:latin typeface="Arial Black" panose="020B0A04020102020204" pitchFamily="34" charset="0"/>
                <a:ea typeface="UD デジタル 教科書体 NP-R" panose="02020400000000000000" pitchFamily="18" charset="-128"/>
              </a:rPr>
              <a:t>では更に高い高周波数帯（テラヘルツ：</a:t>
            </a:r>
            <a:r>
              <a:rPr lang="en-US" altLang="ja-JP" sz="1600" dirty="0" err="1">
                <a:latin typeface="Arial Black" panose="020B0A04020102020204" pitchFamily="34" charset="0"/>
                <a:ea typeface="UD デジタル 教科書体 NP-R" panose="02020400000000000000" pitchFamily="18" charset="-128"/>
              </a:rPr>
              <a:t>TeraHertz</a:t>
            </a:r>
            <a:r>
              <a:rPr lang="ja-JP" altLang="en-US" sz="1600" dirty="0" smtClean="0">
                <a:latin typeface="Arial Black" panose="020B0A04020102020204" pitchFamily="34" charset="0"/>
                <a:ea typeface="UD デジタル 教科書体 NP-R" panose="02020400000000000000" pitchFamily="18" charset="-128"/>
              </a:rPr>
              <a:t>）</a:t>
            </a:r>
            <a:r>
              <a:rPr lang="en-US" altLang="ja-JP" sz="1600" baseline="30000" dirty="0" smtClean="0">
                <a:latin typeface="Arial Black" panose="020B0A04020102020204" pitchFamily="34" charset="0"/>
                <a:ea typeface="UD デジタル 教科書体 NP-R" panose="02020400000000000000" pitchFamily="18" charset="-128"/>
              </a:rPr>
              <a:t>※</a:t>
            </a:r>
            <a:r>
              <a:rPr lang="ja-JP" altLang="en-US" sz="1600" dirty="0" smtClean="0">
                <a:latin typeface="Arial Black" panose="020B0A04020102020204" pitchFamily="34" charset="0"/>
                <a:ea typeface="UD デジタル 教科書体 NP-R" panose="02020400000000000000" pitchFamily="18" charset="-128"/>
              </a:rPr>
              <a:t>が</a:t>
            </a:r>
            <a:r>
              <a:rPr lang="ja-JP" altLang="en-US" sz="1600" dirty="0">
                <a:latin typeface="Arial Black" panose="020B0A04020102020204" pitchFamily="34" charset="0"/>
                <a:ea typeface="UD デジタル 教科書体 NP-R" panose="02020400000000000000" pitchFamily="18" charset="-128"/>
              </a:rPr>
              <a:t>利用</a:t>
            </a:r>
            <a:r>
              <a:rPr lang="ja-JP" altLang="en-US" sz="1600" dirty="0" smtClean="0">
                <a:latin typeface="Arial Black" panose="020B0A04020102020204" pitchFamily="34" charset="0"/>
                <a:ea typeface="UD デジタル 教科書体 NP-R" panose="02020400000000000000" pitchFamily="18" charset="-128"/>
              </a:rPr>
              <a:t>される。</a:t>
            </a:r>
            <a:r>
              <a:rPr lang="ja-JP" altLang="en-US" sz="1600" dirty="0">
                <a:latin typeface="Arial Black" panose="020B0A04020102020204" pitchFamily="34" charset="0"/>
                <a:ea typeface="UD デジタル 教科書体 NP-R" panose="02020400000000000000" pitchFamily="18" charset="-128"/>
              </a:rPr>
              <a:t/>
            </a:r>
            <a:br>
              <a:rPr lang="ja-JP" altLang="en-US" sz="1600" dirty="0">
                <a:latin typeface="Arial Black" panose="020B0A04020102020204" pitchFamily="34" charset="0"/>
                <a:ea typeface="UD デジタル 教科書体 NP-R" panose="02020400000000000000" pitchFamily="18" charset="-128"/>
              </a:rPr>
            </a:br>
            <a:r>
              <a:rPr lang="ja-JP" altLang="en-US" sz="1600" dirty="0">
                <a:latin typeface="Arial Black" panose="020B0A04020102020204" pitchFamily="34" charset="0"/>
                <a:ea typeface="UD デジタル 教科書体 NP-R" panose="02020400000000000000" pitchFamily="18" charset="-128"/>
              </a:rPr>
              <a:t/>
            </a:r>
            <a:br>
              <a:rPr lang="ja-JP" altLang="en-US" sz="1600" dirty="0">
                <a:latin typeface="Arial Black" panose="020B0A04020102020204" pitchFamily="34" charset="0"/>
                <a:ea typeface="UD デジタル 教科書体 NP-R" panose="02020400000000000000" pitchFamily="18" charset="-128"/>
              </a:rPr>
            </a:br>
            <a:r>
              <a:rPr lang="ja-JP" altLang="en-US" sz="1400" dirty="0">
                <a:latin typeface="Arial Black" panose="020B0A04020102020204" pitchFamily="34" charset="0"/>
                <a:ea typeface="UD デジタル 教科書体 NP-R" panose="02020400000000000000" pitchFamily="18" charset="-128"/>
              </a:rPr>
              <a:t>（</a:t>
            </a:r>
            <a:r>
              <a:rPr lang="en-US" altLang="ja-JP" sz="1400" dirty="0">
                <a:latin typeface="Arial Black" panose="020B0A04020102020204" pitchFamily="34" charset="0"/>
                <a:ea typeface="UD デジタル 教科書体 NP-R" panose="02020400000000000000" pitchFamily="18" charset="-128"/>
              </a:rPr>
              <a:t>※</a:t>
            </a:r>
            <a:r>
              <a:rPr lang="ja-JP" altLang="en-US" sz="1400" dirty="0">
                <a:latin typeface="Arial Black" panose="020B0A04020102020204" pitchFamily="34" charset="0"/>
                <a:ea typeface="UD デジタル 教科書体 NP-R" panose="02020400000000000000" pitchFamily="18" charset="-128"/>
              </a:rPr>
              <a:t>注：テラヘルツは、周波数</a:t>
            </a:r>
            <a:r>
              <a:rPr lang="en-US" altLang="ja-JP" sz="1400" dirty="0">
                <a:latin typeface="Arial Black" panose="020B0A04020102020204" pitchFamily="34" charset="0"/>
                <a:ea typeface="UD デジタル 教科書体 NP-R" panose="02020400000000000000" pitchFamily="18" charset="-128"/>
              </a:rPr>
              <a:t>1T</a:t>
            </a:r>
            <a:r>
              <a:rPr lang="ja-JP" altLang="en-US" sz="1400" dirty="0">
                <a:latin typeface="Arial Black" panose="020B0A04020102020204" pitchFamily="34" charset="0"/>
                <a:ea typeface="UD デジタル 教科書体 NP-R" panose="02020400000000000000" pitchFamily="18" charset="-128"/>
              </a:rPr>
              <a:t>（</a:t>
            </a:r>
            <a:r>
              <a:rPr lang="en-US" altLang="ja-JP" sz="1400" dirty="0" err="1">
                <a:latin typeface="Arial Black" panose="020B0A04020102020204" pitchFamily="34" charset="0"/>
                <a:ea typeface="UD デジタル 教科書体 NP-R" panose="02020400000000000000" pitchFamily="18" charset="-128"/>
              </a:rPr>
              <a:t>Tera</a:t>
            </a:r>
            <a:r>
              <a:rPr lang="ja-JP" altLang="en-US" sz="1400" dirty="0">
                <a:latin typeface="Arial Black" panose="020B0A04020102020204" pitchFamily="34" charset="0"/>
                <a:ea typeface="UD デジタル 教科書体 NP-R" panose="02020400000000000000" pitchFamily="18" charset="-128"/>
              </a:rPr>
              <a:t>）</a:t>
            </a:r>
            <a:r>
              <a:rPr lang="en-US" altLang="ja-JP" sz="1400" dirty="0">
                <a:latin typeface="Arial Black" panose="020B0A04020102020204" pitchFamily="34" charset="0"/>
                <a:ea typeface="UD デジタル 教科書体 NP-R" panose="02020400000000000000" pitchFamily="18" charset="-128"/>
              </a:rPr>
              <a:t>Hz</a:t>
            </a:r>
            <a:r>
              <a:rPr lang="ja-JP" altLang="en-US" sz="1400" dirty="0">
                <a:latin typeface="Arial Black" panose="020B0A04020102020204" pitchFamily="34" charset="0"/>
                <a:ea typeface="UD デジタル 教科書体 NP-R" panose="02020400000000000000" pitchFamily="18" charset="-128"/>
              </a:rPr>
              <a:t>（波長</a:t>
            </a:r>
            <a:r>
              <a:rPr lang="en-US" altLang="ja-JP" sz="1400" dirty="0">
                <a:latin typeface="Arial Black" panose="020B0A04020102020204" pitchFamily="34" charset="0"/>
                <a:ea typeface="UD デジタル 教科書体 NP-R" panose="02020400000000000000" pitchFamily="18" charset="-128"/>
              </a:rPr>
              <a:t>300µm</a:t>
            </a:r>
            <a:r>
              <a:rPr lang="ja-JP" altLang="en-US" sz="1400" dirty="0">
                <a:latin typeface="Arial Black" panose="020B0A04020102020204" pitchFamily="34" charset="0"/>
                <a:ea typeface="UD デジタル 教科書体 NP-R" panose="02020400000000000000" pitchFamily="18" charset="-128"/>
              </a:rPr>
              <a:t>）前後の電磁波で、光波と電波の中間領域に当たる。この為、従来の無線系と同時に光学測定系の構築が可能。）</a:t>
            </a:r>
          </a:p>
        </p:txBody>
      </p:sp>
    </p:spTree>
    <p:extLst>
      <p:ext uri="{BB962C8B-B14F-4D97-AF65-F5344CB8AC3E}">
        <p14:creationId xmlns:p14="http://schemas.microsoft.com/office/powerpoint/2010/main" val="2518754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www.dri.co.jp/dri_forum/wp-content/uploads/2016/05/4527-08.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637" y="3662815"/>
            <a:ext cx="5890084" cy="32002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é¢é£ç»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9287"/>
            <a:ext cx="12160063" cy="295634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3273893" y="292100"/>
            <a:ext cx="5644213" cy="584775"/>
          </a:xfrm>
          <a:prstGeom prst="rect">
            <a:avLst/>
          </a:prstGeom>
          <a:noFill/>
        </p:spPr>
        <p:txBody>
          <a:bodyPr wrap="square" rtlCol="0">
            <a:spAutoFit/>
          </a:bodyPr>
          <a:lstStyle/>
          <a:p>
            <a:pPr algn="ctr"/>
            <a:r>
              <a:rPr kumimoji="1"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Beyond 5G</a:t>
            </a: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a:t>
            </a:r>
            <a:r>
              <a:rPr kumimoji="1"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6G</a:t>
            </a:r>
          </a:p>
        </p:txBody>
      </p:sp>
      <p:pic>
        <p:nvPicPr>
          <p:cNvPr id="7170" name="Picture 2" descr="å³1. åç¤¾ã¨ã®5Gå®é¨ååã®ã¤ã¡ã¼ã¸"/>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 y="3581400"/>
            <a:ext cx="6198938" cy="3270737"/>
          </a:xfrm>
          <a:prstGeom prst="rect">
            <a:avLst/>
          </a:prstGeom>
          <a:noFill/>
          <a:extLst>
            <a:ext uri="{909E8E84-426E-40DD-AFC4-6F175D3DCCD1}">
              <a14:hiddenFill xmlns:a14="http://schemas.microsoft.com/office/drawing/2010/main">
                <a:solidFill>
                  <a:srgbClr val="FFFFFF"/>
                </a:solidFill>
              </a14:hiddenFill>
            </a:ext>
          </a:extLst>
        </p:spPr>
      </p:pic>
      <p:sp>
        <p:nvSpPr>
          <p:cNvPr id="8" name="小波 7"/>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511985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遺伝子学</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768789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stretch>
            <a:fillRect/>
          </a:stretch>
        </p:blipFill>
        <p:spPr>
          <a:xfrm>
            <a:off x="6010845" y="2200049"/>
            <a:ext cx="6003048" cy="4642357"/>
          </a:xfrm>
          <a:prstGeom prst="rect">
            <a:avLst/>
          </a:prstGeom>
        </p:spPr>
      </p:pic>
      <p:sp>
        <p:nvSpPr>
          <p:cNvPr id="2" name="正方形/長方形 1"/>
          <p:cNvSpPr/>
          <p:nvPr/>
        </p:nvSpPr>
        <p:spPr>
          <a:xfrm>
            <a:off x="1" y="140560"/>
            <a:ext cx="12191999" cy="584775"/>
          </a:xfrm>
          <a:prstGeom prst="rect">
            <a:avLst/>
          </a:prstGeom>
        </p:spPr>
        <p:txBody>
          <a:bodyPr wrap="square">
            <a:spAutoFit/>
          </a:bodyPr>
          <a:lstStyle/>
          <a:p>
            <a:pPr algn="ctr">
              <a:defRPr/>
            </a:pP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光遺伝子で</a:t>
            </a:r>
            <a:r>
              <a:rPr lang="ja-JP" altLang="en-US" sz="3200" b="1" dirty="0" smtClean="0">
                <a:solidFill>
                  <a:srgbClr val="7030A0"/>
                </a:solidFill>
                <a:latin typeface="UD デジタル 教科書体 NP-B" panose="02020700000000000000" pitchFamily="18" charset="-128"/>
                <a:ea typeface="UD デジタル 教科書体 NP-B" panose="02020700000000000000" pitchFamily="18" charset="-128"/>
              </a:rPr>
              <a:t>脳</a:t>
            </a: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を操る</a:t>
            </a:r>
            <a:endParaRPr lang="ja-JP" altLang="en-US" sz="24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3" name="正方形/長方形 2"/>
          <p:cNvSpPr/>
          <p:nvPr/>
        </p:nvSpPr>
        <p:spPr>
          <a:xfrm>
            <a:off x="567816" y="872052"/>
            <a:ext cx="11434714" cy="3693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オプトジェネティクスは</a:t>
            </a:r>
            <a:r>
              <a:rPr lang="ja-JP" altLang="en-US" dirty="0" smtClean="0">
                <a:latin typeface="Meiryo UI" panose="020B0604030504040204" pitchFamily="50" charset="-128"/>
                <a:ea typeface="Meiryo UI" panose="020B0604030504040204" pitchFamily="50" charset="-128"/>
              </a:rPr>
              <a:t>、ロドプシン</a:t>
            </a:r>
            <a:r>
              <a:rPr lang="ja-JP" altLang="en-US" dirty="0">
                <a:latin typeface="Meiryo UI" panose="020B0604030504040204" pitchFamily="50" charset="-128"/>
                <a:ea typeface="Meiryo UI" panose="020B0604030504040204" pitchFamily="50" charset="-128"/>
              </a:rPr>
              <a:t>分子を道具として用い、それに光を当て、</a:t>
            </a:r>
            <a:r>
              <a:rPr lang="ja-JP" altLang="en-US" dirty="0" smtClean="0">
                <a:latin typeface="Meiryo UI" panose="020B0604030504040204" pitchFamily="50" charset="-128"/>
                <a:ea typeface="Meiryo UI" panose="020B0604030504040204" pitchFamily="50" charset="-128"/>
              </a:rPr>
              <a:t>神経</a:t>
            </a:r>
            <a:r>
              <a:rPr lang="ja-JP" altLang="en-US" dirty="0">
                <a:latin typeface="Meiryo UI" panose="020B0604030504040204" pitchFamily="50" charset="-128"/>
                <a:ea typeface="Meiryo UI" panose="020B0604030504040204" pitchFamily="50" charset="-128"/>
              </a:rPr>
              <a:t>細胞などを活性化したり抑制したりする</a:t>
            </a:r>
            <a:r>
              <a:rPr lang="ja-JP" altLang="en-US" dirty="0" smtClean="0">
                <a:latin typeface="Meiryo UI" panose="020B0604030504040204" pitchFamily="50" charset="-128"/>
                <a:ea typeface="Meiryo UI" panose="020B0604030504040204" pitchFamily="50" charset="-128"/>
              </a:rPr>
              <a:t>技術。</a:t>
            </a:r>
            <a:endParaRPr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a:xfrm>
            <a:off x="567816" y="557714"/>
            <a:ext cx="1788374" cy="369332"/>
          </a:xfrm>
          <a:prstGeom prst="rect">
            <a:avLst/>
          </a:prstGeom>
        </p:spPr>
        <p:txBody>
          <a:bodyPr wrap="none">
            <a:spAutoFit/>
          </a:bodyPr>
          <a:lstStyle/>
          <a:p>
            <a:pPr algn="ctr">
              <a:defRPr/>
            </a:pPr>
            <a:r>
              <a:rPr lang="en-US" altLang="ja-JP" b="1" dirty="0" err="1" smtClean="0">
                <a:solidFill>
                  <a:srgbClr val="C00000"/>
                </a:solidFill>
                <a:latin typeface="Meiryo UI" panose="020B0604030504040204" pitchFamily="50" charset="-128"/>
                <a:ea typeface="Meiryo UI" panose="020B0604030504040204" pitchFamily="50" charset="-128"/>
              </a:rPr>
              <a:t>Optogenetics</a:t>
            </a:r>
            <a:endParaRPr lang="ja-JP" altLang="en-US" b="1" dirty="0">
              <a:solidFill>
                <a:srgbClr val="C00000"/>
              </a:solidFill>
              <a:latin typeface="Meiryo UI" panose="020B0604030504040204" pitchFamily="50" charset="-128"/>
              <a:ea typeface="Meiryo UI" panose="020B0604030504040204" pitchFamily="50" charset="-128"/>
            </a:endParaRPr>
          </a:p>
        </p:txBody>
      </p:sp>
      <p:grpSp>
        <p:nvGrpSpPr>
          <p:cNvPr id="12" name="グループ化 11"/>
          <p:cNvGrpSpPr/>
          <p:nvPr/>
        </p:nvGrpSpPr>
        <p:grpSpPr>
          <a:xfrm>
            <a:off x="441543" y="1261830"/>
            <a:ext cx="5334000" cy="3218079"/>
            <a:chOff x="771482" y="1352448"/>
            <a:chExt cx="5334000" cy="3218079"/>
          </a:xfrm>
        </p:grpSpPr>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82" y="1352448"/>
              <a:ext cx="5334000" cy="3038475"/>
            </a:xfrm>
            <a:prstGeom prst="rect">
              <a:avLst/>
            </a:prstGeom>
          </p:spPr>
        </p:pic>
        <p:sp>
          <p:nvSpPr>
            <p:cNvPr id="6" name="正方形/長方形 5"/>
            <p:cNvSpPr/>
            <p:nvPr/>
          </p:nvSpPr>
          <p:spPr>
            <a:xfrm>
              <a:off x="1216058" y="4385861"/>
              <a:ext cx="2690160" cy="184666"/>
            </a:xfrm>
            <a:prstGeom prst="rect">
              <a:avLst/>
            </a:prstGeom>
          </p:spPr>
          <p:txBody>
            <a:bodyPr wrap="none">
              <a:spAutoFit/>
            </a:bodyPr>
            <a:lstStyle/>
            <a:p>
              <a:r>
                <a:rPr lang="ja-JP" altLang="en-US" sz="600" dirty="0" smtClean="0">
                  <a:latin typeface="Meiryo UI" panose="020B0604030504040204" pitchFamily="50" charset="-128"/>
                  <a:ea typeface="Meiryo UI" panose="020B0604030504040204" pitchFamily="50" charset="-128"/>
                </a:rPr>
                <a:t>（出典）</a:t>
              </a:r>
              <a:r>
                <a:rPr lang="en-US" altLang="ja-JP" sz="600" dirty="0" smtClean="0">
                  <a:latin typeface="Meiryo UI" panose="020B0604030504040204" pitchFamily="50" charset="-128"/>
                  <a:ea typeface="Meiryo UI" panose="020B0604030504040204" pitchFamily="50" charset="-128"/>
                </a:rPr>
                <a:t>https</a:t>
              </a:r>
              <a:r>
                <a:rPr lang="en-US" altLang="ja-JP" sz="600" dirty="0">
                  <a:latin typeface="Meiryo UI" panose="020B0604030504040204" pitchFamily="50" charset="-128"/>
                  <a:ea typeface="Meiryo UI" panose="020B0604030504040204" pitchFamily="50" charset="-128"/>
                </a:rPr>
                <a:t>://www.jst.go.jp/pr/announce/20180621/index.html</a:t>
              </a:r>
              <a:endParaRPr lang="ja-JP" altLang="en-US" sz="600" dirty="0">
                <a:latin typeface="Meiryo UI" panose="020B0604030504040204" pitchFamily="50" charset="-128"/>
                <a:ea typeface="Meiryo UI" panose="020B0604030504040204" pitchFamily="50" charset="-128"/>
              </a:endParaRPr>
            </a:p>
          </p:txBody>
        </p:sp>
        <p:sp>
          <p:nvSpPr>
            <p:cNvPr id="7" name="角丸四角形 6"/>
            <p:cNvSpPr/>
            <p:nvPr/>
          </p:nvSpPr>
          <p:spPr>
            <a:xfrm>
              <a:off x="4223207" y="1413328"/>
              <a:ext cx="1756473" cy="2923059"/>
            </a:xfrm>
            <a:prstGeom prst="roundRect">
              <a:avLst>
                <a:gd name="adj" fmla="val 7530"/>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216058" y="4224278"/>
              <a:ext cx="1187777"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微生物型</a:t>
              </a:r>
              <a:endParaRPr kumimoji="1" lang="ja-JP" altLang="en-US" sz="1050"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9632" y="4224278"/>
              <a:ext cx="1187777"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動物型</a:t>
              </a:r>
              <a:endParaRPr kumimoji="1" lang="ja-JP" altLang="en-US" sz="1050" dirty="0">
                <a:latin typeface="Meiryo UI" panose="020B0604030504040204" pitchFamily="50" charset="-128"/>
                <a:ea typeface="Meiryo UI" panose="020B0604030504040204" pitchFamily="50" charset="-128"/>
              </a:endParaRPr>
            </a:p>
          </p:txBody>
        </p:sp>
      </p:grpSp>
      <p:sp>
        <p:nvSpPr>
          <p:cNvPr id="11" name="正方形/長方形 10"/>
          <p:cNvSpPr/>
          <p:nvPr/>
        </p:nvSpPr>
        <p:spPr>
          <a:xfrm>
            <a:off x="101953" y="4532654"/>
            <a:ext cx="6065485" cy="338554"/>
          </a:xfrm>
          <a:prstGeom prst="rect">
            <a:avLst/>
          </a:prstGeom>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光を信号へと変換するタンパク質の新型ヘリオロドプシンを発見</a:t>
            </a:r>
            <a:endParaRPr lang="ja-JP" altLang="en-US" sz="1600" dirty="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5"/>
          <a:stretch>
            <a:fillRect/>
          </a:stretch>
        </p:blipFill>
        <p:spPr>
          <a:xfrm>
            <a:off x="1180578" y="4891654"/>
            <a:ext cx="1296000" cy="1621400"/>
          </a:xfrm>
          <a:prstGeom prst="rect">
            <a:avLst/>
          </a:prstGeom>
          <a:ln>
            <a:solidFill>
              <a:srgbClr val="C00000"/>
            </a:solidFill>
          </a:ln>
        </p:spPr>
      </p:pic>
      <p:pic>
        <p:nvPicPr>
          <p:cNvPr id="14" name="図 13"/>
          <p:cNvPicPr>
            <a:picLocks noChangeAspect="1"/>
          </p:cNvPicPr>
          <p:nvPr/>
        </p:nvPicPr>
        <p:blipFill>
          <a:blip r:embed="rId6"/>
          <a:stretch>
            <a:fillRect/>
          </a:stretch>
        </p:blipFill>
        <p:spPr>
          <a:xfrm>
            <a:off x="3965230" y="4853554"/>
            <a:ext cx="1296000" cy="1621400"/>
          </a:xfrm>
          <a:prstGeom prst="rect">
            <a:avLst/>
          </a:prstGeom>
          <a:ln>
            <a:solidFill>
              <a:srgbClr val="C00000"/>
            </a:solidFill>
          </a:ln>
        </p:spPr>
      </p:pic>
      <p:sp>
        <p:nvSpPr>
          <p:cNvPr id="15" name="正方形/長方形 14"/>
          <p:cNvSpPr/>
          <p:nvPr/>
        </p:nvSpPr>
        <p:spPr>
          <a:xfrm>
            <a:off x="441543" y="6474954"/>
            <a:ext cx="2774071" cy="400110"/>
          </a:xfrm>
          <a:prstGeom prst="rect">
            <a:avLst/>
          </a:prstGeom>
        </p:spPr>
        <p:txBody>
          <a:bodyPr wrap="square">
            <a:spAutoFit/>
          </a:bodyPr>
          <a:lstStyle/>
          <a:p>
            <a:pPr algn="ctr"/>
            <a:r>
              <a:rPr lang="ja-JP" altLang="en-US" sz="1000" dirty="0">
                <a:latin typeface="Meiryo UI" panose="020B0604030504040204" pitchFamily="50" charset="-128"/>
                <a:ea typeface="Meiryo UI" panose="020B0604030504040204" pitchFamily="50" charset="-128"/>
              </a:rPr>
              <a:t>神取秀樹</a:t>
            </a:r>
          </a:p>
          <a:p>
            <a:pPr algn="ctr"/>
            <a:r>
              <a:rPr lang="ja-JP" altLang="en-US" sz="1000" dirty="0">
                <a:latin typeface="Meiryo UI" panose="020B0604030504040204" pitchFamily="50" charset="-128"/>
                <a:ea typeface="Meiryo UI" panose="020B0604030504040204" pitchFamily="50" charset="-128"/>
              </a:rPr>
              <a:t>名古屋工業大学大学院 工学研究科 </a:t>
            </a:r>
            <a:r>
              <a:rPr lang="ja-JP" altLang="en-US" sz="1000" dirty="0" smtClean="0">
                <a:latin typeface="Meiryo UI" panose="020B0604030504040204" pitchFamily="50" charset="-128"/>
                <a:ea typeface="Meiryo UI" panose="020B0604030504040204" pitchFamily="50" charset="-128"/>
              </a:rPr>
              <a:t>教授</a:t>
            </a:r>
            <a:endParaRPr lang="ja-JP" altLang="en-US" sz="1000" dirty="0">
              <a:latin typeface="Meiryo UI" panose="020B0604030504040204" pitchFamily="50" charset="-128"/>
              <a:ea typeface="Meiryo UI" panose="020B0604030504040204" pitchFamily="50" charset="-128"/>
            </a:endParaRPr>
          </a:p>
        </p:txBody>
      </p:sp>
      <p:sp>
        <p:nvSpPr>
          <p:cNvPr id="16" name="正方形/長方形 15"/>
          <p:cNvSpPr/>
          <p:nvPr/>
        </p:nvSpPr>
        <p:spPr>
          <a:xfrm>
            <a:off x="3226194" y="6474954"/>
            <a:ext cx="2774071" cy="400110"/>
          </a:xfrm>
          <a:prstGeom prst="rect">
            <a:avLst/>
          </a:prstGeom>
        </p:spPr>
        <p:txBody>
          <a:bodyPr wrap="square">
            <a:spAutoFit/>
          </a:bodyPr>
          <a:lstStyle/>
          <a:p>
            <a:pPr algn="ctr"/>
            <a:r>
              <a:rPr lang="ja-JP" altLang="en-US" sz="1000" dirty="0" smtClean="0">
                <a:latin typeface="Meiryo UI" panose="020B0604030504040204" pitchFamily="50" charset="-128"/>
                <a:ea typeface="Meiryo UI" panose="020B0604030504040204" pitchFamily="50" charset="-128"/>
              </a:rPr>
              <a:t>井上圭一</a:t>
            </a:r>
            <a:endParaRPr lang="ja-JP" altLang="en-US"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rPr>
              <a:t>東京</a:t>
            </a:r>
            <a:r>
              <a:rPr lang="ja-JP" altLang="en-US" sz="1000" dirty="0" smtClean="0">
                <a:latin typeface="Meiryo UI" panose="020B0604030504040204" pitchFamily="50" charset="-128"/>
                <a:ea typeface="Meiryo UI" panose="020B0604030504040204" pitchFamily="50" charset="-128"/>
              </a:rPr>
              <a:t>大学物性研究所 准教授</a:t>
            </a:r>
            <a:endParaRPr lang="ja-JP" altLang="en-US" sz="1000" dirty="0">
              <a:latin typeface="Meiryo UI" panose="020B0604030504040204" pitchFamily="50" charset="-128"/>
              <a:ea typeface="Meiryo UI" panose="020B0604030504040204" pitchFamily="50" charset="-128"/>
            </a:endParaRPr>
          </a:p>
        </p:txBody>
      </p:sp>
      <p:sp>
        <p:nvSpPr>
          <p:cNvPr id="17" name="上矢印 16"/>
          <p:cNvSpPr/>
          <p:nvPr/>
        </p:nvSpPr>
        <p:spPr>
          <a:xfrm>
            <a:off x="4180015" y="4339465"/>
            <a:ext cx="990600" cy="241300"/>
          </a:xfrm>
          <a:prstGeom prst="upArrow">
            <a:avLst/>
          </a:prstGeom>
          <a:solidFill>
            <a:srgbClr val="C00000"/>
          </a:solidFill>
          <a:ln>
            <a:noFill/>
          </a:ln>
          <a:effectLst>
            <a:glow rad="63500">
              <a:schemeClr val="accent2">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091341" y="1297922"/>
            <a:ext cx="5810892" cy="1231106"/>
          </a:xfrm>
          <a:prstGeom prst="rect">
            <a:avLst/>
          </a:prstGeom>
        </p:spPr>
        <p:txBody>
          <a:bodyPr wrap="square">
            <a:spAutoFit/>
          </a:bodyPr>
          <a:lstStyle/>
          <a:p>
            <a:r>
              <a:rPr lang="ja-JP" altLang="en-US" b="1" u="sng" dirty="0" smtClean="0">
                <a:solidFill>
                  <a:srgbClr val="FF0000"/>
                </a:solidFill>
                <a:latin typeface="Arial Black" panose="020B0A04020102020204" pitchFamily="34" charset="0"/>
                <a:ea typeface="游ゴシック" panose="020B0400000000000000" pitchFamily="50" charset="-128"/>
              </a:rPr>
              <a:t>★レチナール</a:t>
            </a:r>
            <a:r>
              <a:rPr lang="ja-JP" altLang="en-US" sz="1400" b="1" u="sng" dirty="0" smtClean="0">
                <a:latin typeface="Arial Black" panose="020B0A04020102020204" pitchFamily="34" charset="0"/>
                <a:ea typeface="游ゴシック" panose="020B0400000000000000" pitchFamily="50" charset="-128"/>
              </a:rPr>
              <a:t>（</a:t>
            </a:r>
            <a:r>
              <a:rPr lang="en-US" altLang="ja-JP" sz="1400" b="1" u="sng" dirty="0" smtClean="0">
                <a:latin typeface="Arial Black" panose="020B0A04020102020204" pitchFamily="34" charset="0"/>
                <a:ea typeface="游ゴシック" panose="020B0400000000000000" pitchFamily="50" charset="-128"/>
              </a:rPr>
              <a:t>Retinal</a:t>
            </a:r>
            <a:r>
              <a:rPr lang="ja-JP" altLang="en-US" sz="1400" b="1" dirty="0" smtClean="0">
                <a:latin typeface="Arial Black" panose="020B0A04020102020204" pitchFamily="34" charset="0"/>
                <a:ea typeface="游ゴシック" panose="020B0400000000000000" pitchFamily="50" charset="-128"/>
              </a:rPr>
              <a:t>）</a:t>
            </a:r>
            <a:endParaRPr lang="en-US" altLang="ja-JP" sz="1400" b="1" dirty="0" smtClean="0">
              <a:latin typeface="Arial Black" panose="020B0A04020102020204" pitchFamily="34" charset="0"/>
              <a:ea typeface="游ゴシック" panose="020B0400000000000000" pitchFamily="50" charset="-128"/>
            </a:endParaRPr>
          </a:p>
          <a:p>
            <a:r>
              <a:rPr lang="ja-JP" altLang="en-US" sz="1400" dirty="0" smtClean="0">
                <a:latin typeface="Arial Black" panose="020B0A04020102020204" pitchFamily="34" charset="0"/>
                <a:ea typeface="游ゴシック" panose="020B0400000000000000" pitchFamily="50" charset="-128"/>
              </a:rPr>
              <a:t>ビタミン</a:t>
            </a:r>
            <a:r>
              <a:rPr lang="en-US" altLang="ja-JP" sz="1400" dirty="0" smtClean="0">
                <a:latin typeface="Arial Black" panose="020B0A04020102020204" pitchFamily="34" charset="0"/>
                <a:ea typeface="游ゴシック" panose="020B0400000000000000" pitchFamily="50" charset="-128"/>
              </a:rPr>
              <a:t>A</a:t>
            </a:r>
            <a:r>
              <a:rPr lang="ja-JP" altLang="en-US" sz="1400" dirty="0" smtClean="0">
                <a:latin typeface="Arial Black" panose="020B0A04020102020204" pitchFamily="34" charset="0"/>
                <a:ea typeface="游ゴシック" panose="020B0400000000000000" pitchFamily="50" charset="-128"/>
              </a:rPr>
              <a:t>（</a:t>
            </a:r>
            <a:r>
              <a:rPr lang="en-US" altLang="ja-JP" sz="1400" dirty="0">
                <a:latin typeface="Arial Black" panose="020B0A04020102020204" pitchFamily="34" charset="0"/>
                <a:ea typeface="游ゴシック" panose="020B0400000000000000" pitchFamily="50" charset="-128"/>
              </a:rPr>
              <a:t>Vitamin A)</a:t>
            </a:r>
            <a:r>
              <a:rPr lang="ja-JP" altLang="en-US" sz="1400" dirty="0" smtClean="0">
                <a:latin typeface="Arial Black" panose="020B0A04020102020204" pitchFamily="34" charset="0"/>
                <a:ea typeface="游ゴシック" panose="020B0400000000000000" pitchFamily="50" charset="-128"/>
              </a:rPr>
              <a:t>の</a:t>
            </a:r>
            <a:r>
              <a:rPr lang="ja-JP" altLang="en-US" sz="1400" dirty="0">
                <a:latin typeface="Arial Black" panose="020B0A04020102020204" pitchFamily="34" charset="0"/>
                <a:ea typeface="游ゴシック" panose="020B0400000000000000" pitchFamily="50" charset="-128"/>
              </a:rPr>
              <a:t>一種</a:t>
            </a:r>
            <a:r>
              <a:rPr lang="ja-JP" altLang="en-US" sz="1400" dirty="0" smtClean="0">
                <a:latin typeface="Arial Black" panose="020B0A04020102020204" pitchFamily="34" charset="0"/>
                <a:ea typeface="游ゴシック" panose="020B0400000000000000" pitchFamily="50" charset="-128"/>
              </a:rPr>
              <a:t>。</a:t>
            </a:r>
            <a:endParaRPr lang="en-US" altLang="ja-JP" sz="1400" dirty="0" smtClean="0">
              <a:latin typeface="Arial Black" panose="020B0A04020102020204" pitchFamily="34" charset="0"/>
              <a:ea typeface="游ゴシック" panose="020B0400000000000000" pitchFamily="50" charset="-128"/>
            </a:endParaRPr>
          </a:p>
          <a:p>
            <a:r>
              <a:rPr lang="ja-JP" altLang="en-US" sz="1400" dirty="0" smtClean="0">
                <a:latin typeface="Arial Black" panose="020B0A04020102020204" pitchFamily="34" charset="0"/>
                <a:ea typeface="游ゴシック" panose="020B0400000000000000" pitchFamily="50" charset="-128"/>
              </a:rPr>
              <a:t>レチナールは、光</a:t>
            </a:r>
            <a:r>
              <a:rPr lang="ja-JP" altLang="en-US" sz="1400" dirty="0">
                <a:latin typeface="Arial Black" panose="020B0A04020102020204" pitchFamily="34" charset="0"/>
                <a:ea typeface="游ゴシック" panose="020B0400000000000000" pitchFamily="50" charset="-128"/>
              </a:rPr>
              <a:t>を受ける</a:t>
            </a:r>
            <a:r>
              <a:rPr lang="ja-JP" altLang="en-US" sz="1400" dirty="0" smtClean="0">
                <a:latin typeface="Arial Black" panose="020B0A04020102020204" pitchFamily="34" charset="0"/>
                <a:ea typeface="游ゴシック" panose="020B0400000000000000" pitchFamily="50" charset="-128"/>
              </a:rPr>
              <a:t>と還元されレチノール（</a:t>
            </a:r>
            <a:r>
              <a:rPr lang="en-US" altLang="ja-JP" sz="1400" dirty="0" smtClean="0">
                <a:latin typeface="Arial Black" panose="020B0A04020102020204" pitchFamily="34" charset="0"/>
                <a:ea typeface="游ゴシック" panose="020B0400000000000000" pitchFamily="50" charset="-128"/>
              </a:rPr>
              <a:t>Retinol</a:t>
            </a:r>
            <a:r>
              <a:rPr lang="ja-JP" altLang="en-US" sz="1400" dirty="0" smtClean="0">
                <a:latin typeface="Arial Black" panose="020B0A04020102020204" pitchFamily="34" charset="0"/>
                <a:ea typeface="游ゴシック" panose="020B0400000000000000" pitchFamily="50" charset="-128"/>
              </a:rPr>
              <a:t>）となり異性化することでシグナル</a:t>
            </a:r>
            <a:r>
              <a:rPr lang="ja-JP" altLang="en-US" sz="1400" dirty="0">
                <a:latin typeface="Arial Black" panose="020B0A04020102020204" pitchFamily="34" charset="0"/>
                <a:ea typeface="游ゴシック" panose="020B0400000000000000" pitchFamily="50" charset="-128"/>
              </a:rPr>
              <a:t>を伝える</a:t>
            </a:r>
            <a:r>
              <a:rPr lang="ja-JP" altLang="en-US" sz="1400" dirty="0" smtClean="0">
                <a:latin typeface="Arial Black" panose="020B0A04020102020204" pitchFamily="34" charset="0"/>
                <a:ea typeface="游ゴシック" panose="020B0400000000000000" pitchFamily="50" charset="-128"/>
              </a:rPr>
              <a:t>。ヒト</a:t>
            </a:r>
            <a:r>
              <a:rPr lang="ja-JP" altLang="en-US" sz="1400" dirty="0">
                <a:latin typeface="Arial Black" panose="020B0A04020102020204" pitchFamily="34" charset="0"/>
                <a:ea typeface="游ゴシック" panose="020B0400000000000000" pitchFamily="50" charset="-128"/>
              </a:rPr>
              <a:t>が物を見るのに使っているのもこのレチナール</a:t>
            </a:r>
            <a:r>
              <a:rPr lang="ja-JP" altLang="en-US" sz="1400" dirty="0" smtClean="0">
                <a:latin typeface="Arial Black" panose="020B0A04020102020204" pitchFamily="34" charset="0"/>
                <a:ea typeface="游ゴシック" panose="020B0400000000000000" pitchFamily="50" charset="-128"/>
              </a:rPr>
              <a:t>。</a:t>
            </a:r>
            <a:endParaRPr lang="ja-JP" altLang="en-US" sz="1400" dirty="0">
              <a:latin typeface="Arial Black" panose="020B0A04020102020204" pitchFamily="34" charset="0"/>
              <a:ea typeface="游ゴシック" panose="020B0400000000000000" pitchFamily="50" charset="-128"/>
            </a:endParaRPr>
          </a:p>
        </p:txBody>
      </p:sp>
      <p:cxnSp>
        <p:nvCxnSpPr>
          <p:cNvPr id="20" name="直線矢印コネクタ 19"/>
          <p:cNvCxnSpPr/>
          <p:nvPr/>
        </p:nvCxnSpPr>
        <p:spPr>
          <a:xfrm flipH="1">
            <a:off x="4771504" y="2006694"/>
            <a:ext cx="1395934" cy="639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3279381" y="2001638"/>
            <a:ext cx="2888058" cy="699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1771586" y="2001638"/>
            <a:ext cx="4395852" cy="599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066440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368479" y="672084"/>
            <a:ext cx="11229860" cy="830997"/>
          </a:xfrm>
          <a:prstGeom prst="rect">
            <a:avLst/>
          </a:prstGeom>
        </p:spPr>
        <p:txBody>
          <a:bodyPr wrap="square">
            <a:spAutoFit/>
          </a:bodyPr>
          <a:lstStyle/>
          <a:p>
            <a:pPr marL="285750" indent="-285750">
              <a:buFont typeface="Wingdings" panose="05000000000000000000" pitchFamily="2" charset="2"/>
              <a:buChar char="u"/>
            </a:pPr>
            <a:r>
              <a:rPr lang="ja-JP" altLang="en-US" sz="1600" dirty="0">
                <a:latin typeface="Arial Black" panose="020B0A04020102020204" pitchFamily="34" charset="0"/>
                <a:ea typeface="UD デジタル 教科書体 NK-R" panose="02020400000000000000" pitchFamily="18" charset="-128"/>
              </a:rPr>
              <a:t>光遺伝学（オプトジェネティクス）では小型の生体埋め込みデバイス開発が望まれて</a:t>
            </a:r>
            <a:r>
              <a:rPr lang="ja-JP" altLang="en-US" sz="1600" dirty="0" smtClean="0">
                <a:latin typeface="Arial Black" panose="020B0A04020102020204" pitchFamily="34" charset="0"/>
                <a:ea typeface="UD デジタル 教科書体 NK-R" panose="02020400000000000000" pitchFamily="18" charset="-128"/>
              </a:rPr>
              <a:t>いた。</a:t>
            </a:r>
            <a:endParaRPr lang="en-US" altLang="ja-JP" sz="1600" dirty="0" smtClean="0">
              <a:latin typeface="Arial Black" panose="020B0A04020102020204" pitchFamily="34" charset="0"/>
              <a:ea typeface="UD デジタル 教科書体 NK-R" panose="02020400000000000000" pitchFamily="18" charset="-128"/>
            </a:endParaRPr>
          </a:p>
          <a:p>
            <a:pPr marL="285750" indent="-285750">
              <a:buFont typeface="Wingdings" panose="05000000000000000000" pitchFamily="2" charset="2"/>
              <a:buChar char="u"/>
            </a:pPr>
            <a:r>
              <a:rPr lang="ja-JP" altLang="en-US" sz="1600" dirty="0" smtClean="0">
                <a:latin typeface="Arial Black" panose="020B0A04020102020204" pitchFamily="34" charset="0"/>
                <a:ea typeface="UD デジタル 教科書体 NK-R" panose="02020400000000000000" pitchFamily="18" charset="-128"/>
              </a:rPr>
              <a:t>赤</a:t>
            </a:r>
            <a:r>
              <a:rPr lang="ja-JP" altLang="en-US" sz="1600" dirty="0">
                <a:latin typeface="Arial Black" panose="020B0A04020102020204" pitchFamily="34" charset="0"/>
                <a:ea typeface="UD デジタル 教科書体 NK-R" panose="02020400000000000000" pitchFamily="18" charset="-128"/>
              </a:rPr>
              <a:t>外光によるエネルギー伝送方式を採用することにより、世界最小の生体埋め込み対応ワイヤレス型光刺激デバイスを</a:t>
            </a:r>
            <a:r>
              <a:rPr lang="ja-JP" altLang="en-US" sz="1600" dirty="0" smtClean="0">
                <a:latin typeface="Arial Black" panose="020B0A04020102020204" pitchFamily="34" charset="0"/>
                <a:ea typeface="UD デジタル 教科書体 NK-R" panose="02020400000000000000" pitchFamily="18" charset="-128"/>
              </a:rPr>
              <a:t>開発。</a:t>
            </a:r>
            <a:endParaRPr lang="en-US" altLang="ja-JP" sz="1600" dirty="0" smtClean="0">
              <a:latin typeface="Arial Black" panose="020B0A04020102020204" pitchFamily="34" charset="0"/>
              <a:ea typeface="UD デジタル 教科書体 NK-R" panose="02020400000000000000" pitchFamily="18" charset="-128"/>
            </a:endParaRPr>
          </a:p>
          <a:p>
            <a:pPr marL="285750" indent="-285750">
              <a:buFont typeface="Wingdings" panose="05000000000000000000" pitchFamily="2" charset="2"/>
              <a:buChar char="u"/>
            </a:pPr>
            <a:r>
              <a:rPr lang="ja-JP" altLang="en-US" sz="1600" dirty="0" smtClean="0">
                <a:latin typeface="Arial Black" panose="020B0A04020102020204" pitchFamily="34" charset="0"/>
                <a:ea typeface="UD デジタル 教科書体 NK-R" panose="02020400000000000000" pitchFamily="18" charset="-128"/>
              </a:rPr>
              <a:t>新しい</a:t>
            </a:r>
            <a:r>
              <a:rPr lang="ja-JP" altLang="en-US" sz="1600" dirty="0">
                <a:latin typeface="Arial Black" panose="020B0A04020102020204" pitchFamily="34" charset="0"/>
                <a:ea typeface="UD デジタル 教科書体 NK-R" panose="02020400000000000000" pitchFamily="18" charset="-128"/>
              </a:rPr>
              <a:t>光遺伝学ツールとして、脳科学や神経科学のほか、将来的には創薬・医療分野への</a:t>
            </a:r>
            <a:r>
              <a:rPr lang="ja-JP" altLang="en-US" sz="1600" dirty="0" smtClean="0">
                <a:latin typeface="Arial Black" panose="020B0A04020102020204" pitchFamily="34" charset="0"/>
                <a:ea typeface="UD デジタル 教科書体 NK-R" panose="02020400000000000000" pitchFamily="18" charset="-128"/>
              </a:rPr>
              <a:t>貢献に期待。</a:t>
            </a:r>
            <a:endParaRPr lang="ja-JP" altLang="en-US" sz="1600" dirty="0">
              <a:latin typeface="Arial Black" panose="020B0A04020102020204" pitchFamily="34" charset="0"/>
              <a:ea typeface="UD デジタル 教科書体 NK-R" panose="02020400000000000000" pitchFamily="18" charset="-128"/>
            </a:endParaRPr>
          </a:p>
        </p:txBody>
      </p:sp>
      <p:sp>
        <p:nvSpPr>
          <p:cNvPr id="22" name="正方形/長方形 21"/>
          <p:cNvSpPr/>
          <p:nvPr/>
        </p:nvSpPr>
        <p:spPr>
          <a:xfrm>
            <a:off x="485569" y="6599660"/>
            <a:ext cx="3361818" cy="253916"/>
          </a:xfrm>
          <a:prstGeom prst="rect">
            <a:avLst/>
          </a:prstGeom>
        </p:spPr>
        <p:txBody>
          <a:bodyPr wrap="none">
            <a:spAutoFit/>
          </a:bodyPr>
          <a:lstStyle/>
          <a:p>
            <a:r>
              <a:rPr lang="en-US" altLang="ja-JP" sz="1050" dirty="0">
                <a:hlinkClick r:id="rId3"/>
              </a:rPr>
              <a:t>https://www.jst.go.jp/pr/announce/20180420/index.html</a:t>
            </a:r>
            <a:endParaRPr lang="ja-JP" altLang="en-US" sz="1050" dirty="0"/>
          </a:p>
        </p:txBody>
      </p:sp>
      <p:pic>
        <p:nvPicPr>
          <p:cNvPr id="24" name="図 23"/>
          <p:cNvPicPr>
            <a:picLocks noChangeAspect="1"/>
          </p:cNvPicPr>
          <p:nvPr/>
        </p:nvPicPr>
        <p:blipFill>
          <a:blip r:embed="rId4"/>
          <a:stretch>
            <a:fillRect/>
          </a:stretch>
        </p:blipFill>
        <p:spPr>
          <a:xfrm>
            <a:off x="723441" y="4177784"/>
            <a:ext cx="2983042" cy="2421876"/>
          </a:xfrm>
          <a:prstGeom prst="rect">
            <a:avLst/>
          </a:prstGeom>
        </p:spPr>
      </p:pic>
      <p:grpSp>
        <p:nvGrpSpPr>
          <p:cNvPr id="25" name="グループ化 24"/>
          <p:cNvGrpSpPr/>
          <p:nvPr/>
        </p:nvGrpSpPr>
        <p:grpSpPr>
          <a:xfrm>
            <a:off x="4162524" y="2344910"/>
            <a:ext cx="7930323" cy="4374199"/>
            <a:chOff x="4261677" y="2146735"/>
            <a:chExt cx="7930323" cy="4374199"/>
          </a:xfrm>
        </p:grpSpPr>
        <p:pic>
          <p:nvPicPr>
            <p:cNvPr id="29" name="図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677" y="2146735"/>
              <a:ext cx="7930323" cy="4374199"/>
            </a:xfrm>
            <a:prstGeom prst="rect">
              <a:avLst/>
            </a:prstGeom>
          </p:spPr>
        </p:pic>
        <p:cxnSp>
          <p:nvCxnSpPr>
            <p:cNvPr id="30" name="直線矢印コネクタ 29"/>
            <p:cNvCxnSpPr/>
            <p:nvPr/>
          </p:nvCxnSpPr>
          <p:spPr>
            <a:xfrm flipV="1">
              <a:off x="7639050" y="5810250"/>
              <a:ext cx="1685925" cy="333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7937500" y="2273300"/>
              <a:ext cx="1562100" cy="596900"/>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7402340" y="2153922"/>
              <a:ext cx="719932"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リード</a:t>
              </a:r>
              <a:endParaRPr kumimoji="1" lang="ja-JP" altLang="en-US" sz="1050" dirty="0">
                <a:latin typeface="Meiryo UI" panose="020B0604030504040204" pitchFamily="50" charset="-128"/>
                <a:ea typeface="Meiryo UI" panose="020B0604030504040204" pitchFamily="50" charset="-128"/>
              </a:endParaRPr>
            </a:p>
          </p:txBody>
        </p:sp>
        <p:cxnSp>
          <p:nvCxnSpPr>
            <p:cNvPr id="33" name="直線矢印コネクタ 32"/>
            <p:cNvCxnSpPr/>
            <p:nvPr/>
          </p:nvCxnSpPr>
          <p:spPr>
            <a:xfrm flipH="1">
              <a:off x="9779001" y="4333834"/>
              <a:ext cx="1206499" cy="327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0842356" y="4179298"/>
              <a:ext cx="1061538" cy="253916"/>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延長リード</a:t>
              </a:r>
              <a:endParaRPr kumimoji="1" lang="ja-JP" altLang="en-US" sz="1050" dirty="0">
                <a:latin typeface="Meiryo UI" panose="020B0604030504040204" pitchFamily="50" charset="-128"/>
                <a:ea typeface="Meiryo UI" panose="020B0604030504040204" pitchFamily="50" charset="-128"/>
              </a:endParaRPr>
            </a:p>
          </p:txBody>
        </p:sp>
        <p:sp>
          <p:nvSpPr>
            <p:cNvPr id="35" name="正方形/長方形 34"/>
            <p:cNvSpPr/>
            <p:nvPr/>
          </p:nvSpPr>
          <p:spPr>
            <a:xfrm>
              <a:off x="4825917" y="5369422"/>
              <a:ext cx="857927" cy="577081"/>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rPr>
                <a:t>視</a:t>
              </a:r>
              <a:r>
                <a:rPr lang="ja-JP" altLang="en-US" sz="1050" dirty="0" smtClean="0">
                  <a:latin typeface="Meiryo UI" panose="020B0604030504040204" pitchFamily="50" charset="-128"/>
                  <a:ea typeface="Meiryo UI" panose="020B0604030504040204" pitchFamily="50" charset="-128"/>
                </a:rPr>
                <a:t>床下核</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淡蒼球内</a:t>
              </a:r>
              <a:r>
                <a:rPr lang="ja-JP" altLang="en-US" sz="1050" dirty="0" smtClean="0">
                  <a:latin typeface="Meiryo UI" panose="020B0604030504040204" pitchFamily="50" charset="-128"/>
                  <a:ea typeface="Meiryo UI" panose="020B0604030504040204" pitchFamily="50" charset="-128"/>
                </a:rPr>
                <a:t>節</a:t>
              </a:r>
              <a:endParaRPr lang="en-US" altLang="ja-JP" sz="1050" dirty="0" smtClean="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視</a:t>
              </a:r>
              <a:r>
                <a:rPr lang="ja-JP" altLang="en-US" sz="1050" dirty="0" smtClean="0">
                  <a:latin typeface="Meiryo UI" panose="020B0604030504040204" pitchFamily="50" charset="-128"/>
                  <a:ea typeface="Meiryo UI" panose="020B0604030504040204" pitchFamily="50" charset="-128"/>
                </a:rPr>
                <a:t>床</a:t>
              </a:r>
              <a:r>
                <a:rPr lang="en-US" altLang="ja-JP" sz="1050" dirty="0" smtClean="0">
                  <a:latin typeface="Meiryo UI" panose="020B0604030504040204" pitchFamily="50" charset="-128"/>
                  <a:ea typeface="Meiryo UI" panose="020B0604030504040204" pitchFamily="50" charset="-128"/>
                </a:rPr>
                <a:t>VIM</a:t>
              </a:r>
              <a:endParaRPr lang="ja-JP" altLang="en-US" sz="1050" dirty="0"/>
            </a:p>
          </p:txBody>
        </p:sp>
        <p:sp>
          <p:nvSpPr>
            <p:cNvPr id="36" name="円/楕円 10"/>
            <p:cNvSpPr/>
            <p:nvPr/>
          </p:nvSpPr>
          <p:spPr>
            <a:xfrm>
              <a:off x="6021009" y="4789661"/>
              <a:ext cx="420307" cy="39418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endCxn id="36" idx="3"/>
            </p:cNvCxnSpPr>
            <p:nvPr/>
          </p:nvCxnSpPr>
          <p:spPr>
            <a:xfrm flipV="1">
              <a:off x="5473700" y="5126117"/>
              <a:ext cx="608862" cy="3195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5573403" y="6029107"/>
              <a:ext cx="2603500" cy="430887"/>
            </a:xfrm>
            <a:prstGeom prst="rect">
              <a:avLst/>
            </a:prstGeom>
            <a:noFill/>
          </p:spPr>
          <p:txBody>
            <a:bodyPr wrap="square" rtlCol="0">
              <a:spAutoFit/>
            </a:bodyPr>
            <a:lstStyle/>
            <a:p>
              <a:pPr algn="ctr"/>
              <a:r>
                <a:rPr kumimoji="1" lang="ja-JP" altLang="en-US" sz="1050" dirty="0" smtClean="0">
                  <a:latin typeface="Meiryo UI" panose="020B0604030504040204" pitchFamily="50" charset="-128"/>
                  <a:ea typeface="Meiryo UI" panose="020B0604030504040204" pitchFamily="50" charset="-128"/>
                </a:rPr>
                <a:t>完全埋設型神経刺激装置</a:t>
              </a:r>
              <a:endParaRPr kumimoji="1" lang="en-US" altLang="ja-JP" sz="1050" dirty="0" smtClean="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I</a:t>
              </a:r>
              <a:r>
                <a:rPr lang="en-US" altLang="ja-JP" sz="1050" dirty="0" smtClean="0">
                  <a:latin typeface="Meiryo UI" panose="020B0604030504040204" pitchFamily="50" charset="-128"/>
                  <a:ea typeface="Meiryo UI" panose="020B0604030504040204" pitchFamily="50" charset="-128"/>
                </a:rPr>
                <a:t>mplantable Pulse Generator</a:t>
              </a:r>
              <a:r>
                <a:rPr lang="ja-JP" altLang="en-US" sz="1050" dirty="0">
                  <a:latin typeface="Meiryo UI" panose="020B0604030504040204" pitchFamily="50" charset="-128"/>
                  <a:ea typeface="Meiryo UI" panose="020B0604030504040204" pitchFamily="50" charset="-128"/>
                </a:rPr>
                <a:t>：</a:t>
              </a:r>
              <a:r>
                <a:rPr lang="en-US" altLang="ja-JP" sz="1050" dirty="0" smtClean="0">
                  <a:latin typeface="Meiryo UI" panose="020B0604030504040204" pitchFamily="50" charset="-128"/>
                  <a:ea typeface="Meiryo UI" panose="020B0604030504040204" pitchFamily="50" charset="-128"/>
                </a:rPr>
                <a:t>IPG</a:t>
              </a:r>
              <a:endParaRPr kumimoji="1" lang="ja-JP" altLang="en-US" sz="1050" dirty="0">
                <a:latin typeface="Meiryo UI" panose="020B0604030504040204" pitchFamily="50" charset="-128"/>
                <a:ea typeface="Meiryo UI" panose="020B0604030504040204" pitchFamily="50" charset="-128"/>
              </a:endParaRPr>
            </a:p>
          </p:txBody>
        </p:sp>
      </p:grpSp>
      <p:pic>
        <p:nvPicPr>
          <p:cNvPr id="1030" name="Picture 6" descr="optogenetics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441" y="1645084"/>
            <a:ext cx="2406285" cy="2406286"/>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p:cNvSpPr txBox="1"/>
          <p:nvPr/>
        </p:nvSpPr>
        <p:spPr>
          <a:xfrm>
            <a:off x="2294928" y="162533"/>
            <a:ext cx="7608846" cy="584775"/>
          </a:xfrm>
          <a:prstGeom prst="rect">
            <a:avLst/>
          </a:prstGeom>
          <a:noFill/>
        </p:spPr>
        <p:txBody>
          <a:bodyPr wrap="square" rtlCol="0">
            <a:spAutoFit/>
          </a:bodyPr>
          <a:lstStyle/>
          <a:p>
            <a:pPr algn="ct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光遺伝学と脳疾患</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2" name="角丸四角形吹き出し 1"/>
          <p:cNvSpPr/>
          <p:nvPr/>
        </p:nvSpPr>
        <p:spPr>
          <a:xfrm>
            <a:off x="3760939" y="1645084"/>
            <a:ext cx="3275606" cy="688940"/>
          </a:xfrm>
          <a:prstGeom prst="wedgeRoundRectCallout">
            <a:avLst>
              <a:gd name="adj1" fmla="val -95637"/>
              <a:gd name="adj2" fmla="val 95595"/>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脳神経細胞に光を当てて</a:t>
            </a:r>
            <a:endParaRPr kumimoji="1" lang="en-US" altLang="ja-JP" sz="1600" b="1" dirty="0" smtClean="0">
              <a:solidFill>
                <a:srgbClr val="C00000"/>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a:t>
            </a:r>
            <a:r>
              <a:rPr kumimoji="1" lang="en-US" altLang="ja-JP" sz="1600" b="1" dirty="0" smtClean="0">
                <a:solidFill>
                  <a:srgbClr val="C00000"/>
                </a:solidFill>
                <a:latin typeface="UD デジタル 教科書体 NP-R" panose="02020400000000000000" pitchFamily="18" charset="-128"/>
                <a:ea typeface="UD デジタル 教科書体 NP-R" panose="02020400000000000000" pitchFamily="18" charset="-128"/>
              </a:rPr>
              <a:t>on</a:t>
            </a:r>
            <a:r>
              <a:rPr kumimoji="1"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a:t>
            </a:r>
            <a:r>
              <a:rPr kumimoji="1" lang="en-US" altLang="ja-JP" sz="1600" b="1" dirty="0" smtClean="0">
                <a:solidFill>
                  <a:srgbClr val="C00000"/>
                </a:solidFill>
                <a:latin typeface="UD デジタル 教科書体 NP-R" panose="02020400000000000000" pitchFamily="18" charset="-128"/>
                <a:ea typeface="UD デジタル 教科書体 NP-R" panose="02020400000000000000" pitchFamily="18" charset="-128"/>
              </a:rPr>
              <a:t>off</a:t>
            </a:r>
            <a:r>
              <a:rPr kumimoji="1"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a:t>
            </a:r>
            <a:r>
              <a:rPr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な</a:t>
            </a:r>
            <a:r>
              <a:rPr lang="ja-JP" altLang="en-US" sz="1600" b="1" dirty="0">
                <a:solidFill>
                  <a:srgbClr val="C00000"/>
                </a:solidFill>
                <a:latin typeface="UD デジタル 教科書体 NP-R" panose="02020400000000000000" pitchFamily="18" charset="-128"/>
                <a:ea typeface="UD デジタル 教科書体 NP-R" panose="02020400000000000000" pitchFamily="18" charset="-128"/>
              </a:rPr>
              <a:t>ど</a:t>
            </a:r>
            <a:r>
              <a:rPr kumimoji="1" lang="ja-JP" altLang="en-US" sz="1600" b="1" dirty="0" smtClean="0">
                <a:solidFill>
                  <a:srgbClr val="C00000"/>
                </a:solidFill>
                <a:latin typeface="UD デジタル 教科書体 NP-R" panose="02020400000000000000" pitchFamily="18" charset="-128"/>
                <a:ea typeface="UD デジタル 教科書体 NP-R" panose="02020400000000000000" pitchFamily="18" charset="-128"/>
              </a:rPr>
              <a:t>の制御が可能</a:t>
            </a:r>
            <a:endParaRPr kumimoji="1" lang="ja-JP" altLang="en-US" sz="1600" b="1" dirty="0">
              <a:solidFill>
                <a:srgbClr val="C00000"/>
              </a:solidFill>
              <a:latin typeface="UD デジタル 教科書体 NP-R" panose="02020400000000000000" pitchFamily="18" charset="-128"/>
              <a:ea typeface="UD デジタル 教科書体 NP-R" panose="02020400000000000000" pitchFamily="18" charset="-128"/>
            </a:endParaRPr>
          </a:p>
        </p:txBody>
      </p:sp>
      <p:sp>
        <p:nvSpPr>
          <p:cNvPr id="20" name="涙形 19"/>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1506146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テキスト ボックス 39"/>
          <p:cNvSpPr txBox="1"/>
          <p:nvPr/>
        </p:nvSpPr>
        <p:spPr>
          <a:xfrm>
            <a:off x="315685" y="282275"/>
            <a:ext cx="11560629" cy="861774"/>
          </a:xfrm>
          <a:prstGeom prst="rect">
            <a:avLst/>
          </a:prstGeom>
          <a:noFill/>
        </p:spPr>
        <p:txBody>
          <a:bodyPr wrap="square" rtlCol="0">
            <a:spAutoFit/>
          </a:bodyPr>
          <a:lstStyle/>
          <a:p>
            <a:pPr algn="ctr"/>
            <a:r>
              <a:rPr lang="ja-JP" altLang="en-US" sz="3200" dirty="0">
                <a:solidFill>
                  <a:srgbClr val="C00000"/>
                </a:solidFill>
                <a:latin typeface="UD デジタル 教科書体 NP-B" panose="02020700000000000000" pitchFamily="18" charset="-128"/>
                <a:ea typeface="UD デジタル 教科書体 NP-B" panose="02020700000000000000" pitchFamily="18" charset="-128"/>
              </a:rPr>
              <a:t>光変換を起こすナノ粒子に</a:t>
            </a: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よる光遺伝学</a:t>
            </a:r>
            <a:endParaRPr lang="ja-JP" altLang="en-US" dirty="0">
              <a:solidFill>
                <a:srgbClr val="C00000"/>
              </a:solidFill>
              <a:latin typeface="UD デジタル 教科書体 NP-B" panose="02020700000000000000" pitchFamily="18" charset="-128"/>
              <a:ea typeface="UD デジタル 教科書体 NP-B" panose="02020700000000000000" pitchFamily="18" charset="-128"/>
            </a:endParaRPr>
          </a:p>
          <a:p>
            <a:pPr algn="ctr"/>
            <a:r>
              <a:rPr lang="ja-JP" altLang="en-US" dirty="0">
                <a:solidFill>
                  <a:srgbClr val="C00000"/>
                </a:solidFill>
                <a:latin typeface="UD デジタル 教科書体 NP-B" panose="02020700000000000000" pitchFamily="18" charset="-128"/>
                <a:ea typeface="UD デジタル 教科書体 NP-B" panose="02020700000000000000" pitchFamily="18" charset="-128"/>
              </a:rPr>
              <a:t>－近赤外線を用いて</a:t>
            </a:r>
            <a:r>
              <a:rPr lang="ja-JP" altLang="en-US" dirty="0">
                <a:solidFill>
                  <a:srgbClr val="7030A0"/>
                </a:solidFill>
                <a:latin typeface="UD デジタル 教科書体 NP-B" panose="02020700000000000000" pitchFamily="18" charset="-128"/>
                <a:ea typeface="UD デジタル 教科書体 NP-B" panose="02020700000000000000" pitchFamily="18" charset="-128"/>
              </a:rPr>
              <a:t>非侵襲的</a:t>
            </a:r>
            <a:r>
              <a:rPr lang="ja-JP" altLang="en-US" dirty="0">
                <a:solidFill>
                  <a:srgbClr val="C00000"/>
                </a:solidFill>
                <a:latin typeface="UD デジタル 教科書体 NP-B" panose="02020700000000000000" pitchFamily="18" charset="-128"/>
                <a:ea typeface="UD デジタル 教科書体 NP-B" panose="02020700000000000000" pitchFamily="18" charset="-128"/>
              </a:rPr>
              <a:t>に神経細胞の活動を制御する－</a:t>
            </a:r>
            <a:endParaRPr kumimoji="1" lang="ja-JP" altLang="en-US" dirty="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14340" name="Picture 4" descr="http://www.optronics-media.com/wp-content/uploads/2018/02/1-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0" y="2279398"/>
            <a:ext cx="5962019" cy="447151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6099349" y="2613538"/>
            <a:ext cx="6096000" cy="3785652"/>
          </a:xfrm>
          <a:prstGeom prst="rect">
            <a:avLst/>
          </a:prstGeom>
        </p:spPr>
        <p:txBody>
          <a:bodyPr>
            <a:spAutoFit/>
          </a:bodyPr>
          <a:lstStyle/>
          <a:p>
            <a:endParaRPr lang="ja-JP" altLang="en-US" sz="1600" dirty="0">
              <a:latin typeface="Arial Black" panose="020B0A04020102020204" pitchFamily="34" charset="0"/>
              <a:ea typeface="UD デジタル 教科書体 NP-R" panose="02020400000000000000" pitchFamily="18" charset="-128"/>
            </a:endParaRPr>
          </a:p>
          <a:p>
            <a:r>
              <a:rPr lang="ja-JP" altLang="en-US" sz="1600" dirty="0">
                <a:latin typeface="Arial Black" panose="020B0A04020102020204" pitchFamily="34" charset="0"/>
                <a:ea typeface="UD デジタル 教科書体 NP-R" panose="02020400000000000000" pitchFamily="18" charset="-128"/>
              </a:rPr>
              <a:t>理研は、低エネルギーの光を高エネルギーの光に変換する「アップコンバージョン</a:t>
            </a:r>
            <a:r>
              <a:rPr lang="en-US" altLang="ja-JP" sz="1600" dirty="0">
                <a:latin typeface="Arial Black" panose="020B0A04020102020204" pitchFamily="34" charset="0"/>
                <a:ea typeface="UD デジタル 教科書体 NP-R" panose="02020400000000000000" pitchFamily="18" charset="-128"/>
              </a:rPr>
              <a:t>-</a:t>
            </a:r>
            <a:r>
              <a:rPr lang="ja-JP" altLang="en-US" sz="1600" dirty="0">
                <a:latin typeface="Arial Black" panose="020B0A04020102020204" pitchFamily="34" charset="0"/>
                <a:ea typeface="UD デジタル 教科書体 NP-R" panose="02020400000000000000" pitchFamily="18" charset="-128"/>
              </a:rPr>
              <a:t>ナノ粒子（</a:t>
            </a:r>
            <a:r>
              <a:rPr lang="en-US" altLang="ja-JP" sz="1600" dirty="0">
                <a:latin typeface="Arial Black" panose="020B0A04020102020204" pitchFamily="34" charset="0"/>
                <a:ea typeface="UD デジタル 教科書体 NP-R" panose="02020400000000000000" pitchFamily="18" charset="-128"/>
              </a:rPr>
              <a:t>UCNP</a:t>
            </a:r>
            <a:r>
              <a:rPr lang="ja-JP" altLang="en-US" sz="1600" dirty="0">
                <a:latin typeface="Arial Black" panose="020B0A04020102020204" pitchFamily="34" charset="0"/>
                <a:ea typeface="UD デジタル 教科書体 NP-R" panose="02020400000000000000" pitchFamily="18" charset="-128"/>
              </a:rPr>
              <a:t>）」に着目。</a:t>
            </a:r>
            <a:r>
              <a:rPr lang="en-US" altLang="ja-JP" sz="1600" dirty="0">
                <a:latin typeface="Arial Black" panose="020B0A04020102020204" pitchFamily="34" charset="0"/>
                <a:ea typeface="UD デジタル 教科書体 NP-R" panose="02020400000000000000" pitchFamily="18" charset="-128"/>
              </a:rPr>
              <a:t>UCNP</a:t>
            </a:r>
            <a:r>
              <a:rPr lang="ja-JP" altLang="en-US" sz="1600" dirty="0" err="1">
                <a:latin typeface="Arial Black" panose="020B0A04020102020204" pitchFamily="34" charset="0"/>
                <a:ea typeface="UD デジタル 教科書体 NP-R" panose="02020400000000000000" pitchFamily="18" charset="-128"/>
              </a:rPr>
              <a:t>は近</a:t>
            </a:r>
            <a:r>
              <a:rPr lang="ja-JP" altLang="en-US" sz="1600" dirty="0">
                <a:latin typeface="Arial Black" panose="020B0A04020102020204" pitchFamily="34" charset="0"/>
                <a:ea typeface="UD デジタル 教科書体 NP-R" panose="02020400000000000000" pitchFamily="18" charset="-128"/>
              </a:rPr>
              <a:t>赤外線を吸収し、青色光や緑色光を放出。近赤外線は生体透過性が高く、体の深部まで到達するのに加えて、生体への影響はほとんどない</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endParaRPr lang="ja-JP" altLang="en-US" sz="1600" dirty="0">
              <a:latin typeface="Arial Black" panose="020B0A04020102020204" pitchFamily="34" charset="0"/>
              <a:ea typeface="UD デジタル 教科書体 NP-R" panose="02020400000000000000" pitchFamily="18" charset="-128"/>
            </a:endParaRPr>
          </a:p>
          <a:p>
            <a:r>
              <a:rPr lang="ja-JP" altLang="en-US" sz="1600" dirty="0">
                <a:latin typeface="Arial Black" panose="020B0A04020102020204" pitchFamily="34" charset="0"/>
                <a:ea typeface="UD デジタル 教科書体 NP-R" panose="02020400000000000000" pitchFamily="18" charset="-128"/>
              </a:rPr>
              <a:t>①光活性型イオンチャネル（</a:t>
            </a:r>
            <a:r>
              <a:rPr lang="en-US" altLang="ja-JP" sz="1600" dirty="0">
                <a:latin typeface="Arial Black" panose="020B0A04020102020204" pitchFamily="34" charset="0"/>
                <a:ea typeface="UD デジタル 教科書体 NP-R" panose="02020400000000000000" pitchFamily="18" charset="-128"/>
              </a:rPr>
              <a:t>ChR2</a:t>
            </a:r>
            <a:r>
              <a:rPr lang="ja-JP" altLang="en-US" sz="1600" dirty="0">
                <a:latin typeface="Arial Black" panose="020B0A04020102020204" pitchFamily="34" charset="0"/>
                <a:ea typeface="UD デジタル 教科書体 NP-R" panose="02020400000000000000" pitchFamily="18" charset="-128"/>
              </a:rPr>
              <a:t>）をマウス脳のドーパミン神経細胞群に発現させ、同じ領域に青色光を放出する</a:t>
            </a:r>
            <a:r>
              <a:rPr lang="en-US" altLang="ja-JP" sz="1600" dirty="0">
                <a:latin typeface="Arial Black" panose="020B0A04020102020204" pitchFamily="34" charset="0"/>
                <a:ea typeface="UD デジタル 教科書体 NP-R" panose="02020400000000000000" pitchFamily="18" charset="-128"/>
              </a:rPr>
              <a:t>UCNP</a:t>
            </a:r>
            <a:r>
              <a:rPr lang="ja-JP" altLang="en-US" sz="1600" dirty="0">
                <a:latin typeface="Arial Black" panose="020B0A04020102020204" pitchFamily="34" charset="0"/>
                <a:ea typeface="UD デジタル 教科書体 NP-R" panose="02020400000000000000" pitchFamily="18" charset="-128"/>
              </a:rPr>
              <a:t>を注入。その後、頭上から近赤外線を照射すると、脳深部で近赤外線は</a:t>
            </a:r>
            <a:r>
              <a:rPr lang="en-US" altLang="ja-JP" sz="1600" dirty="0">
                <a:latin typeface="Arial Black" panose="020B0A04020102020204" pitchFamily="34" charset="0"/>
                <a:ea typeface="UD デジタル 教科書体 NP-R" panose="02020400000000000000" pitchFamily="18" charset="-128"/>
              </a:rPr>
              <a:t>UCNP</a:t>
            </a:r>
            <a:r>
              <a:rPr lang="ja-JP" altLang="en-US" sz="1600" dirty="0">
                <a:latin typeface="Arial Black" panose="020B0A04020102020204" pitchFamily="34" charset="0"/>
                <a:ea typeface="UD デジタル 教科書体 NP-R" panose="02020400000000000000" pitchFamily="18" charset="-128"/>
              </a:rPr>
              <a:t>により青色光に変換され、近くのドーパミン神経細胞内の</a:t>
            </a:r>
            <a:r>
              <a:rPr lang="en-US" altLang="ja-JP" sz="1600" dirty="0">
                <a:latin typeface="Arial Black" panose="020B0A04020102020204" pitchFamily="34" charset="0"/>
                <a:ea typeface="UD デジタル 教科書体 NP-R" panose="02020400000000000000" pitchFamily="18" charset="-128"/>
              </a:rPr>
              <a:t>ChR2</a:t>
            </a:r>
            <a:r>
              <a:rPr lang="ja-JP" altLang="en-US" sz="1600" dirty="0">
                <a:latin typeface="Arial Black" panose="020B0A04020102020204" pitchFamily="34" charset="0"/>
                <a:ea typeface="UD デジタル 教科書体 NP-R" panose="02020400000000000000" pitchFamily="18" charset="-128"/>
              </a:rPr>
              <a:t>を活性化して、ドーパミンの放出を促進。</a:t>
            </a:r>
          </a:p>
          <a:p>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②</a:t>
            </a:r>
            <a:r>
              <a:rPr lang="ja-JP" altLang="en-US" sz="1600" dirty="0">
                <a:latin typeface="Arial Black" panose="020B0A04020102020204" pitchFamily="34" charset="0"/>
                <a:ea typeface="UD デジタル 教科書体 NP-R" panose="02020400000000000000" pitchFamily="18" charset="-128"/>
              </a:rPr>
              <a:t>同じ手法でマウス海馬の神経細胞を活性化し、人為的に記憶を思い出させることに成功。</a:t>
            </a:r>
          </a:p>
        </p:txBody>
      </p:sp>
      <p:sp>
        <p:nvSpPr>
          <p:cNvPr id="5" name="正方形/長方形 4"/>
          <p:cNvSpPr/>
          <p:nvPr/>
        </p:nvSpPr>
        <p:spPr>
          <a:xfrm>
            <a:off x="10886" y="1271778"/>
            <a:ext cx="12170229" cy="1077218"/>
          </a:xfrm>
          <a:prstGeom prst="rect">
            <a:avLst/>
          </a:prstGeom>
        </p:spPr>
        <p:txBody>
          <a:bodyPr wrap="square">
            <a:spAutoFit/>
          </a:bodyPr>
          <a:lstStyle/>
          <a:p>
            <a:r>
              <a:rPr lang="ja-JP" altLang="en-US" sz="1600" dirty="0">
                <a:latin typeface="Arial Black" panose="020B0A04020102020204" pitchFamily="34" charset="0"/>
                <a:ea typeface="UD デジタル 教科書体 NP-R" panose="02020400000000000000" pitchFamily="18" charset="-128"/>
              </a:rPr>
              <a:t>光遺伝学では、光活性化型のイオンチャネルやイオンポンプを神経細胞の細胞膜上に発現させ、青色光や緑色光を照射することで、その神経細胞の活動を活性化したり抑制したりする。</a:t>
            </a:r>
          </a:p>
          <a:p>
            <a:r>
              <a:rPr lang="ja-JP" altLang="en-US" sz="1600" dirty="0">
                <a:latin typeface="Arial Black" panose="020B0A04020102020204" pitchFamily="34" charset="0"/>
                <a:ea typeface="UD デジタル 教科書体 NP-R" panose="02020400000000000000" pitchFamily="18" charset="-128"/>
              </a:rPr>
              <a:t>しかし、青色光や緑色光は脳組織を透過する際に減衰</a:t>
            </a:r>
            <a:r>
              <a:rPr lang="ja-JP" altLang="en-US" sz="1600" dirty="0" smtClean="0">
                <a:latin typeface="Arial Black" panose="020B0A04020102020204" pitchFamily="34" charset="0"/>
                <a:ea typeface="UD デジタル 教科書体 NP-R" panose="02020400000000000000" pitchFamily="18" charset="-128"/>
              </a:rPr>
              <a:t>する。この為、光</a:t>
            </a:r>
            <a:r>
              <a:rPr lang="ja-JP" altLang="en-US" sz="1600" dirty="0">
                <a:latin typeface="Arial Black" panose="020B0A04020102020204" pitchFamily="34" charset="0"/>
                <a:ea typeface="UD デジタル 教科書体 NP-R" panose="02020400000000000000" pitchFamily="18" charset="-128"/>
              </a:rPr>
              <a:t>ファイバーを脳組織に挿入する必要が</a:t>
            </a:r>
            <a:r>
              <a:rPr lang="ja-JP" altLang="en-US" sz="1600" dirty="0" smtClean="0">
                <a:latin typeface="Arial Black" panose="020B0A04020102020204" pitchFamily="34" charset="0"/>
                <a:ea typeface="UD デジタル 教科書体 NP-R" panose="02020400000000000000" pitchFamily="18" charset="-128"/>
              </a:rPr>
              <a:t>あり、ファイバー</a:t>
            </a:r>
            <a:r>
              <a:rPr lang="ja-JP" altLang="en-US" sz="1600" dirty="0">
                <a:latin typeface="Arial Black" panose="020B0A04020102020204" pitchFamily="34" charset="0"/>
                <a:ea typeface="UD デジタル 教科書体 NP-R" panose="02020400000000000000" pitchFamily="18" charset="-128"/>
              </a:rPr>
              <a:t>挿入による脳組織の損傷が避けられないという問題がある。</a:t>
            </a:r>
          </a:p>
        </p:txBody>
      </p:sp>
      <p:sp>
        <p:nvSpPr>
          <p:cNvPr id="23" name="涙形 22"/>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6" name="正方形/長方形 5"/>
          <p:cNvSpPr/>
          <p:nvPr/>
        </p:nvSpPr>
        <p:spPr>
          <a:xfrm>
            <a:off x="4238102" y="6596390"/>
            <a:ext cx="3722494" cy="261610"/>
          </a:xfrm>
          <a:prstGeom prst="rect">
            <a:avLst/>
          </a:prstGeom>
        </p:spPr>
        <p:txBody>
          <a:bodyPr wrap="none">
            <a:spAutoFit/>
          </a:bodyPr>
          <a:lstStyle/>
          <a:p>
            <a:r>
              <a:rPr lang="en-US" altLang="ja-JP" sz="1100" dirty="0">
                <a:latin typeface="Arial Black" panose="020B0A04020102020204" pitchFamily="34" charset="0"/>
                <a:hlinkClick r:id="rId4"/>
              </a:rPr>
              <a:t>http://www.riken.jp/pr/press/2018/20180209_1/</a:t>
            </a:r>
            <a:endParaRPr lang="ja-JP" altLang="en-US" sz="1100" dirty="0">
              <a:latin typeface="Arial Black" panose="020B0A04020102020204" pitchFamily="34" charset="0"/>
            </a:endParaRPr>
          </a:p>
        </p:txBody>
      </p:sp>
    </p:spTree>
    <p:extLst>
      <p:ext uri="{BB962C8B-B14F-4D97-AF65-F5344CB8AC3E}">
        <p14:creationId xmlns:p14="http://schemas.microsoft.com/office/powerpoint/2010/main" val="4863768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229641" y="296791"/>
            <a:ext cx="7736274" cy="646331"/>
          </a:xfrm>
          <a:prstGeom prst="rect">
            <a:avLst/>
          </a:prstGeom>
          <a:noFill/>
        </p:spPr>
        <p:txBody>
          <a:bodyPr wrap="square" rtlCol="0">
            <a:spAutoFit/>
          </a:bodyPr>
          <a:lstStyle/>
          <a:p>
            <a:pPr algn="ctr"/>
            <a:r>
              <a:rPr kumimoji="1" lang="en-US" altLang="ja-JP" sz="3600" dirty="0" smtClean="0">
                <a:solidFill>
                  <a:srgbClr val="C00000"/>
                </a:solidFill>
                <a:latin typeface="Arial Black" panose="020B0A04020102020204" pitchFamily="34" charset="0"/>
                <a:ea typeface="UD デジタル 教科書体 NP-B" panose="02020700000000000000" pitchFamily="18" charset="-128"/>
              </a:rPr>
              <a:t>NIRS</a:t>
            </a:r>
            <a:r>
              <a:rPr kumimoji="1" lang="ja-JP" altLang="en-US" sz="2800" dirty="0" smtClean="0">
                <a:solidFill>
                  <a:srgbClr val="C00000"/>
                </a:solidFill>
                <a:latin typeface="Arial Black" panose="020B0A04020102020204" pitchFamily="34" charset="0"/>
                <a:ea typeface="UD デジタル 教科書体 NP-B" panose="02020700000000000000" pitchFamily="18" charset="-128"/>
              </a:rPr>
              <a:t>（</a:t>
            </a:r>
            <a:r>
              <a:rPr kumimoji="1" lang="en-US" altLang="ja-JP" sz="2800" dirty="0" smtClean="0">
                <a:solidFill>
                  <a:srgbClr val="C00000"/>
                </a:solidFill>
                <a:latin typeface="Arial Black" panose="020B0A04020102020204" pitchFamily="34" charset="0"/>
                <a:ea typeface="UD デジタル 教科書体 NP-B" panose="02020700000000000000" pitchFamily="18" charset="-128"/>
              </a:rPr>
              <a:t>Near Infrared Spectroscopy)</a:t>
            </a:r>
            <a:endParaRPr kumimoji="1" lang="ja-JP" altLang="en-US" sz="2800" dirty="0">
              <a:solidFill>
                <a:srgbClr val="C00000"/>
              </a:solidFill>
              <a:latin typeface="Arial Black" panose="020B0A04020102020204" pitchFamily="34" charset="0"/>
              <a:ea typeface="UD デジタル 教科書体 NP-B" panose="02020700000000000000" pitchFamily="18" charset="-128"/>
            </a:endParaRPr>
          </a:p>
        </p:txBody>
      </p:sp>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018" y="3348773"/>
            <a:ext cx="4634876" cy="3460707"/>
          </a:xfrm>
          <a:prstGeom prst="rect">
            <a:avLst/>
          </a:prstGeom>
        </p:spPr>
      </p:pic>
      <p:sp>
        <p:nvSpPr>
          <p:cNvPr id="20" name="テキスト ボックス 19"/>
          <p:cNvSpPr txBox="1"/>
          <p:nvPr/>
        </p:nvSpPr>
        <p:spPr>
          <a:xfrm>
            <a:off x="10096018" y="3371850"/>
            <a:ext cx="1459876" cy="276999"/>
          </a:xfrm>
          <a:prstGeom prst="rect">
            <a:avLst/>
          </a:prstGeom>
          <a:noFill/>
        </p:spPr>
        <p:txBody>
          <a:bodyPr wrap="square" rtlCol="0">
            <a:spAutoFit/>
          </a:bodyPr>
          <a:lstStyle/>
          <a:p>
            <a:pPr algn="r"/>
            <a:r>
              <a:rPr kumimoji="1" lang="ja-JP" altLang="en-US" sz="1200" dirty="0" smtClean="0">
                <a:solidFill>
                  <a:schemeClr val="bg1"/>
                </a:solidFill>
                <a:latin typeface="Meiryo UI" panose="020B0604030504040204" pitchFamily="50" charset="-128"/>
                <a:ea typeface="Meiryo UI" panose="020B0604030504040204" pitchFamily="50" charset="-128"/>
              </a:rPr>
              <a:t>島津製作所</a:t>
            </a:r>
            <a:r>
              <a:rPr kumimoji="1" lang="en-US" altLang="ja-JP" sz="1200" dirty="0" smtClean="0">
                <a:solidFill>
                  <a:schemeClr val="bg1"/>
                </a:solidFill>
                <a:latin typeface="Meiryo UI" panose="020B0604030504040204" pitchFamily="50" charset="-128"/>
                <a:ea typeface="Meiryo UI" panose="020B0604030504040204" pitchFamily="50" charset="-128"/>
              </a:rPr>
              <a:t>HP</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0" y="1235207"/>
            <a:ext cx="6348152" cy="2031325"/>
          </a:xfrm>
          <a:prstGeom prst="rect">
            <a:avLst/>
          </a:prstGeom>
        </p:spPr>
        <p:txBody>
          <a:bodyPr wrap="square">
            <a:spAutoFit/>
          </a:bodyPr>
          <a:lstStyle/>
          <a:p>
            <a:r>
              <a:rPr lang="ja-JP" altLang="en-US" sz="1400" dirty="0" smtClean="0">
                <a:latin typeface="Arial Black" panose="020B0A04020102020204" pitchFamily="34" charset="0"/>
                <a:ea typeface="Meiryo UI" panose="020B0604030504040204" pitchFamily="50" charset="-128"/>
              </a:rPr>
              <a:t>★</a:t>
            </a:r>
            <a:r>
              <a:rPr lang="en-US" altLang="ja-JP" sz="1400" dirty="0" smtClean="0">
                <a:latin typeface="Arial Black" panose="020B0A04020102020204" pitchFamily="34" charset="0"/>
                <a:ea typeface="Meiryo UI" panose="020B0604030504040204" pitchFamily="50" charset="-128"/>
              </a:rPr>
              <a:t>NIRS</a:t>
            </a:r>
            <a:r>
              <a:rPr lang="ja-JP" altLang="en-US" sz="1400" dirty="0" smtClean="0">
                <a:latin typeface="Arial Black" panose="020B0A04020102020204" pitchFamily="34" charset="0"/>
                <a:ea typeface="Meiryo UI" panose="020B0604030504040204" pitchFamily="50" charset="-128"/>
              </a:rPr>
              <a:t>は、</a:t>
            </a:r>
            <a:r>
              <a:rPr lang="ja-JP" altLang="en-US" sz="1400" dirty="0">
                <a:latin typeface="Arial Black" panose="020B0A04020102020204" pitchFamily="34" charset="0"/>
                <a:ea typeface="Meiryo UI" panose="020B0604030504040204" pitchFamily="50" charset="-128"/>
              </a:rPr>
              <a:t>脳の一番外側、大脳新皮質の神経活動にともなって生じる血流動態を</a:t>
            </a:r>
            <a:r>
              <a:rPr lang="ja-JP" altLang="en-US" sz="1400" dirty="0" smtClean="0">
                <a:latin typeface="Arial Black" panose="020B0A04020102020204" pitchFamily="34" charset="0"/>
                <a:ea typeface="Meiryo UI" panose="020B0604030504040204" pitchFamily="50" charset="-128"/>
              </a:rPr>
              <a:t>調べる。</a:t>
            </a:r>
            <a:r>
              <a:rPr lang="ja-JP" altLang="en-US" sz="1400" dirty="0">
                <a:latin typeface="Arial Black" panose="020B0A04020102020204" pitchFamily="34" charset="0"/>
                <a:ea typeface="Meiryo UI" panose="020B0604030504040204" pitchFamily="50" charset="-128"/>
              </a:rPr>
              <a:t>大脳新皮質</a:t>
            </a:r>
            <a:r>
              <a:rPr lang="ja-JP" altLang="en-US" sz="1400" dirty="0" smtClean="0">
                <a:latin typeface="Arial Black" panose="020B0A04020102020204" pitchFamily="34" charset="0"/>
                <a:ea typeface="Meiryo UI" panose="020B0604030504040204" pitchFamily="50" charset="-128"/>
              </a:rPr>
              <a:t>は社会性</a:t>
            </a:r>
            <a:r>
              <a:rPr lang="ja-JP" altLang="en-US" sz="1400" dirty="0">
                <a:latin typeface="Arial Black" panose="020B0A04020102020204" pitchFamily="34" charset="0"/>
                <a:ea typeface="Meiryo UI" panose="020B0604030504040204" pitchFamily="50" charset="-128"/>
              </a:rPr>
              <a:t>や言語など高度な情報処理を司る</a:t>
            </a:r>
            <a:r>
              <a:rPr lang="ja-JP" altLang="en-US" sz="1400" dirty="0" smtClean="0">
                <a:latin typeface="Arial Black" panose="020B0A04020102020204" pitchFamily="34" charset="0"/>
                <a:ea typeface="Meiryo UI" panose="020B0604030504040204" pitchFamily="50" charset="-128"/>
              </a:rPr>
              <a:t>領域。頭部</a:t>
            </a:r>
            <a:r>
              <a:rPr lang="ja-JP" altLang="en-US" sz="1400" dirty="0">
                <a:latin typeface="Arial Black" panose="020B0A04020102020204" pitchFamily="34" charset="0"/>
                <a:ea typeface="Meiryo UI" panose="020B0604030504040204" pitchFamily="50" charset="-128"/>
              </a:rPr>
              <a:t>に付けた装置</a:t>
            </a:r>
            <a:r>
              <a:rPr lang="ja-JP" altLang="en-US" sz="1400" dirty="0" smtClean="0">
                <a:latin typeface="Arial Black" panose="020B0A04020102020204" pitchFamily="34" charset="0"/>
                <a:ea typeface="Meiryo UI" panose="020B0604030504040204" pitchFamily="50" charset="-128"/>
              </a:rPr>
              <a:t>から近</a:t>
            </a:r>
            <a:r>
              <a:rPr lang="ja-JP" altLang="en-US" sz="1400" dirty="0">
                <a:latin typeface="Arial Black" panose="020B0A04020102020204" pitchFamily="34" charset="0"/>
                <a:ea typeface="Meiryo UI" panose="020B0604030504040204" pitchFamily="50" charset="-128"/>
              </a:rPr>
              <a:t>赤</a:t>
            </a:r>
            <a:r>
              <a:rPr lang="ja-JP" altLang="en-US" sz="1400" dirty="0" smtClean="0">
                <a:latin typeface="Arial Black" panose="020B0A04020102020204" pitchFamily="34" charset="0"/>
                <a:ea typeface="Meiryo UI" panose="020B0604030504040204" pitchFamily="50" charset="-128"/>
              </a:rPr>
              <a:t>外光（</a:t>
            </a:r>
            <a:r>
              <a:rPr lang="en-US" altLang="ja-JP" sz="1400" dirty="0" smtClean="0">
                <a:latin typeface="Arial Black" panose="020B0A04020102020204" pitchFamily="34" charset="0"/>
                <a:ea typeface="Meiryo UI" panose="020B0604030504040204" pitchFamily="50" charset="-128"/>
              </a:rPr>
              <a:t>780nm</a:t>
            </a:r>
            <a:r>
              <a:rPr lang="ja-JP" altLang="en-US" sz="1400" dirty="0" smtClean="0">
                <a:latin typeface="Arial Black" panose="020B0A04020102020204" pitchFamily="34" charset="0"/>
                <a:ea typeface="Meiryo UI" panose="020B0604030504040204" pitchFamily="50" charset="-128"/>
              </a:rPr>
              <a:t>～</a:t>
            </a:r>
            <a:r>
              <a:rPr lang="en-US" altLang="ja-JP" sz="1400" dirty="0" smtClean="0">
                <a:latin typeface="Arial Black" panose="020B0A04020102020204" pitchFamily="34" charset="0"/>
                <a:ea typeface="Meiryo UI" panose="020B0604030504040204" pitchFamily="50" charset="-128"/>
              </a:rPr>
              <a:t>3μm</a:t>
            </a:r>
            <a:r>
              <a:rPr lang="ja-JP" altLang="en-US" sz="1400" dirty="0" smtClean="0">
                <a:latin typeface="Arial Black" panose="020B0A04020102020204" pitchFamily="34" charset="0"/>
                <a:ea typeface="Meiryo UI" panose="020B0604030504040204" pitchFamily="50" charset="-128"/>
              </a:rPr>
              <a:t>）</a:t>
            </a:r>
            <a:r>
              <a:rPr lang="ja-JP" altLang="en-US" sz="1400" dirty="0">
                <a:latin typeface="Arial Black" panose="020B0A04020102020204" pitchFamily="34" charset="0"/>
                <a:ea typeface="Meiryo UI" panose="020B0604030504040204" pitchFamily="50" charset="-128"/>
              </a:rPr>
              <a:t>を</a:t>
            </a:r>
            <a:r>
              <a:rPr lang="ja-JP" altLang="en-US" sz="1400" dirty="0" smtClean="0">
                <a:latin typeface="Arial Black" panose="020B0A04020102020204" pitchFamily="34" charset="0"/>
                <a:ea typeface="Meiryo UI" panose="020B0604030504040204" pitchFamily="50" charset="-128"/>
              </a:rPr>
              <a:t>当て、</a:t>
            </a:r>
            <a:r>
              <a:rPr lang="ja-JP" altLang="en-US" sz="1400" dirty="0">
                <a:latin typeface="Arial Black" panose="020B0A04020102020204" pitchFamily="34" charset="0"/>
                <a:ea typeface="Meiryo UI" panose="020B0604030504040204" pitchFamily="50" charset="-128"/>
              </a:rPr>
              <a:t>脳内に流れる血液の量の変化を</a:t>
            </a:r>
            <a:r>
              <a:rPr lang="ja-JP" altLang="en-US" sz="1400" dirty="0" smtClean="0">
                <a:latin typeface="Arial Black" panose="020B0A04020102020204" pitchFamily="34" charset="0"/>
                <a:ea typeface="Meiryo UI" panose="020B0604030504040204" pitchFamily="50" charset="-128"/>
              </a:rPr>
              <a:t>調べる。</a:t>
            </a:r>
            <a:endParaRPr lang="en-US" altLang="ja-JP" sz="1400" dirty="0">
              <a:latin typeface="Arial Black" panose="020B0A04020102020204" pitchFamily="34" charset="0"/>
              <a:ea typeface="Meiryo UI" panose="020B0604030504040204" pitchFamily="50" charset="-128"/>
            </a:endParaRPr>
          </a:p>
          <a:p>
            <a:r>
              <a:rPr lang="ja-JP" altLang="en-US" sz="1400" dirty="0" smtClean="0">
                <a:latin typeface="Arial Black" panose="020B0A04020102020204" pitchFamily="34" charset="0"/>
                <a:ea typeface="Meiryo UI" panose="020B0604030504040204" pitchFamily="50" charset="-128"/>
              </a:rPr>
              <a:t>★</a:t>
            </a:r>
            <a:r>
              <a:rPr lang="en-US" altLang="ja-JP" sz="1400" dirty="0" smtClean="0">
                <a:latin typeface="Arial Black" panose="020B0A04020102020204" pitchFamily="34" charset="0"/>
                <a:ea typeface="Meiryo UI" panose="020B0604030504040204" pitchFamily="50" charset="-128"/>
              </a:rPr>
              <a:t>NIRS</a:t>
            </a:r>
            <a:r>
              <a:rPr lang="ja-JP" altLang="en-US" sz="1400" dirty="0" smtClean="0">
                <a:latin typeface="Arial Black" panose="020B0A04020102020204" pitchFamily="34" charset="0"/>
                <a:ea typeface="Meiryo UI" panose="020B0604030504040204" pitchFamily="50" charset="-128"/>
              </a:rPr>
              <a:t>は、脳</a:t>
            </a:r>
            <a:r>
              <a:rPr lang="ja-JP" altLang="en-US" sz="1400" dirty="0">
                <a:latin typeface="Arial Black" panose="020B0A04020102020204" pitchFamily="34" charset="0"/>
                <a:ea typeface="Meiryo UI" panose="020B0604030504040204" pitchFamily="50" charset="-128"/>
              </a:rPr>
              <a:t>が情報処理を行うと、酸素や栄養を運ぶため、局所的に血流が</a:t>
            </a:r>
            <a:r>
              <a:rPr lang="ja-JP" altLang="en-US" sz="1400" dirty="0" smtClean="0">
                <a:latin typeface="Arial Black" panose="020B0A04020102020204" pitchFamily="34" charset="0"/>
                <a:ea typeface="Meiryo UI" panose="020B0604030504040204" pitchFamily="50" charset="-128"/>
              </a:rPr>
              <a:t>増加する。酸素</a:t>
            </a:r>
            <a:r>
              <a:rPr lang="ja-JP" altLang="en-US" sz="1400" dirty="0">
                <a:latin typeface="Arial Black" panose="020B0A04020102020204" pitchFamily="34" charset="0"/>
                <a:ea typeface="Meiryo UI" panose="020B0604030504040204" pitchFamily="50" charset="-128"/>
              </a:rPr>
              <a:t>を運ぶヘモグロビンを酸素化ヘモグロビン（</a:t>
            </a:r>
            <a:r>
              <a:rPr lang="en-US" altLang="ja-JP" sz="1400" dirty="0">
                <a:latin typeface="Arial Black" panose="020B0A04020102020204" pitchFamily="34" charset="0"/>
                <a:ea typeface="Meiryo UI" panose="020B0604030504040204" pitchFamily="50" charset="-128"/>
              </a:rPr>
              <a:t>oxy-</a:t>
            </a:r>
            <a:r>
              <a:rPr lang="en-US" altLang="ja-JP" sz="1400" dirty="0" err="1">
                <a:latin typeface="Arial Black" panose="020B0A04020102020204" pitchFamily="34" charset="0"/>
                <a:ea typeface="Meiryo UI" panose="020B0604030504040204" pitchFamily="50" charset="-128"/>
              </a:rPr>
              <a:t>Hb</a:t>
            </a:r>
            <a:r>
              <a:rPr lang="ja-JP" altLang="en-US" sz="1400" dirty="0">
                <a:latin typeface="Arial Black" panose="020B0A04020102020204" pitchFamily="34" charset="0"/>
                <a:ea typeface="Meiryo UI" panose="020B0604030504040204" pitchFamily="50" charset="-128"/>
              </a:rPr>
              <a:t>）、酸素を運び終えたヘモグロビンを脱酸素化ヘモグロビン（</a:t>
            </a:r>
            <a:r>
              <a:rPr lang="en-US" altLang="ja-JP" sz="1400" dirty="0" err="1">
                <a:latin typeface="Arial Black" panose="020B0A04020102020204" pitchFamily="34" charset="0"/>
                <a:ea typeface="Meiryo UI" panose="020B0604030504040204" pitchFamily="50" charset="-128"/>
              </a:rPr>
              <a:t>deoxy-Hb</a:t>
            </a:r>
            <a:r>
              <a:rPr lang="ja-JP" altLang="en-US" sz="1400" dirty="0">
                <a:latin typeface="Arial Black" panose="020B0A04020102020204" pitchFamily="34" charset="0"/>
                <a:ea typeface="Meiryo UI" panose="020B0604030504040204" pitchFamily="50" charset="-128"/>
              </a:rPr>
              <a:t>）と言い、頭皮下</a:t>
            </a:r>
            <a:r>
              <a:rPr lang="en-US" altLang="ja-JP" sz="1400" dirty="0">
                <a:latin typeface="Arial Black" panose="020B0A04020102020204" pitchFamily="34" charset="0"/>
                <a:ea typeface="Meiryo UI" panose="020B0604030504040204" pitchFamily="50" charset="-128"/>
              </a:rPr>
              <a:t>2</a:t>
            </a:r>
            <a:r>
              <a:rPr lang="ja-JP" altLang="en-US" sz="1400" dirty="0">
                <a:latin typeface="Arial Black" panose="020B0A04020102020204" pitchFamily="34" charset="0"/>
                <a:ea typeface="Meiryo UI" panose="020B0604030504040204" pitchFamily="50" charset="-128"/>
              </a:rPr>
              <a:t>～</a:t>
            </a:r>
            <a:r>
              <a:rPr lang="en-US" altLang="ja-JP" sz="1400" dirty="0">
                <a:latin typeface="Arial Black" panose="020B0A04020102020204" pitchFamily="34" charset="0"/>
                <a:ea typeface="Meiryo UI" panose="020B0604030504040204" pitchFamily="50" charset="-128"/>
              </a:rPr>
              <a:t>3cm</a:t>
            </a:r>
            <a:r>
              <a:rPr lang="ja-JP" altLang="en-US" sz="1400" dirty="0" err="1">
                <a:latin typeface="Arial Black" panose="020B0A04020102020204" pitchFamily="34" charset="0"/>
                <a:ea typeface="Meiryo UI" panose="020B0604030504040204" pitchFamily="50" charset="-128"/>
              </a:rPr>
              <a:t>までの</a:t>
            </a:r>
            <a:r>
              <a:rPr lang="ja-JP" altLang="en-US" sz="1400" dirty="0">
                <a:latin typeface="Arial Black" panose="020B0A04020102020204" pitchFamily="34" charset="0"/>
                <a:ea typeface="Meiryo UI" panose="020B0604030504040204" pitchFamily="50" charset="-128"/>
              </a:rPr>
              <a:t>生体内を散乱しながら通過した近赤</a:t>
            </a:r>
            <a:r>
              <a:rPr lang="ja-JP" altLang="en-US" sz="1400" dirty="0" smtClean="0">
                <a:latin typeface="Arial Black" panose="020B0A04020102020204" pitchFamily="34" charset="0"/>
                <a:ea typeface="Meiryo UI" panose="020B0604030504040204" pitchFamily="50" charset="-128"/>
              </a:rPr>
              <a:t>外光で脳活動を測定する。</a:t>
            </a:r>
            <a:endParaRPr lang="en-US" altLang="ja-JP" sz="1400" dirty="0">
              <a:latin typeface="Arial Black" panose="020B0A04020102020204" pitchFamily="34" charset="0"/>
              <a:ea typeface="Meiryo UI" panose="020B0604030504040204" pitchFamily="50" charset="-128"/>
            </a:endParaRPr>
          </a:p>
          <a:p>
            <a:r>
              <a:rPr lang="ja-JP" altLang="en-US" sz="1400" dirty="0" smtClean="0">
                <a:latin typeface="Arial Black" panose="020B0A04020102020204" pitchFamily="34" charset="0"/>
                <a:ea typeface="Meiryo UI" panose="020B0604030504040204" pitchFamily="50" charset="-128"/>
              </a:rPr>
              <a:t>★</a:t>
            </a:r>
            <a:r>
              <a:rPr lang="ja-JP" altLang="en-US" sz="1400" dirty="0">
                <a:latin typeface="Arial Black" panose="020B0A04020102020204" pitchFamily="34" charset="0"/>
                <a:ea typeface="Meiryo UI" panose="020B0604030504040204" pitchFamily="50" charset="-128"/>
              </a:rPr>
              <a:t>近赤外線の</a:t>
            </a:r>
            <a:r>
              <a:rPr lang="ja-JP" altLang="en-US" sz="1400" dirty="0" smtClean="0">
                <a:latin typeface="Arial Black" panose="020B0A04020102020204" pitchFamily="34" charset="0"/>
                <a:ea typeface="Meiryo UI" panose="020B0604030504040204" pitchFamily="50" charset="-128"/>
              </a:rPr>
              <a:t>吸収は、</a:t>
            </a:r>
            <a:r>
              <a:rPr lang="en-US" altLang="ja-JP" sz="1400" dirty="0" smtClean="0">
                <a:latin typeface="Arial Black" panose="020B0A04020102020204" pitchFamily="34" charset="0"/>
                <a:ea typeface="Meiryo UI" panose="020B0604030504040204" pitchFamily="50" charset="-128"/>
              </a:rPr>
              <a:t>oxy-</a:t>
            </a:r>
            <a:r>
              <a:rPr lang="en-US" altLang="ja-JP" sz="1400" dirty="0" err="1" smtClean="0">
                <a:latin typeface="Arial Black" panose="020B0A04020102020204" pitchFamily="34" charset="0"/>
                <a:ea typeface="Meiryo UI" panose="020B0604030504040204" pitchFamily="50" charset="-128"/>
              </a:rPr>
              <a:t>Hb</a:t>
            </a:r>
            <a:r>
              <a:rPr lang="ja-JP" altLang="en-US" sz="1400" dirty="0" smtClean="0">
                <a:latin typeface="Arial Black" panose="020B0A04020102020204" pitchFamily="34" charset="0"/>
                <a:ea typeface="Meiryo UI" panose="020B0604030504040204" pitchFamily="50" charset="-128"/>
              </a:rPr>
              <a:t>と</a:t>
            </a:r>
            <a:r>
              <a:rPr lang="en-US" altLang="ja-JP" sz="1400" dirty="0" err="1" smtClean="0">
                <a:latin typeface="Arial Black" panose="020B0A04020102020204" pitchFamily="34" charset="0"/>
                <a:ea typeface="Meiryo UI" panose="020B0604030504040204" pitchFamily="50" charset="-128"/>
              </a:rPr>
              <a:t>deoxy-Hb</a:t>
            </a:r>
            <a:r>
              <a:rPr lang="ja-JP" altLang="en-US" sz="1400" dirty="0" smtClean="0">
                <a:latin typeface="Arial Black" panose="020B0A04020102020204" pitchFamily="34" charset="0"/>
                <a:ea typeface="Meiryo UI" panose="020B0604030504040204" pitchFamily="50" charset="-128"/>
              </a:rPr>
              <a:t>では異なるたま、</a:t>
            </a:r>
            <a:r>
              <a:rPr lang="en-US" altLang="ja-JP" sz="1400" dirty="0" smtClean="0">
                <a:latin typeface="Arial Black" panose="020B0A04020102020204" pitchFamily="34" charset="0"/>
                <a:ea typeface="Meiryo UI" panose="020B0604030504040204" pitchFamily="50" charset="-128"/>
              </a:rPr>
              <a:t>2</a:t>
            </a:r>
            <a:r>
              <a:rPr lang="ja-JP" altLang="en-US" sz="1400" dirty="0">
                <a:latin typeface="Arial Black" panose="020B0A04020102020204" pitchFamily="34" charset="0"/>
                <a:ea typeface="Meiryo UI" panose="020B0604030504040204" pitchFamily="50" charset="-128"/>
              </a:rPr>
              <a:t>波長以上で同時に計測すると</a:t>
            </a:r>
            <a:r>
              <a:rPr lang="en-US" altLang="ja-JP" sz="1400" dirty="0" smtClean="0">
                <a:latin typeface="Arial Black" panose="020B0A04020102020204" pitchFamily="34" charset="0"/>
                <a:ea typeface="Meiryo UI" panose="020B0604030504040204" pitchFamily="50" charset="-128"/>
              </a:rPr>
              <a:t>oxy-</a:t>
            </a:r>
            <a:r>
              <a:rPr lang="en-US" altLang="ja-JP" sz="1400" dirty="0" err="1" smtClean="0">
                <a:latin typeface="Arial Black" panose="020B0A04020102020204" pitchFamily="34" charset="0"/>
                <a:ea typeface="Meiryo UI" panose="020B0604030504040204" pitchFamily="50" charset="-128"/>
              </a:rPr>
              <a:t>Hb</a:t>
            </a:r>
            <a:r>
              <a:rPr lang="ja-JP" altLang="en-US" sz="1400" dirty="0" smtClean="0">
                <a:latin typeface="Arial Black" panose="020B0A04020102020204" pitchFamily="34" charset="0"/>
                <a:ea typeface="Meiryo UI" panose="020B0604030504040204" pitchFamily="50" charset="-128"/>
              </a:rPr>
              <a:t>と</a:t>
            </a:r>
            <a:r>
              <a:rPr lang="en-US" altLang="ja-JP" sz="1400" dirty="0" err="1" smtClean="0">
                <a:latin typeface="Arial Black" panose="020B0A04020102020204" pitchFamily="34" charset="0"/>
                <a:ea typeface="Meiryo UI" panose="020B0604030504040204" pitchFamily="50" charset="-128"/>
              </a:rPr>
              <a:t>deoxy-Hb</a:t>
            </a:r>
            <a:r>
              <a:rPr lang="ja-JP" altLang="en-US" sz="1400" dirty="0">
                <a:latin typeface="Arial Black" panose="020B0A04020102020204" pitchFamily="34" charset="0"/>
                <a:ea typeface="Meiryo UI" panose="020B0604030504040204" pitchFamily="50" charset="-128"/>
              </a:rPr>
              <a:t>それぞれの濃度が算出できる</a:t>
            </a:r>
            <a:r>
              <a:rPr lang="ja-JP" altLang="en-US" sz="1400" dirty="0" smtClean="0">
                <a:latin typeface="Arial Black" panose="020B0A04020102020204" pitchFamily="34" charset="0"/>
                <a:ea typeface="Meiryo UI" panose="020B0604030504040204" pitchFamily="50" charset="-128"/>
              </a:rPr>
              <a:t>。</a:t>
            </a:r>
            <a:endParaRPr lang="en-US" altLang="ja-JP" sz="1400" dirty="0" smtClean="0">
              <a:latin typeface="Arial Black" panose="020B0A04020102020204" pitchFamily="34" charset="0"/>
              <a:ea typeface="Meiryo UI" panose="020B0604030504040204" pitchFamily="50" charset="-128"/>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152" y="1019559"/>
            <a:ext cx="5680550" cy="2246973"/>
          </a:xfrm>
          <a:prstGeom prst="rect">
            <a:avLst/>
          </a:prstGeom>
        </p:spPr>
      </p:pic>
      <p:sp>
        <p:nvSpPr>
          <p:cNvPr id="23" name="正方形/長方形 22"/>
          <p:cNvSpPr/>
          <p:nvPr/>
        </p:nvSpPr>
        <p:spPr>
          <a:xfrm>
            <a:off x="6788625" y="2990987"/>
            <a:ext cx="4913128" cy="230832"/>
          </a:xfrm>
          <a:prstGeom prst="rect">
            <a:avLst/>
          </a:prstGeom>
        </p:spPr>
        <p:txBody>
          <a:bodyPr wrap="square">
            <a:spAutoFit/>
          </a:bodyPr>
          <a:lstStyle/>
          <a:p>
            <a:r>
              <a:rPr lang="ja-JP" altLang="en-US" sz="900" dirty="0" smtClean="0">
                <a:latin typeface="Meiryo UI" panose="020B0604030504040204" pitchFamily="50" charset="-128"/>
                <a:ea typeface="Meiryo UI" panose="020B0604030504040204" pitchFamily="50" charset="-128"/>
              </a:rPr>
              <a:t>（出典）</a:t>
            </a:r>
            <a:r>
              <a:rPr lang="en-US" altLang="ja-JP" sz="900" dirty="0" smtClean="0">
                <a:latin typeface="Meiryo UI" panose="020B0604030504040204" pitchFamily="50" charset="-128"/>
                <a:ea typeface="Meiryo UI" panose="020B0604030504040204" pitchFamily="50" charset="-128"/>
              </a:rPr>
              <a:t>https</a:t>
            </a:r>
            <a:r>
              <a:rPr lang="en-US" altLang="ja-JP" sz="900" dirty="0">
                <a:latin typeface="Meiryo UI" panose="020B0604030504040204" pitchFamily="50" charset="-128"/>
                <a:ea typeface="Meiryo UI" panose="020B0604030504040204" pitchFamily="50" charset="-128"/>
              </a:rPr>
              <a:t>://kaden.watch.impress.co.jp/cda/word/2008/11/21/3196.html</a:t>
            </a:r>
            <a:endParaRPr lang="ja-JP" altLang="en-US" sz="900" dirty="0">
              <a:latin typeface="Meiryo UI" panose="020B0604030504040204" pitchFamily="50" charset="-128"/>
              <a:ea typeface="Meiryo UI" panose="020B0604030504040204" pitchFamily="50" charset="-128"/>
            </a:endParaRPr>
          </a:p>
        </p:txBody>
      </p:sp>
      <p:sp>
        <p:nvSpPr>
          <p:cNvPr id="24" name="角丸四角形 23"/>
          <p:cNvSpPr/>
          <p:nvPr/>
        </p:nvSpPr>
        <p:spPr>
          <a:xfrm>
            <a:off x="6921018" y="2666262"/>
            <a:ext cx="1036439" cy="302953"/>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92" y="3608834"/>
            <a:ext cx="2424708" cy="3157759"/>
          </a:xfrm>
          <a:prstGeom prst="rect">
            <a:avLst/>
          </a:prstGeom>
        </p:spPr>
      </p:pic>
      <p:sp>
        <p:nvSpPr>
          <p:cNvPr id="26" name="テキスト ボックス 25"/>
          <p:cNvSpPr txBox="1"/>
          <p:nvPr/>
        </p:nvSpPr>
        <p:spPr>
          <a:xfrm>
            <a:off x="661961" y="6532481"/>
            <a:ext cx="1459876" cy="276999"/>
          </a:xfrm>
          <a:prstGeom prst="rect">
            <a:avLst/>
          </a:prstGeom>
          <a:noFill/>
        </p:spPr>
        <p:txBody>
          <a:bodyPr wrap="square" rtlCol="0">
            <a:spAutoFit/>
          </a:bodyPr>
          <a:lstStyle/>
          <a:p>
            <a:pPr algn="ctr"/>
            <a:r>
              <a:rPr kumimoji="1" lang="ja-JP" altLang="en-US" sz="1200" dirty="0" smtClean="0">
                <a:latin typeface="Meiryo UI" panose="020B0604030504040204" pitchFamily="50" charset="-128"/>
                <a:ea typeface="Meiryo UI" panose="020B0604030504040204" pitchFamily="50" charset="-128"/>
              </a:rPr>
              <a:t>島津製作所</a:t>
            </a:r>
            <a:r>
              <a:rPr kumimoji="1" lang="en-US" altLang="ja-JP" sz="1200" dirty="0" smtClean="0">
                <a:latin typeface="Meiryo UI" panose="020B0604030504040204" pitchFamily="50" charset="-128"/>
                <a:ea typeface="Meiryo UI" panose="020B0604030504040204" pitchFamily="50" charset="-128"/>
              </a:rPr>
              <a:t>HP</a:t>
            </a:r>
            <a:endParaRPr kumimoji="1" lang="ja-JP" altLang="en-US" sz="12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22" y="3647347"/>
            <a:ext cx="3128420" cy="3119246"/>
          </a:xfrm>
          <a:prstGeom prst="rect">
            <a:avLst/>
          </a:prstGeom>
        </p:spPr>
      </p:pic>
      <p:sp>
        <p:nvSpPr>
          <p:cNvPr id="28" name="正方形/長方形 27"/>
          <p:cNvSpPr/>
          <p:nvPr/>
        </p:nvSpPr>
        <p:spPr>
          <a:xfrm>
            <a:off x="3462070" y="3614594"/>
            <a:ext cx="3173010" cy="200055"/>
          </a:xfrm>
          <a:prstGeom prst="rect">
            <a:avLst/>
          </a:prstGeom>
        </p:spPr>
        <p:txBody>
          <a:bodyPr wrap="square">
            <a:spAutoFit/>
          </a:bodyPr>
          <a:lstStyle/>
          <a:p>
            <a:r>
              <a:rPr lang="en-US" altLang="ja-JP" sz="700" dirty="0">
                <a:solidFill>
                  <a:schemeClr val="bg1"/>
                </a:solidFill>
              </a:rPr>
              <a:t>http://www.kri.sfc.keio.ac.jp/kris-yp/cgi/view_page.cgi?research_id=114</a:t>
            </a:r>
            <a:endParaRPr lang="ja-JP" altLang="en-US" sz="700" dirty="0">
              <a:solidFill>
                <a:schemeClr val="bg1"/>
              </a:solidFill>
            </a:endParaRPr>
          </a:p>
        </p:txBody>
      </p:sp>
      <p:sp>
        <p:nvSpPr>
          <p:cNvPr id="29" name="テキスト ボックス 28"/>
          <p:cNvSpPr txBox="1"/>
          <p:nvPr/>
        </p:nvSpPr>
        <p:spPr>
          <a:xfrm>
            <a:off x="3220723" y="6504983"/>
            <a:ext cx="1189232" cy="261610"/>
          </a:xfrm>
          <a:prstGeom prst="rect">
            <a:avLst/>
          </a:prstGeom>
          <a:noFill/>
        </p:spPr>
        <p:txBody>
          <a:bodyPr wrap="square" rtlCol="0">
            <a:spAutoFit/>
          </a:bodyPr>
          <a:lstStyle/>
          <a:p>
            <a:r>
              <a:rPr kumimoji="1" lang="ja-JP" altLang="en-US" sz="1100" dirty="0" smtClean="0">
                <a:solidFill>
                  <a:schemeClr val="bg1"/>
                </a:solidFill>
                <a:latin typeface="Meiryo UI" panose="020B0604030504040204" pitchFamily="50" charset="-128"/>
                <a:ea typeface="Meiryo UI" panose="020B0604030504040204" pitchFamily="50" charset="-128"/>
              </a:rPr>
              <a:t>慶應大学</a:t>
            </a:r>
            <a:r>
              <a:rPr kumimoji="1" lang="en-US" altLang="ja-JP" sz="1100" dirty="0" smtClean="0">
                <a:solidFill>
                  <a:schemeClr val="bg1"/>
                </a:solidFill>
                <a:latin typeface="Meiryo UI" panose="020B0604030504040204" pitchFamily="50" charset="-128"/>
                <a:ea typeface="Meiryo UI" panose="020B0604030504040204" pitchFamily="50" charset="-128"/>
              </a:rPr>
              <a:t>SFC</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16" name="小波 15"/>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25921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モアナ"/>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38" y="1658932"/>
            <a:ext cx="6140268" cy="41276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2227863" y="112718"/>
            <a:ext cx="7736274" cy="800219"/>
          </a:xfrm>
          <a:prstGeom prst="rect">
            <a:avLst/>
          </a:prstGeom>
          <a:noFill/>
        </p:spPr>
        <p:txBody>
          <a:bodyPr wrap="square" rtlCol="0">
            <a:spAutoFit/>
          </a:bodyPr>
          <a:lstStyle/>
          <a:p>
            <a:pPr algn="ctr"/>
            <a:r>
              <a:rPr kumimoji="1" lang="en-US" altLang="ja-JP" sz="2800" dirty="0" smtClean="0">
                <a:solidFill>
                  <a:srgbClr val="C00000"/>
                </a:solidFill>
                <a:latin typeface="Arial Black" panose="020B0A04020102020204" pitchFamily="34" charset="0"/>
                <a:ea typeface="UD デジタル 教科書体 NP-B" panose="02020700000000000000" pitchFamily="18" charset="-128"/>
              </a:rPr>
              <a:t>DARPA</a:t>
            </a:r>
            <a:r>
              <a:rPr kumimoji="1" lang="ja-JP" altLang="en-US" sz="2800" dirty="0" err="1" smtClean="0">
                <a:solidFill>
                  <a:srgbClr val="C00000"/>
                </a:solidFill>
                <a:latin typeface="Arial Black" panose="020B0A04020102020204" pitchFamily="34" charset="0"/>
                <a:ea typeface="UD デジタル 教科書体 NP-B" panose="02020700000000000000" pitchFamily="18" charset="-128"/>
              </a:rPr>
              <a:t>の非侵襲</a:t>
            </a:r>
            <a:r>
              <a:rPr kumimoji="1" lang="ja-JP" altLang="en-US" sz="2800" dirty="0" smtClean="0">
                <a:solidFill>
                  <a:srgbClr val="C00000"/>
                </a:solidFill>
                <a:latin typeface="Arial Black" panose="020B0A04020102020204" pitchFamily="34" charset="0"/>
                <a:ea typeface="UD デジタル 教科書体 NP-B" panose="02020700000000000000" pitchFamily="18" charset="-128"/>
              </a:rPr>
              <a:t>ヘッドセット</a:t>
            </a:r>
            <a:endParaRPr kumimoji="1" lang="en-US" altLang="ja-JP" sz="2800" dirty="0" smtClean="0">
              <a:solidFill>
                <a:srgbClr val="C00000"/>
              </a:solidFill>
              <a:latin typeface="Arial Black" panose="020B0A04020102020204" pitchFamily="34" charset="0"/>
              <a:ea typeface="UD デジタル 教科書体 NP-B" panose="02020700000000000000" pitchFamily="18" charset="-128"/>
            </a:endParaRPr>
          </a:p>
          <a:p>
            <a:pPr algn="ctr"/>
            <a:r>
              <a:rPr lang="en-US" altLang="ja-JP" dirty="0"/>
              <a:t>Next-Generation Nonsurgical </a:t>
            </a:r>
            <a:r>
              <a:rPr lang="en-US" altLang="ja-JP" dirty="0" err="1"/>
              <a:t>Neurotechnology</a:t>
            </a:r>
            <a:r>
              <a:rPr lang="en-US" altLang="ja-JP" dirty="0"/>
              <a:t> (N3) </a:t>
            </a:r>
            <a:r>
              <a:rPr lang="en-US" altLang="ja-JP" dirty="0" smtClean="0"/>
              <a:t>program</a:t>
            </a:r>
            <a:endParaRPr kumimoji="1" lang="ja-JP" altLang="en-US" sz="2800" dirty="0">
              <a:solidFill>
                <a:srgbClr val="C00000"/>
              </a:solidFill>
              <a:latin typeface="Arial Black" panose="020B0A04020102020204" pitchFamily="34" charset="0"/>
              <a:ea typeface="UD デジタル 教科書体 NP-B" panose="02020700000000000000" pitchFamily="18" charset="-128"/>
            </a:endParaRPr>
          </a:p>
        </p:txBody>
      </p:sp>
      <p:sp>
        <p:nvSpPr>
          <p:cNvPr id="16" name="小波 15"/>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pic>
        <p:nvPicPr>
          <p:cNvPr id="1026" name="Picture 2" descr="https://media.eurekalert.org/multimedia_prod/pub/web/201349_we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56" y="1120323"/>
            <a:ext cx="5838682" cy="4127624"/>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08856" y="5247947"/>
            <a:ext cx="5987144" cy="1077218"/>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国防高等研究計画局は、手術を必要とせずに</a:t>
            </a:r>
            <a:r>
              <a:rPr lang="en-US" altLang="ja-JP" sz="900" dirty="0">
                <a:latin typeface="Meiryo UI" panose="020B0604030504040204" pitchFamily="50" charset="-128"/>
                <a:ea typeface="Meiryo UI" panose="020B0604030504040204" pitchFamily="50" charset="-128"/>
              </a:rPr>
              <a:t>2</a:t>
            </a:r>
            <a:r>
              <a:rPr lang="ja-JP" altLang="en-US" sz="900" dirty="0" err="1">
                <a:latin typeface="Meiryo UI" panose="020B0604030504040204" pitchFamily="50" charset="-128"/>
                <a:ea typeface="Meiryo UI" panose="020B0604030504040204" pitchFamily="50" charset="-128"/>
              </a:rPr>
              <a:t>つの</a:t>
            </a:r>
            <a:r>
              <a:rPr lang="ja-JP" altLang="en-US" sz="900" dirty="0">
                <a:latin typeface="Meiryo UI" panose="020B0604030504040204" pitchFamily="50" charset="-128"/>
                <a:ea typeface="Meiryo UI" panose="020B0604030504040204" pitchFamily="50" charset="-128"/>
              </a:rPr>
              <a:t>人間の脳を直接リンクできるヘッドセットテクノロジーを開発するという野心的な</a:t>
            </a:r>
            <a:r>
              <a:rPr lang="en-US" altLang="ja-JP" sz="900" dirty="0">
                <a:latin typeface="Meiryo UI" panose="020B0604030504040204" pitchFamily="50" charset="-128"/>
                <a:ea typeface="Meiryo UI" panose="020B0604030504040204" pitchFamily="50" charset="-128"/>
              </a:rPr>
              <a:t>4</a:t>
            </a:r>
            <a:r>
              <a:rPr lang="ja-JP" altLang="en-US" sz="900" dirty="0">
                <a:latin typeface="Meiryo UI" panose="020B0604030504040204" pitchFamily="50" charset="-128"/>
                <a:ea typeface="Meiryo UI" panose="020B0604030504040204" pitchFamily="50" charset="-128"/>
              </a:rPr>
              <a:t>年間のプロジェクトに資金を提供しています。ライス大学の神経工学者が率いるチームは、ある人の視覚野の神経活動を解読し、</a:t>
            </a:r>
            <a:r>
              <a:rPr lang="en-US" altLang="ja-JP" sz="900" dirty="0">
                <a:latin typeface="Meiryo UI" panose="020B0604030504040204" pitchFamily="50" charset="-128"/>
                <a:ea typeface="Meiryo UI" panose="020B0604030504040204" pitchFamily="50" charset="-128"/>
              </a:rPr>
              <a:t>20</a:t>
            </a:r>
            <a:r>
              <a:rPr lang="ja-JP" altLang="en-US" sz="900" dirty="0">
                <a:latin typeface="Meiryo UI" panose="020B0604030504040204" pitchFamily="50" charset="-128"/>
                <a:ea typeface="Meiryo UI" panose="020B0604030504040204" pitchFamily="50" charset="-128"/>
              </a:rPr>
              <a:t>分の</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秒未満で別の人の神経活動を再現できる</a:t>
            </a:r>
            <a:r>
              <a:rPr lang="en-US" altLang="ja-JP" sz="900" dirty="0">
                <a:latin typeface="Meiryo UI" panose="020B0604030504040204" pitchFamily="50" charset="-128"/>
                <a:ea typeface="Meiryo UI" panose="020B0604030504040204" pitchFamily="50" charset="-128"/>
              </a:rPr>
              <a:t>MOANA</a:t>
            </a:r>
            <a:r>
              <a:rPr lang="ja-JP" altLang="en-US" sz="900" dirty="0">
                <a:latin typeface="Meiryo UI" panose="020B0604030504040204" pitchFamily="50" charset="-128"/>
                <a:ea typeface="Meiryo UI" panose="020B0604030504040204" pitchFamily="50" charset="-128"/>
              </a:rPr>
              <a:t>を作成しています。上記の画像とアニメーションは、</a:t>
            </a:r>
            <a:r>
              <a:rPr lang="en-US" altLang="ja-JP" sz="900" dirty="0">
                <a:latin typeface="Meiryo UI" panose="020B0604030504040204" pitchFamily="50" charset="-128"/>
                <a:ea typeface="Meiryo UI" panose="020B0604030504040204" pitchFamily="50" charset="-128"/>
              </a:rPr>
              <a:t>MOANA</a:t>
            </a:r>
            <a:r>
              <a:rPr lang="ja-JP" altLang="en-US" sz="900" dirty="0">
                <a:latin typeface="Meiryo UI" panose="020B0604030504040204" pitchFamily="50" charset="-128"/>
                <a:ea typeface="Meiryo UI" panose="020B0604030504040204" pitchFamily="50" charset="-128"/>
              </a:rPr>
              <a:t>ヘッドセットの予定されているコンポーネントを表しています</a:t>
            </a:r>
            <a:r>
              <a:rPr lang="ja-JP" altLang="en-US" sz="900" dirty="0" smtClean="0">
                <a:latin typeface="Meiryo UI" panose="020B0604030504040204" pitchFamily="50" charset="-128"/>
                <a:ea typeface="Meiryo UI" panose="020B0604030504040204" pitchFamily="50" charset="-128"/>
              </a:rPr>
              <a:t>。</a:t>
            </a:r>
            <a:endParaRPr lang="en-US" altLang="ja-JP" sz="900" dirty="0" smtClean="0">
              <a:latin typeface="Meiryo UI" panose="020B0604030504040204" pitchFamily="50" charset="-128"/>
              <a:ea typeface="Meiryo UI" panose="020B0604030504040204" pitchFamily="50" charset="-128"/>
            </a:endParaRPr>
          </a:p>
          <a:p>
            <a:endParaRPr lang="en-US" altLang="ja-JP" sz="900" dirty="0">
              <a:latin typeface="Meiryo UI" panose="020B0604030504040204" pitchFamily="50" charset="-128"/>
              <a:ea typeface="Meiryo UI" panose="020B0604030504040204" pitchFamily="50" charset="-128"/>
            </a:endParaRPr>
          </a:p>
          <a:p>
            <a:r>
              <a:rPr lang="ja-JP" altLang="en-US" sz="1000" dirty="0" smtClean="0">
                <a:latin typeface="Meiryo UI" panose="020B0604030504040204" pitchFamily="50" charset="-128"/>
                <a:ea typeface="Meiryo UI" panose="020B0604030504040204" pitchFamily="50" charset="-128"/>
              </a:rPr>
              <a:t>（出典）</a:t>
            </a:r>
            <a:r>
              <a:rPr lang="en-US" altLang="ja-JP" sz="1000" dirty="0" smtClean="0"/>
              <a:t>J</a:t>
            </a:r>
            <a:r>
              <a:rPr lang="en-US" altLang="ja-JP" sz="1000" dirty="0"/>
              <a:t>. Robinson/Rice </a:t>
            </a:r>
            <a:r>
              <a:rPr lang="en-US" altLang="ja-JP" sz="1000" dirty="0" smtClean="0"/>
              <a:t>University </a:t>
            </a:r>
            <a:r>
              <a:rPr lang="ja-JP" altLang="en-US" sz="1000" dirty="0" smtClean="0"/>
              <a:t>（</a:t>
            </a:r>
            <a:r>
              <a:rPr lang="en-US" altLang="ja-JP" sz="1000" dirty="0">
                <a:hlinkClick r:id="rId5"/>
              </a:rPr>
              <a:t>https://</a:t>
            </a:r>
            <a:r>
              <a:rPr lang="en-US" altLang="ja-JP" sz="1000" dirty="0" smtClean="0">
                <a:hlinkClick r:id="rId5"/>
              </a:rPr>
              <a:t>www.eurekalert.org/multimedia/pub/201349.php</a:t>
            </a:r>
            <a:r>
              <a:rPr lang="ja-JP" altLang="en-US" sz="1000" dirty="0" smtClean="0"/>
              <a:t>）</a:t>
            </a:r>
            <a:endParaRPr lang="en-US" altLang="ja-JP" sz="1000" dirty="0"/>
          </a:p>
          <a:p>
            <a:endParaRPr lang="ja-JP" altLang="en-US" sz="900" dirty="0">
              <a:latin typeface="Meiryo UI" panose="020B0604030504040204" pitchFamily="50" charset="-128"/>
              <a:ea typeface="Meiryo UI" panose="020B0604030504040204" pitchFamily="50" charset="-128"/>
            </a:endParaRPr>
          </a:p>
        </p:txBody>
      </p:sp>
      <p:sp>
        <p:nvSpPr>
          <p:cNvPr id="4" name="正方形/長方形 3"/>
          <p:cNvSpPr/>
          <p:nvPr/>
        </p:nvSpPr>
        <p:spPr>
          <a:xfrm>
            <a:off x="6096000" y="1182886"/>
            <a:ext cx="6096000" cy="646331"/>
          </a:xfrm>
          <a:prstGeom prst="rect">
            <a:avLst/>
          </a:prstGeom>
        </p:spPr>
        <p:txBody>
          <a:bodyPr>
            <a:spAutoFit/>
          </a:bodyPr>
          <a:lstStyle/>
          <a:p>
            <a:r>
              <a:rPr lang="en-US" altLang="ja-JP" dirty="0" smtClean="0">
                <a:solidFill>
                  <a:srgbClr val="111111"/>
                </a:solidFill>
                <a:latin typeface="adelle-sans"/>
              </a:rPr>
              <a:t>MOANA</a:t>
            </a:r>
          </a:p>
          <a:p>
            <a:r>
              <a:rPr lang="en-US" altLang="ja-JP" dirty="0" smtClean="0">
                <a:solidFill>
                  <a:srgbClr val="111111"/>
                </a:solidFill>
                <a:latin typeface="adelle-sans"/>
              </a:rPr>
              <a:t> </a:t>
            </a:r>
            <a:r>
              <a:rPr lang="en-US" altLang="ja-JP" dirty="0">
                <a:solidFill>
                  <a:srgbClr val="111111"/>
                </a:solidFill>
                <a:latin typeface="adelle-sans"/>
              </a:rPr>
              <a:t>(magnetic, optical and acoustic neural access device) </a:t>
            </a:r>
            <a:endParaRPr lang="ja-JP" altLang="en-US" dirty="0"/>
          </a:p>
        </p:txBody>
      </p:sp>
      <p:sp>
        <p:nvSpPr>
          <p:cNvPr id="5" name="正方形/長方形 4"/>
          <p:cNvSpPr/>
          <p:nvPr/>
        </p:nvSpPr>
        <p:spPr>
          <a:xfrm>
            <a:off x="2259724" y="6363629"/>
            <a:ext cx="7672552" cy="369332"/>
          </a:xfrm>
          <a:prstGeom prst="rect">
            <a:avLst/>
          </a:prstGeom>
        </p:spPr>
        <p:txBody>
          <a:bodyPr wrap="square">
            <a:spAutoFit/>
          </a:bodyPr>
          <a:lstStyle/>
          <a:p>
            <a:r>
              <a:rPr lang="en-US" altLang="ja-JP" dirty="0" err="1">
                <a:solidFill>
                  <a:srgbClr val="111111"/>
                </a:solidFill>
                <a:latin typeface="adelle-sans"/>
              </a:rPr>
              <a:t>ToFF</a:t>
            </a:r>
            <a:r>
              <a:rPr lang="en-US" altLang="ja-JP" dirty="0">
                <a:solidFill>
                  <a:srgbClr val="111111"/>
                </a:solidFill>
                <a:latin typeface="adelle-sans"/>
              </a:rPr>
              <a:t>-DOT (time-of-flight enhanced functional diffuse optical tomography)</a:t>
            </a:r>
            <a:endParaRPr lang="ja-JP" altLang="en-US" dirty="0"/>
          </a:p>
        </p:txBody>
      </p:sp>
      <p:sp>
        <p:nvSpPr>
          <p:cNvPr id="6" name="正方形/長方形 5"/>
          <p:cNvSpPr/>
          <p:nvPr/>
        </p:nvSpPr>
        <p:spPr>
          <a:xfrm>
            <a:off x="7252616" y="5607446"/>
            <a:ext cx="3782767" cy="276999"/>
          </a:xfrm>
          <a:prstGeom prst="rect">
            <a:avLst/>
          </a:prstGeom>
        </p:spPr>
        <p:txBody>
          <a:bodyPr wrap="none">
            <a:spAutoFit/>
          </a:bodyPr>
          <a:lstStyle/>
          <a:p>
            <a:r>
              <a:rPr lang="en-US" altLang="ja-JP" sz="1200" dirty="0">
                <a:solidFill>
                  <a:srgbClr val="000000"/>
                </a:solidFill>
                <a:latin typeface="Meiryo UI" panose="020B0604030504040204" pitchFamily="50" charset="-128"/>
                <a:ea typeface="Meiryo UI" panose="020B0604030504040204" pitchFamily="50" charset="-128"/>
              </a:rPr>
              <a:t>(Image courtesy of J. Robinson/Rice University)</a:t>
            </a:r>
            <a:endParaRPr lang="ja-JP" altLang="en-US" sz="1200" dirty="0">
              <a:latin typeface="Meiryo UI" panose="020B0604030504040204" pitchFamily="50" charset="-128"/>
              <a:ea typeface="Meiryo UI" panose="020B0604030504040204" pitchFamily="50" charset="-128"/>
            </a:endParaRPr>
          </a:p>
        </p:txBody>
      </p:sp>
      <p:sp>
        <p:nvSpPr>
          <p:cNvPr id="7" name="正方形/長方形 6"/>
          <p:cNvSpPr/>
          <p:nvPr/>
        </p:nvSpPr>
        <p:spPr>
          <a:xfrm>
            <a:off x="7708349" y="5828871"/>
            <a:ext cx="2871299" cy="246221"/>
          </a:xfrm>
          <a:prstGeom prst="rect">
            <a:avLst/>
          </a:prstGeom>
        </p:spPr>
        <p:txBody>
          <a:bodyPr wrap="none">
            <a:spAutoFit/>
          </a:bodyPr>
          <a:lstStyle/>
          <a:p>
            <a:r>
              <a:rPr lang="en-US" altLang="ja-JP" sz="1000" dirty="0">
                <a:hlinkClick r:id="rId6"/>
              </a:rPr>
              <a:t>https://www.theengineer.co.uk/moana-rice-darpa/</a:t>
            </a:r>
            <a:endParaRPr lang="ja-JP" altLang="en-US" sz="1000" dirty="0"/>
          </a:p>
        </p:txBody>
      </p:sp>
    </p:spTree>
    <p:extLst>
      <p:ext uri="{BB962C8B-B14F-4D97-AF65-F5344CB8AC3E}">
        <p14:creationId xmlns:p14="http://schemas.microsoft.com/office/powerpoint/2010/main" val="3303158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227863" y="112718"/>
            <a:ext cx="7736274" cy="830997"/>
          </a:xfrm>
          <a:prstGeom prst="rect">
            <a:avLst/>
          </a:prstGeom>
          <a:noFill/>
        </p:spPr>
        <p:txBody>
          <a:bodyPr wrap="square" rtlCol="0">
            <a:spAutoFit/>
          </a:bodyPr>
          <a:lstStyle/>
          <a:p>
            <a:pPr algn="ctr"/>
            <a:r>
              <a:rPr kumimoji="1" lang="en-US" altLang="ja-JP" sz="2800" dirty="0" smtClean="0">
                <a:solidFill>
                  <a:srgbClr val="C00000"/>
                </a:solidFill>
                <a:latin typeface="Arial Black" panose="020B0A04020102020204" pitchFamily="34" charset="0"/>
                <a:ea typeface="UD デジタル 教科書体 NP-B" panose="02020700000000000000" pitchFamily="18" charset="-128"/>
              </a:rPr>
              <a:t>DARPA</a:t>
            </a:r>
            <a:r>
              <a:rPr kumimoji="1" lang="ja-JP" altLang="en-US" sz="2800" dirty="0" err="1" smtClean="0">
                <a:solidFill>
                  <a:srgbClr val="C00000"/>
                </a:solidFill>
                <a:latin typeface="Arial Black" panose="020B0A04020102020204" pitchFamily="34" charset="0"/>
                <a:ea typeface="UD デジタル 教科書体 NP-B" panose="02020700000000000000" pitchFamily="18" charset="-128"/>
              </a:rPr>
              <a:t>の非侵襲</a:t>
            </a:r>
            <a:r>
              <a:rPr kumimoji="1" lang="ja-JP" altLang="en-US" sz="2800" dirty="0" smtClean="0">
                <a:solidFill>
                  <a:srgbClr val="C00000"/>
                </a:solidFill>
                <a:latin typeface="Arial Black" panose="020B0A04020102020204" pitchFamily="34" charset="0"/>
                <a:ea typeface="UD デジタル 教科書体 NP-B" panose="02020700000000000000" pitchFamily="18" charset="-128"/>
              </a:rPr>
              <a:t>ヘッドセット</a:t>
            </a:r>
            <a:endParaRPr kumimoji="1" lang="en-US" altLang="ja-JP" sz="2800" dirty="0" smtClean="0">
              <a:solidFill>
                <a:srgbClr val="C00000"/>
              </a:solidFill>
              <a:latin typeface="Arial Black" panose="020B0A04020102020204" pitchFamily="34" charset="0"/>
              <a:ea typeface="UD デジタル 教科書体 NP-B" panose="02020700000000000000" pitchFamily="18" charset="-128"/>
            </a:endParaRPr>
          </a:p>
          <a:p>
            <a:pPr algn="ctr"/>
            <a:r>
              <a:rPr lang="en-US" altLang="ja-JP" sz="2000" b="1" dirty="0"/>
              <a:t>Next-Generation Nonsurgical </a:t>
            </a:r>
            <a:r>
              <a:rPr lang="en-US" altLang="ja-JP" sz="2000" b="1" dirty="0" err="1"/>
              <a:t>Neurotechnology</a:t>
            </a:r>
            <a:r>
              <a:rPr lang="en-US" altLang="ja-JP" sz="2000" b="1" dirty="0"/>
              <a:t> (N3) </a:t>
            </a:r>
            <a:r>
              <a:rPr lang="en-US" altLang="ja-JP" sz="2000" b="1" dirty="0" smtClean="0"/>
              <a:t>program</a:t>
            </a:r>
            <a:endParaRPr kumimoji="1" lang="ja-JP" altLang="en-US" sz="3200" b="1" dirty="0">
              <a:solidFill>
                <a:srgbClr val="C00000"/>
              </a:solidFill>
              <a:latin typeface="Arial Black" panose="020B0A04020102020204" pitchFamily="34" charset="0"/>
              <a:ea typeface="UD デジタル 教科書体 NP-B" panose="02020700000000000000" pitchFamily="18" charset="-128"/>
            </a:endParaRPr>
          </a:p>
        </p:txBody>
      </p:sp>
      <p:sp>
        <p:nvSpPr>
          <p:cNvPr id="16" name="小波 15"/>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pic>
        <p:nvPicPr>
          <p:cNvPr id="8" name="Picture 2" descr="https://cpb-us-e1.wpmucdn.com/news-network.rice.edu/dist/c/2/files/2019/04/0415-MOANA-graphic-orig-10yka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92" y="1324303"/>
            <a:ext cx="5728597" cy="4915137"/>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3065" y="6215031"/>
            <a:ext cx="5917324" cy="230832"/>
          </a:xfrm>
          <a:prstGeom prst="rect">
            <a:avLst/>
          </a:prstGeom>
        </p:spPr>
        <p:txBody>
          <a:bodyPr wrap="square">
            <a:spAutoFit/>
          </a:bodyPr>
          <a:lstStyle/>
          <a:p>
            <a:r>
              <a:rPr lang="en-US" altLang="ja-JP" sz="900" dirty="0">
                <a:hlinkClick r:id="rId4"/>
              </a:rPr>
              <a:t>https://cpb-us-e1.wpmucdn.com/news-network.rice.edu/dist/c/2/files/2019/04/0415-MOANA-graphic-orig-10ykac1.jpg</a:t>
            </a:r>
            <a:endParaRPr lang="ja-JP" altLang="en-US" sz="900" dirty="0"/>
          </a:p>
        </p:txBody>
      </p:sp>
      <p:sp>
        <p:nvSpPr>
          <p:cNvPr id="10" name="正方形/長方形 9"/>
          <p:cNvSpPr/>
          <p:nvPr/>
        </p:nvSpPr>
        <p:spPr>
          <a:xfrm>
            <a:off x="6096000" y="1191904"/>
            <a:ext cx="5864775" cy="5047536"/>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MOANA</a:t>
            </a:r>
            <a:r>
              <a:rPr lang="ja-JP" altLang="en-US" sz="1400" dirty="0">
                <a:latin typeface="Meiryo UI" panose="020B0604030504040204" pitchFamily="50" charset="-128"/>
                <a:ea typeface="Meiryo UI" panose="020B0604030504040204" pitchFamily="50" charset="-128"/>
              </a:rPr>
              <a:t>の光検出器は、超高速かつ超高感度です。前者は、頭蓋骨から散乱する光を無視し、代わりに、脳の標的領域に戻って到達するのに十分な時間を持っている光子のみをキャプチャ</a:t>
            </a:r>
            <a:r>
              <a:rPr lang="ja-JP" altLang="en-US" sz="1400" dirty="0" smtClean="0">
                <a:latin typeface="Meiryo UI" panose="020B0604030504040204" pitchFamily="50" charset="-128"/>
                <a:ea typeface="Meiryo UI" panose="020B0604030504040204" pitchFamily="50" charset="-128"/>
              </a:rPr>
              <a:t>する。</a:t>
            </a:r>
            <a:r>
              <a:rPr lang="en-US" altLang="ja-JP" sz="1400" dirty="0" err="1">
                <a:latin typeface="Meiryo UI" panose="020B0604030504040204" pitchFamily="50" charset="-128"/>
                <a:ea typeface="Meiryo UI" panose="020B0604030504040204" pitchFamily="50" charset="-128"/>
              </a:rPr>
              <a:t>ToFF</a:t>
            </a:r>
            <a:r>
              <a:rPr lang="en-US" altLang="ja-JP" sz="1400" dirty="0">
                <a:latin typeface="Meiryo UI" panose="020B0604030504040204" pitchFamily="50" charset="-128"/>
                <a:ea typeface="Meiryo UI" panose="020B0604030504040204" pitchFamily="50" charset="-128"/>
              </a:rPr>
              <a:t>-DOT</a:t>
            </a:r>
            <a:r>
              <a:rPr lang="ja-JP" altLang="en-US" sz="1400" dirty="0">
                <a:latin typeface="Meiryo UI" panose="020B0604030504040204" pitchFamily="50" charset="-128"/>
                <a:ea typeface="Meiryo UI" panose="020B0604030504040204" pitchFamily="50" charset="-128"/>
              </a:rPr>
              <a:t>と呼ばれる技術を開発する予定です。</a:t>
            </a:r>
            <a:r>
              <a:rPr lang="en-US" altLang="ja-JP" sz="1400" dirty="0">
                <a:latin typeface="Meiryo UI" panose="020B0604030504040204" pitchFamily="50" charset="-128"/>
                <a:ea typeface="Meiryo UI" panose="020B0604030504040204" pitchFamily="50" charset="-128"/>
              </a:rPr>
              <a:t>CT</a:t>
            </a:r>
            <a:r>
              <a:rPr lang="ja-JP" altLang="en-US" sz="1400" dirty="0">
                <a:latin typeface="Meiryo UI" panose="020B0604030504040204" pitchFamily="50" charset="-128"/>
                <a:ea typeface="Meiryo UI" panose="020B0604030504040204" pitchFamily="50" charset="-128"/>
              </a:rPr>
              <a:t>スキャナーのように、</a:t>
            </a:r>
            <a:r>
              <a:rPr lang="en-US" altLang="ja-JP" sz="1400" dirty="0" err="1">
                <a:latin typeface="Meiryo UI" panose="020B0604030504040204" pitchFamily="50" charset="-128"/>
                <a:ea typeface="Meiryo UI" panose="020B0604030504040204" pitchFamily="50" charset="-128"/>
              </a:rPr>
              <a:t>ToFF</a:t>
            </a:r>
            <a:r>
              <a:rPr lang="en-US" altLang="ja-JP" sz="1400" dirty="0">
                <a:latin typeface="Meiryo UI" panose="020B0604030504040204" pitchFamily="50" charset="-128"/>
                <a:ea typeface="Meiryo UI" panose="020B0604030504040204" pitchFamily="50" charset="-128"/>
              </a:rPr>
              <a:t>-DOT</a:t>
            </a:r>
            <a:r>
              <a:rPr lang="ja-JP" altLang="en-US" sz="1400" dirty="0">
                <a:latin typeface="Meiryo UI" panose="020B0604030504040204" pitchFamily="50" charset="-128"/>
                <a:ea typeface="Meiryo UI" panose="020B0604030504040204" pitchFamily="50" charset="-128"/>
              </a:rPr>
              <a:t>は体内のリアルタイム</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画像を構築しますが、</a:t>
            </a:r>
            <a:r>
              <a:rPr lang="en-US" altLang="ja-JP" sz="1400" dirty="0">
                <a:latin typeface="Meiryo UI" panose="020B0604030504040204" pitchFamily="50" charset="-128"/>
                <a:ea typeface="Meiryo UI" panose="020B0604030504040204" pitchFamily="50" charset="-128"/>
              </a:rPr>
              <a:t>CT</a:t>
            </a:r>
            <a:r>
              <a:rPr lang="ja-JP" altLang="en-US" sz="1400" dirty="0">
                <a:latin typeface="Meiryo UI" panose="020B0604030504040204" pitchFamily="50" charset="-128"/>
                <a:ea typeface="Meiryo UI" panose="020B0604030504040204" pitchFamily="50" charset="-128"/>
              </a:rPr>
              <a:t>スキャンでは</a:t>
            </a:r>
            <a:r>
              <a:rPr lang="en-US" altLang="ja-JP" sz="1400" dirty="0">
                <a:latin typeface="Meiryo UI" panose="020B0604030504040204" pitchFamily="50" charset="-128"/>
                <a:ea typeface="Meiryo UI" panose="020B0604030504040204" pitchFamily="50" charset="-128"/>
              </a:rPr>
              <a:t>X</a:t>
            </a:r>
            <a:r>
              <a:rPr lang="ja-JP" altLang="en-US" sz="1400" dirty="0">
                <a:latin typeface="Meiryo UI" panose="020B0604030504040204" pitchFamily="50" charset="-128"/>
                <a:ea typeface="Meiryo UI" panose="020B0604030504040204" pitchFamily="50" charset="-128"/>
              </a:rPr>
              <a:t>線を使用しますが、</a:t>
            </a:r>
            <a:r>
              <a:rPr lang="en-US" altLang="ja-JP" sz="1400" dirty="0" err="1">
                <a:latin typeface="Meiryo UI" panose="020B0604030504040204" pitchFamily="50" charset="-128"/>
                <a:ea typeface="Meiryo UI" panose="020B0604030504040204" pitchFamily="50" charset="-128"/>
              </a:rPr>
              <a:t>ToFF</a:t>
            </a:r>
            <a:r>
              <a:rPr lang="en-US" altLang="ja-JP" sz="1400" dirty="0">
                <a:latin typeface="Meiryo UI" panose="020B0604030504040204" pitchFamily="50" charset="-128"/>
                <a:ea typeface="Meiryo UI" panose="020B0604030504040204" pitchFamily="50" charset="-128"/>
              </a:rPr>
              <a:t>-DOT</a:t>
            </a:r>
            <a:r>
              <a:rPr lang="ja-JP" altLang="en-US" sz="1400" dirty="0">
                <a:latin typeface="Meiryo UI" panose="020B0604030504040204" pitchFamily="50" charset="-128"/>
                <a:ea typeface="Meiryo UI" panose="020B0604030504040204" pitchFamily="50" charset="-128"/>
              </a:rPr>
              <a:t>は可視光を使用します。</a:t>
            </a:r>
            <a:endParaRPr lang="en-US" altLang="ja-JP" sz="1400" dirty="0" smtClean="0">
              <a:latin typeface="Meiryo UI" panose="020B0604030504040204" pitchFamily="50" charset="-128"/>
              <a:ea typeface="Meiryo UI" panose="020B0604030504040204" pitchFamily="50" charset="-128"/>
            </a:endParaRPr>
          </a:p>
          <a:p>
            <a:r>
              <a:rPr lang="ja-JP" altLang="en-US" sz="1400" dirty="0" smtClean="0">
                <a:latin typeface="Meiryo UI" panose="020B0604030504040204" pitchFamily="50" charset="-128"/>
                <a:ea typeface="Meiryo UI" panose="020B0604030504040204" pitchFamily="50" charset="-128"/>
              </a:rPr>
              <a:t>光</a:t>
            </a:r>
            <a:r>
              <a:rPr lang="ja-JP" altLang="en-US" sz="1400" dirty="0">
                <a:latin typeface="Meiryo UI" panose="020B0604030504040204" pitchFamily="50" charset="-128"/>
                <a:ea typeface="Meiryo UI" panose="020B0604030504040204" pitchFamily="50" charset="-128"/>
              </a:rPr>
              <a:t>の大部分は頭皮と頭蓋骨から散乱しますが、ほんのわずかな部分がそれを脳に入れることができ、この小さな部分の光子は視覚を解読するために重要な情報を含んでいます」コンピューター工学とコンピューターサイエンス。「私たちの目的は、頭蓋骨を</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回通過する光子に含まれる情報をキャプチャして解釈することです。最初に視覚野に到達し、再び検出器に反映されます。」</a:t>
            </a:r>
            <a:endParaRPr lang="en-US" altLang="ja-JP" sz="1400" dirty="0" smtClean="0">
              <a:solidFill>
                <a:srgbClr val="333333"/>
              </a:solidFill>
              <a:latin typeface="Meiryo UI" panose="020B0604030504040204" pitchFamily="50" charset="-128"/>
              <a:ea typeface="Meiryo UI" panose="020B0604030504040204" pitchFamily="50" charset="-128"/>
            </a:endParaRPr>
          </a:p>
          <a:p>
            <a:endParaRPr lang="en-US" altLang="ja-JP" sz="1400" dirty="0">
              <a:solidFill>
                <a:srgbClr val="333333"/>
              </a:solidFill>
              <a:latin typeface="Meiryo UI" panose="020B0604030504040204" pitchFamily="50" charset="-128"/>
              <a:ea typeface="Meiryo UI" panose="020B0604030504040204" pitchFamily="50" charset="-128"/>
            </a:endParaRPr>
          </a:p>
          <a:p>
            <a:r>
              <a:rPr lang="en-US" altLang="ja-JP" sz="1400" dirty="0" smtClean="0">
                <a:solidFill>
                  <a:srgbClr val="333333"/>
                </a:solidFill>
                <a:latin typeface="Meiryo UI" panose="020B0604030504040204" pitchFamily="50" charset="-128"/>
                <a:ea typeface="Meiryo UI" panose="020B0604030504040204" pitchFamily="50" charset="-128"/>
              </a:rPr>
              <a:t>【</a:t>
            </a:r>
            <a:r>
              <a:rPr lang="ja-JP" altLang="en-US" sz="1400" b="1" u="sng" dirty="0" smtClean="0">
                <a:solidFill>
                  <a:srgbClr val="333333"/>
                </a:solidFill>
                <a:latin typeface="Meiryo UI" panose="020B0604030504040204" pitchFamily="50" charset="-128"/>
                <a:ea typeface="Meiryo UI" panose="020B0604030504040204" pitchFamily="50" charset="-128"/>
              </a:rPr>
              <a:t>読み取り</a:t>
            </a:r>
            <a:r>
              <a:rPr lang="en-US" altLang="ja-JP" sz="1400" dirty="0" smtClean="0">
                <a:solidFill>
                  <a:srgbClr val="333333"/>
                </a:solidFill>
                <a:latin typeface="Meiryo UI" panose="020B0604030504040204" pitchFamily="50" charset="-128"/>
                <a:ea typeface="Meiryo UI" panose="020B0604030504040204" pitchFamily="50" charset="-128"/>
              </a:rPr>
              <a:t>】</a:t>
            </a:r>
          </a:p>
          <a:p>
            <a:r>
              <a:rPr lang="ja-JP" altLang="en-US" sz="1400" dirty="0" smtClean="0">
                <a:solidFill>
                  <a:srgbClr val="333333"/>
                </a:solidFill>
                <a:latin typeface="Meiryo UI" panose="020B0604030504040204" pitchFamily="50" charset="-128"/>
                <a:ea typeface="Meiryo UI" panose="020B0604030504040204" pitchFamily="50" charset="-128"/>
              </a:rPr>
              <a:t>ニューロン</a:t>
            </a:r>
            <a:r>
              <a:rPr lang="ja-JP" altLang="en-US" sz="1400" dirty="0">
                <a:solidFill>
                  <a:srgbClr val="333333"/>
                </a:solidFill>
                <a:latin typeface="Meiryo UI" panose="020B0604030504040204" pitchFamily="50" charset="-128"/>
                <a:ea typeface="Meiryo UI" panose="020B0604030504040204" pitchFamily="50" charset="-128"/>
              </a:rPr>
              <a:t>は、発火し、カルシウム依存性インジケータータンパク質が光を吸収しているとき、</a:t>
            </a:r>
            <a:r>
              <a:rPr lang="en-US" altLang="ja-JP" sz="1400" dirty="0" err="1">
                <a:solidFill>
                  <a:srgbClr val="333333"/>
                </a:solidFill>
                <a:latin typeface="Meiryo UI" panose="020B0604030504040204" pitchFamily="50" charset="-128"/>
                <a:ea typeface="Meiryo UI" panose="020B0604030504040204" pitchFamily="50" charset="-128"/>
              </a:rPr>
              <a:t>ToFF</a:t>
            </a:r>
            <a:r>
              <a:rPr lang="en-US" altLang="ja-JP" sz="1400" dirty="0">
                <a:solidFill>
                  <a:srgbClr val="333333"/>
                </a:solidFill>
                <a:latin typeface="Meiryo UI" panose="020B0604030504040204" pitchFamily="50" charset="-128"/>
                <a:ea typeface="Meiryo UI" panose="020B0604030504040204" pitchFamily="50" charset="-128"/>
              </a:rPr>
              <a:t>-DOT</a:t>
            </a:r>
            <a:r>
              <a:rPr lang="ja-JP" altLang="en-US" sz="1400" dirty="0">
                <a:solidFill>
                  <a:srgbClr val="333333"/>
                </a:solidFill>
                <a:latin typeface="Meiryo UI" panose="020B0604030504040204" pitchFamily="50" charset="-128"/>
                <a:ea typeface="Meiryo UI" panose="020B0604030504040204" pitchFamily="50" charset="-128"/>
              </a:rPr>
              <a:t>スキャンで通常よりも暗くなると予想されると言いました。対象領域の暗い部分から明るい部分への動的な変化を解釈することが、</a:t>
            </a:r>
            <a:r>
              <a:rPr lang="en-US" altLang="ja-JP" sz="1400" dirty="0">
                <a:solidFill>
                  <a:srgbClr val="333333"/>
                </a:solidFill>
                <a:latin typeface="Meiryo UI" panose="020B0604030504040204" pitchFamily="50" charset="-128"/>
                <a:ea typeface="Meiryo UI" panose="020B0604030504040204" pitchFamily="50" charset="-128"/>
              </a:rPr>
              <a:t>MOANA</a:t>
            </a:r>
            <a:r>
              <a:rPr lang="ja-JP" altLang="en-US" sz="1400" dirty="0">
                <a:solidFill>
                  <a:srgbClr val="333333"/>
                </a:solidFill>
                <a:latin typeface="Meiryo UI" panose="020B0604030504040204" pitchFamily="50" charset="-128"/>
                <a:ea typeface="Meiryo UI" panose="020B0604030504040204" pitchFamily="50" charset="-128"/>
              </a:rPr>
              <a:t>が神経活動を「読み取る」ために行うことです</a:t>
            </a:r>
            <a:r>
              <a:rPr lang="ja-JP" altLang="en-US" sz="1400" dirty="0" smtClean="0">
                <a:solidFill>
                  <a:srgbClr val="333333"/>
                </a:solidFill>
                <a:latin typeface="Meiryo UI" panose="020B0604030504040204" pitchFamily="50" charset="-128"/>
                <a:ea typeface="Meiryo UI" panose="020B0604030504040204" pitchFamily="50" charset="-128"/>
              </a:rPr>
              <a:t>。</a:t>
            </a:r>
            <a:endParaRPr lang="en-US" altLang="ja-JP" sz="1400" dirty="0" smtClean="0">
              <a:solidFill>
                <a:srgbClr val="333333"/>
              </a:solidFill>
              <a:latin typeface="Meiryo UI" panose="020B0604030504040204" pitchFamily="50" charset="-128"/>
              <a:ea typeface="Meiryo UI" panose="020B0604030504040204" pitchFamily="50" charset="-128"/>
            </a:endParaRPr>
          </a:p>
          <a:p>
            <a:endParaRPr lang="en-US" altLang="ja-JP" sz="1400" dirty="0">
              <a:solidFill>
                <a:srgbClr val="333333"/>
              </a:solidFill>
              <a:latin typeface="Meiryo UI" panose="020B0604030504040204" pitchFamily="50" charset="-128"/>
              <a:ea typeface="Meiryo UI" panose="020B0604030504040204" pitchFamily="50" charset="-128"/>
            </a:endParaRPr>
          </a:p>
          <a:p>
            <a:r>
              <a:rPr lang="en-US" altLang="ja-JP" sz="1400" dirty="0" smtClean="0">
                <a:latin typeface="Meiryo UI" panose="020B0604030504040204" pitchFamily="50" charset="-128"/>
                <a:ea typeface="Meiryo UI" panose="020B0604030504040204" pitchFamily="50" charset="-128"/>
              </a:rPr>
              <a:t>【</a:t>
            </a:r>
            <a:r>
              <a:rPr lang="ja-JP" altLang="en-US" sz="1400" b="1" u="sng" dirty="0" smtClean="0">
                <a:latin typeface="Meiryo UI" panose="020B0604030504040204" pitchFamily="50" charset="-128"/>
                <a:ea typeface="Meiryo UI" panose="020B0604030504040204" pitchFamily="50" charset="-128"/>
              </a:rPr>
              <a:t>書き込み</a:t>
            </a:r>
            <a:r>
              <a:rPr lang="en-US" altLang="ja-JP" sz="1400" dirty="0" smtClean="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MOANA</a:t>
            </a:r>
            <a:r>
              <a:rPr lang="ja-JP" altLang="en-US" sz="1400" dirty="0">
                <a:latin typeface="Meiryo UI" panose="020B0604030504040204" pitchFamily="50" charset="-128"/>
                <a:ea typeface="Meiryo UI" panose="020B0604030504040204" pitchFamily="50" charset="-128"/>
              </a:rPr>
              <a:t>は磁気信号に応答して発火するように再プログラムされたニューロンに情報を「書き込み」ます。これらのニューロンに送達される遺伝子治療ペイロードは、天然または合成鉄ナノ粒子をニューロン内部のイオンチャネルにつなぐタンパク質を作成します。これらのイオンチャネルを介したカルシウムの放出は、ニューロンを「発火」させ、電気刺激を能動的に伝達させます</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389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2351261" y="902336"/>
            <a:ext cx="7594600" cy="5695950"/>
            <a:chOff x="624" y="636"/>
            <a:chExt cx="4784" cy="3588"/>
          </a:xfrm>
        </p:grpSpPr>
        <p:pic>
          <p:nvPicPr>
            <p:cNvPr id="46" name="Picture 2" descr="D:\Sugiyama_D\Documents_D\work\seminar\天文学講座\elementary-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636"/>
              <a:ext cx="4784" cy="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7"/>
            <p:cNvSpPr>
              <a:spLocks noChangeArrowheads="1"/>
            </p:cNvSpPr>
            <p:nvPr/>
          </p:nvSpPr>
          <p:spPr bwMode="auto">
            <a:xfrm>
              <a:off x="1077" y="1488"/>
              <a:ext cx="2448" cy="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48" name="Rectangle 8"/>
            <p:cNvSpPr>
              <a:spLocks noChangeArrowheads="1"/>
            </p:cNvSpPr>
            <p:nvPr/>
          </p:nvSpPr>
          <p:spPr bwMode="auto">
            <a:xfrm>
              <a:off x="1104" y="2736"/>
              <a:ext cx="2496" cy="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49" name="Rectangle 9"/>
            <p:cNvSpPr>
              <a:spLocks noChangeArrowheads="1"/>
            </p:cNvSpPr>
            <p:nvPr/>
          </p:nvSpPr>
          <p:spPr bwMode="auto">
            <a:xfrm>
              <a:off x="1152" y="3408"/>
              <a:ext cx="2352" cy="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50" name="Rectangle 10"/>
            <p:cNvSpPr>
              <a:spLocks noChangeArrowheads="1"/>
            </p:cNvSpPr>
            <p:nvPr/>
          </p:nvSpPr>
          <p:spPr bwMode="auto">
            <a:xfrm>
              <a:off x="3957" y="1824"/>
              <a:ext cx="1344" cy="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51" name="Rectangle 11"/>
            <p:cNvSpPr>
              <a:spLocks noChangeArrowheads="1"/>
            </p:cNvSpPr>
            <p:nvPr/>
          </p:nvSpPr>
          <p:spPr bwMode="auto">
            <a:xfrm>
              <a:off x="4320" y="1200"/>
              <a:ext cx="672" cy="6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52" name="Rectangle 12"/>
            <p:cNvSpPr>
              <a:spLocks noChangeArrowheads="1"/>
            </p:cNvSpPr>
            <p:nvPr/>
          </p:nvSpPr>
          <p:spPr bwMode="auto">
            <a:xfrm>
              <a:off x="4176" y="3573"/>
              <a:ext cx="768"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53" name="Rectangle 13"/>
            <p:cNvSpPr>
              <a:spLocks noChangeArrowheads="1"/>
            </p:cNvSpPr>
            <p:nvPr/>
          </p:nvSpPr>
          <p:spPr bwMode="auto">
            <a:xfrm>
              <a:off x="3936" y="2544"/>
              <a:ext cx="13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grpSp>
      <p:sp>
        <p:nvSpPr>
          <p:cNvPr id="18" name="テキスト ボックス 6"/>
          <p:cNvSpPr txBox="1">
            <a:spLocks noChangeArrowheads="1"/>
          </p:cNvSpPr>
          <p:nvPr/>
        </p:nvSpPr>
        <p:spPr bwMode="auto">
          <a:xfrm>
            <a:off x="3363860" y="4767898"/>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電子</a:t>
            </a:r>
          </a:p>
        </p:txBody>
      </p:sp>
      <p:sp>
        <p:nvSpPr>
          <p:cNvPr id="19" name="テキスト ボックス 6"/>
          <p:cNvSpPr txBox="1">
            <a:spLocks noChangeArrowheads="1"/>
          </p:cNvSpPr>
          <p:nvPr/>
        </p:nvSpPr>
        <p:spPr bwMode="auto">
          <a:xfrm>
            <a:off x="3054297" y="580294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電子</a:t>
            </a:r>
          </a:p>
        </p:txBody>
      </p:sp>
      <p:sp>
        <p:nvSpPr>
          <p:cNvPr id="20" name="テキスト ボックス 6"/>
          <p:cNvSpPr txBox="1">
            <a:spLocks noChangeArrowheads="1"/>
          </p:cNvSpPr>
          <p:nvPr/>
        </p:nvSpPr>
        <p:spPr bwMode="auto">
          <a:xfrm>
            <a:off x="3060647" y="6031548"/>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ニュートリノ</a:t>
            </a:r>
          </a:p>
        </p:txBody>
      </p:sp>
      <p:pic>
        <p:nvPicPr>
          <p:cNvPr id="21" name="Picture 9" descr="D:\Sugiyama_D\Documents_D\work\seminar\素材\picture\小物\higgstan\higgstan_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147" y="3031173"/>
            <a:ext cx="9350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D:\Sugiyama_D\Documents_D\work\seminar\素材\picture\小物\higgstan\higgstan_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22" y="2026286"/>
            <a:ext cx="9366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テキスト ボックス 6"/>
          <p:cNvSpPr txBox="1">
            <a:spLocks noChangeArrowheads="1"/>
          </p:cNvSpPr>
          <p:nvPr/>
        </p:nvSpPr>
        <p:spPr bwMode="auto">
          <a:xfrm>
            <a:off x="3200347" y="271208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アップ</a:t>
            </a:r>
          </a:p>
        </p:txBody>
      </p:sp>
      <p:sp>
        <p:nvSpPr>
          <p:cNvPr id="24" name="テキスト ボックス 6"/>
          <p:cNvSpPr txBox="1">
            <a:spLocks noChangeArrowheads="1"/>
          </p:cNvSpPr>
          <p:nvPr/>
        </p:nvSpPr>
        <p:spPr bwMode="auto">
          <a:xfrm>
            <a:off x="3200347" y="377888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ダウン</a:t>
            </a:r>
          </a:p>
        </p:txBody>
      </p:sp>
      <p:grpSp>
        <p:nvGrpSpPr>
          <p:cNvPr id="25" name="Group 14"/>
          <p:cNvGrpSpPr>
            <a:grpSpLocks/>
          </p:cNvGrpSpPr>
          <p:nvPr/>
        </p:nvGrpSpPr>
        <p:grpSpPr bwMode="auto">
          <a:xfrm>
            <a:off x="8309149" y="2877186"/>
            <a:ext cx="823913" cy="661988"/>
            <a:chOff x="528" y="1008"/>
            <a:chExt cx="629" cy="504"/>
          </a:xfrm>
        </p:grpSpPr>
        <p:pic>
          <p:nvPicPr>
            <p:cNvPr id="43" name="Picture 15" descr="gluon-0"/>
            <p:cNvPicPr>
              <a:picLocks noChangeAspect="1" noChangeArrowheads="1"/>
            </p:cNvPicPr>
            <p:nvPr/>
          </p:nvPicPr>
          <p:blipFill>
            <a:blip r:embed="rId5">
              <a:clrChange>
                <a:clrFrom>
                  <a:srgbClr val="FFC90E"/>
                </a:clrFrom>
                <a:clrTo>
                  <a:srgbClr val="FFC90E">
                    <a:alpha val="0"/>
                  </a:srgbClr>
                </a:clrTo>
              </a:clrChange>
              <a:extLst>
                <a:ext uri="{28A0092B-C50C-407E-A947-70E740481C1C}">
                  <a14:useLocalDpi xmlns:a14="http://schemas.microsoft.com/office/drawing/2010/main" val="0"/>
                </a:ext>
              </a:extLst>
            </a:blip>
            <a:srcRect/>
            <a:stretch>
              <a:fillRect/>
            </a:stretch>
          </p:blipFill>
          <p:spPr bwMode="auto">
            <a:xfrm>
              <a:off x="528" y="1008"/>
              <a:ext cx="49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board_gluon"/>
            <p:cNvPicPr>
              <a:picLocks noChangeAspect="1" noChangeArrowheads="1"/>
            </p:cNvPicPr>
            <p:nvPr/>
          </p:nvPicPr>
          <p:blipFill>
            <a:blip r:embed="rId6">
              <a:clrChange>
                <a:clrFrom>
                  <a:srgbClr val="A349A4"/>
                </a:clrFrom>
                <a:clrTo>
                  <a:srgbClr val="A349A4">
                    <a:alpha val="0"/>
                  </a:srgbClr>
                </a:clrTo>
              </a:clrChange>
              <a:extLst>
                <a:ext uri="{28A0092B-C50C-407E-A947-70E740481C1C}">
                  <a14:useLocalDpi xmlns:a14="http://schemas.microsoft.com/office/drawing/2010/main" val="0"/>
                </a:ext>
              </a:extLst>
            </a:blip>
            <a:srcRect/>
            <a:stretch>
              <a:fillRect/>
            </a:stretch>
          </p:blipFill>
          <p:spPr bwMode="auto">
            <a:xfrm>
              <a:off x="816" y="1074"/>
              <a:ext cx="34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テキスト ボックス 6"/>
          <p:cNvSpPr txBox="1">
            <a:spLocks noChangeArrowheads="1"/>
          </p:cNvSpPr>
          <p:nvPr/>
        </p:nvSpPr>
        <p:spPr bwMode="auto">
          <a:xfrm>
            <a:off x="8004349" y="345821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グルーオン</a:t>
            </a:r>
          </a:p>
        </p:txBody>
      </p:sp>
      <p:sp>
        <p:nvSpPr>
          <p:cNvPr id="27" name="テキスト ボックス 6"/>
          <p:cNvSpPr txBox="1">
            <a:spLocks noChangeArrowheads="1"/>
          </p:cNvSpPr>
          <p:nvPr/>
        </p:nvSpPr>
        <p:spPr bwMode="auto">
          <a:xfrm>
            <a:off x="8337724" y="231521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光子</a:t>
            </a:r>
          </a:p>
        </p:txBody>
      </p:sp>
      <p:sp>
        <p:nvSpPr>
          <p:cNvPr id="28" name="テキスト ボックス 6"/>
          <p:cNvSpPr txBox="1">
            <a:spLocks noChangeArrowheads="1"/>
          </p:cNvSpPr>
          <p:nvPr/>
        </p:nvSpPr>
        <p:spPr bwMode="auto">
          <a:xfrm>
            <a:off x="7867824" y="6277611"/>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ヒッグス粒子</a:t>
            </a:r>
          </a:p>
        </p:txBody>
      </p:sp>
      <p:sp>
        <p:nvSpPr>
          <p:cNvPr id="29" name="テキスト ボックス 6"/>
          <p:cNvSpPr txBox="1">
            <a:spLocks noChangeArrowheads="1"/>
          </p:cNvSpPr>
          <p:nvPr/>
        </p:nvSpPr>
        <p:spPr bwMode="auto">
          <a:xfrm>
            <a:off x="7685261" y="4555173"/>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a:latin typeface="メイリオ" panose="020B0604030504040204" pitchFamily="50" charset="-128"/>
                <a:ea typeface="メイリオ" panose="020B0604030504040204" pitchFamily="50" charset="-128"/>
              </a:rPr>
              <a:t>Z</a:t>
            </a:r>
          </a:p>
        </p:txBody>
      </p:sp>
      <p:grpSp>
        <p:nvGrpSpPr>
          <p:cNvPr id="30" name="Group 42"/>
          <p:cNvGrpSpPr>
            <a:grpSpLocks/>
          </p:cNvGrpSpPr>
          <p:nvPr/>
        </p:nvGrpSpPr>
        <p:grpSpPr bwMode="auto">
          <a:xfrm>
            <a:off x="8413924" y="4498023"/>
            <a:ext cx="609600" cy="442913"/>
            <a:chOff x="4416" y="2910"/>
            <a:chExt cx="384" cy="279"/>
          </a:xfrm>
        </p:grpSpPr>
        <p:sp>
          <p:nvSpPr>
            <p:cNvPr id="41" name="テキスト ボックス 6"/>
            <p:cNvSpPr txBox="1">
              <a:spLocks noChangeArrowheads="1"/>
            </p:cNvSpPr>
            <p:nvPr/>
          </p:nvSpPr>
          <p:spPr bwMode="auto">
            <a:xfrm>
              <a:off x="4416" y="293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a:latin typeface="メイリオ" panose="020B0604030504040204" pitchFamily="50" charset="-128"/>
                  <a:ea typeface="メイリオ" panose="020B0604030504040204" pitchFamily="50" charset="-128"/>
                </a:rPr>
                <a:t>W</a:t>
              </a:r>
            </a:p>
          </p:txBody>
        </p:sp>
        <p:sp>
          <p:nvSpPr>
            <p:cNvPr id="42" name="テキスト ボックス 6"/>
            <p:cNvSpPr txBox="1">
              <a:spLocks noChangeArrowheads="1"/>
            </p:cNvSpPr>
            <p:nvPr/>
          </p:nvSpPr>
          <p:spPr bwMode="auto">
            <a:xfrm>
              <a:off x="4581" y="2910"/>
              <a:ext cx="2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1600">
                  <a:latin typeface="メイリオ" panose="020B0604030504040204" pitchFamily="50" charset="-128"/>
                  <a:ea typeface="メイリオ" panose="020B0604030504040204" pitchFamily="50" charset="-128"/>
                </a:rPr>
                <a:t>+</a:t>
              </a:r>
            </a:p>
          </p:txBody>
        </p:sp>
      </p:grpSp>
      <p:grpSp>
        <p:nvGrpSpPr>
          <p:cNvPr id="31" name="Group 45"/>
          <p:cNvGrpSpPr>
            <a:grpSpLocks/>
          </p:cNvGrpSpPr>
          <p:nvPr/>
        </p:nvGrpSpPr>
        <p:grpSpPr bwMode="auto">
          <a:xfrm>
            <a:off x="9193386" y="4509136"/>
            <a:ext cx="649288" cy="442913"/>
            <a:chOff x="4871" y="2917"/>
            <a:chExt cx="409" cy="279"/>
          </a:xfrm>
        </p:grpSpPr>
        <p:sp>
          <p:nvSpPr>
            <p:cNvPr id="39" name="テキスト ボックス 6"/>
            <p:cNvSpPr txBox="1">
              <a:spLocks noChangeArrowheads="1"/>
            </p:cNvSpPr>
            <p:nvPr/>
          </p:nvSpPr>
          <p:spPr bwMode="auto">
            <a:xfrm>
              <a:off x="4871" y="294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en-US" altLang="ja-JP" sz="2000">
                  <a:latin typeface="メイリオ" panose="020B0604030504040204" pitchFamily="50" charset="-128"/>
                  <a:ea typeface="メイリオ" panose="020B0604030504040204" pitchFamily="50" charset="-128"/>
                </a:rPr>
                <a:t>W</a:t>
              </a:r>
            </a:p>
          </p:txBody>
        </p:sp>
        <p:sp>
          <p:nvSpPr>
            <p:cNvPr id="40" name="テキスト ボックス 6"/>
            <p:cNvSpPr txBox="1">
              <a:spLocks noChangeArrowheads="1"/>
            </p:cNvSpPr>
            <p:nvPr/>
          </p:nvSpPr>
          <p:spPr bwMode="auto">
            <a:xfrm>
              <a:off x="5036" y="2917"/>
              <a:ext cx="2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ー</a:t>
              </a:r>
            </a:p>
          </p:txBody>
        </p:sp>
      </p:grpSp>
      <p:pic>
        <p:nvPicPr>
          <p:cNvPr id="32" name="Picture 4" descr="D:\Sugiyama_D\Documents_D\work\seminar\素材\picture\小物\higgstan\higgstan_pho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66286" y="1584961"/>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9" descr="Z_boson"/>
          <p:cNvPicPr>
            <a:picLocks noChangeAspect="1" noChangeArrowheads="1"/>
          </p:cNvPicPr>
          <p:nvPr/>
        </p:nvPicPr>
        <p:blipFill>
          <a:blip r:embed="rId8">
            <a:clrChange>
              <a:clrFrom>
                <a:srgbClr val="A349A4"/>
              </a:clrFrom>
              <a:clrTo>
                <a:srgbClr val="A349A4">
                  <a:alpha val="0"/>
                </a:srgbClr>
              </a:clrTo>
            </a:clrChange>
            <a:extLst>
              <a:ext uri="{28A0092B-C50C-407E-A947-70E740481C1C}">
                <a14:useLocalDpi xmlns:a14="http://schemas.microsoft.com/office/drawing/2010/main" val="0"/>
              </a:ext>
            </a:extLst>
          </a:blip>
          <a:srcRect/>
          <a:stretch>
            <a:fillRect/>
          </a:stretch>
        </p:blipFill>
        <p:spPr bwMode="auto">
          <a:xfrm>
            <a:off x="7572549" y="3783648"/>
            <a:ext cx="84613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0" descr="W-_boson"/>
          <p:cNvPicPr>
            <a:picLocks noChangeAspect="1" noChangeArrowheads="1"/>
          </p:cNvPicPr>
          <p:nvPr/>
        </p:nvPicPr>
        <p:blipFill>
          <a:blip r:embed="rId9">
            <a:clrChange>
              <a:clrFrom>
                <a:srgbClr val="6F3198"/>
              </a:clrFrom>
              <a:clrTo>
                <a:srgbClr val="6F3198">
                  <a:alpha val="0"/>
                </a:srgbClr>
              </a:clrTo>
            </a:clrChange>
            <a:extLst>
              <a:ext uri="{28A0092B-C50C-407E-A947-70E740481C1C}">
                <a14:useLocalDpi xmlns:a14="http://schemas.microsoft.com/office/drawing/2010/main" val="0"/>
              </a:ext>
            </a:extLst>
          </a:blip>
          <a:srcRect/>
          <a:stretch>
            <a:fillRect/>
          </a:stretch>
        </p:blipFill>
        <p:spPr bwMode="auto">
          <a:xfrm>
            <a:off x="9107661" y="376777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1" descr="W+_boson"/>
          <p:cNvPicPr>
            <a:picLocks noChangeAspect="1" noChangeArrowheads="1"/>
          </p:cNvPicPr>
          <p:nvPr/>
        </p:nvPicPr>
        <p:blipFill>
          <a:blip r:embed="rId10">
            <a:clrChange>
              <a:clrFrom>
                <a:srgbClr val="22B14C"/>
              </a:clrFrom>
              <a:clrTo>
                <a:srgbClr val="22B14C">
                  <a:alpha val="0"/>
                </a:srgbClr>
              </a:clrTo>
            </a:clrChange>
            <a:extLst>
              <a:ext uri="{28A0092B-C50C-407E-A947-70E740481C1C}">
                <a14:useLocalDpi xmlns:a14="http://schemas.microsoft.com/office/drawing/2010/main" val="0"/>
              </a:ext>
            </a:extLst>
          </a:blip>
          <a:srcRect/>
          <a:stretch>
            <a:fillRect/>
          </a:stretch>
        </p:blipFill>
        <p:spPr bwMode="auto">
          <a:xfrm>
            <a:off x="8337724" y="3748723"/>
            <a:ext cx="8540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descr="D:\Sugiyama_D\Documents_D\work\seminar\素材\picture\小物\higgstan\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47224" y="5493386"/>
            <a:ext cx="909638"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 descr="D:\Sugiyama_D\Documents_D\work\seminar\素材\picture\小物\higgstan\higgstan_nu_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00347" y="4998086"/>
            <a:ext cx="96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D:\Sugiyama_D\Documents_D\work\seminar\素材\picture\小物\higgstan\higgstan_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7010" y="4013836"/>
            <a:ext cx="93503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64"/>
          <p:cNvGrpSpPr>
            <a:grpSpLocks/>
          </p:cNvGrpSpPr>
          <p:nvPr/>
        </p:nvGrpSpPr>
        <p:grpSpPr bwMode="auto">
          <a:xfrm>
            <a:off x="4267147" y="2011998"/>
            <a:ext cx="1600200" cy="4357687"/>
            <a:chOff x="1824" y="1335"/>
            <a:chExt cx="1008" cy="2745"/>
          </a:xfrm>
        </p:grpSpPr>
        <p:sp>
          <p:nvSpPr>
            <p:cNvPr id="55" name="テキスト ボックス 6"/>
            <p:cNvSpPr txBox="1">
              <a:spLocks noChangeArrowheads="1"/>
            </p:cNvSpPr>
            <p:nvPr/>
          </p:nvSpPr>
          <p:spPr bwMode="auto">
            <a:xfrm>
              <a:off x="1882" y="3087"/>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ミュー粒子</a:t>
              </a:r>
            </a:p>
          </p:txBody>
        </p:sp>
        <p:sp>
          <p:nvSpPr>
            <p:cNvPr id="56" name="テキスト ボックス 6"/>
            <p:cNvSpPr txBox="1">
              <a:spLocks noChangeArrowheads="1"/>
            </p:cNvSpPr>
            <p:nvPr/>
          </p:nvSpPr>
          <p:spPr bwMode="auto">
            <a:xfrm>
              <a:off x="1948" y="3868"/>
              <a:ext cx="8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ニュートリノ</a:t>
              </a:r>
            </a:p>
          </p:txBody>
        </p:sp>
        <p:sp>
          <p:nvSpPr>
            <p:cNvPr id="57" name="テキスト ボックス 6"/>
            <p:cNvSpPr txBox="1">
              <a:spLocks noChangeArrowheads="1"/>
            </p:cNvSpPr>
            <p:nvPr/>
          </p:nvSpPr>
          <p:spPr bwMode="auto">
            <a:xfrm>
              <a:off x="1930" y="3723"/>
              <a:ext cx="5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ミュー</a:t>
              </a:r>
            </a:p>
          </p:txBody>
        </p:sp>
        <p:pic>
          <p:nvPicPr>
            <p:cNvPr id="58" name="Picture 11" descr="D:\Sugiyama_D\Documents_D\work\seminar\素材\picture\小物\higgstan\higgsta_s.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39" y="1929"/>
              <a:ext cx="614"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6" descr="D:\Sugiyama_D\Documents_D\work\seminar\素材\picture\小物\higgstan\higgstan_c.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16" y="1335"/>
              <a:ext cx="598"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6"/>
            <p:cNvSpPr txBox="1">
              <a:spLocks noChangeArrowheads="1"/>
            </p:cNvSpPr>
            <p:nvPr/>
          </p:nvSpPr>
          <p:spPr bwMode="auto">
            <a:xfrm>
              <a:off x="1920" y="177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チャーム</a:t>
              </a:r>
            </a:p>
          </p:txBody>
        </p:sp>
        <p:sp>
          <p:nvSpPr>
            <p:cNvPr id="61" name="テキスト ボックス 6"/>
            <p:cNvSpPr txBox="1">
              <a:spLocks noChangeArrowheads="1"/>
            </p:cNvSpPr>
            <p:nvPr/>
          </p:nvSpPr>
          <p:spPr bwMode="auto">
            <a:xfrm>
              <a:off x="1824" y="2448"/>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ストレンジ</a:t>
              </a:r>
            </a:p>
          </p:txBody>
        </p:sp>
        <p:pic>
          <p:nvPicPr>
            <p:cNvPr id="62" name="Picture 6" descr="D:\Sugiyama_D\Documents_D\work\seminar\素材\picture\小物\higgstan\higgstan_nu_mu.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16" y="3216"/>
              <a:ext cx="608"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2" descr="D:\Sugiyama_D\Documents_D\work\seminar\素材\picture\小物\higgstan\higgstan_mu.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85" y="2592"/>
              <a:ext cx="614"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5"/>
          <p:cNvGrpSpPr>
            <a:grpSpLocks/>
          </p:cNvGrpSpPr>
          <p:nvPr/>
        </p:nvGrpSpPr>
        <p:grpSpPr bwMode="auto">
          <a:xfrm>
            <a:off x="5835597" y="2026285"/>
            <a:ext cx="1403350" cy="4341813"/>
            <a:chOff x="2812" y="1344"/>
            <a:chExt cx="884" cy="2735"/>
          </a:xfrm>
        </p:grpSpPr>
        <p:sp>
          <p:nvSpPr>
            <p:cNvPr id="65" name="テキスト ボックス 6"/>
            <p:cNvSpPr txBox="1">
              <a:spLocks noChangeArrowheads="1"/>
            </p:cNvSpPr>
            <p:nvPr/>
          </p:nvSpPr>
          <p:spPr bwMode="auto">
            <a:xfrm>
              <a:off x="2812" y="307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タウ粒子</a:t>
              </a:r>
            </a:p>
          </p:txBody>
        </p:sp>
        <p:sp>
          <p:nvSpPr>
            <p:cNvPr id="66" name="テキスト ボックス 6"/>
            <p:cNvSpPr txBox="1">
              <a:spLocks noChangeArrowheads="1"/>
            </p:cNvSpPr>
            <p:nvPr/>
          </p:nvSpPr>
          <p:spPr bwMode="auto">
            <a:xfrm>
              <a:off x="2812" y="3867"/>
              <a:ext cx="8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ニュートリノ</a:t>
              </a:r>
            </a:p>
          </p:txBody>
        </p:sp>
        <p:sp>
          <p:nvSpPr>
            <p:cNvPr id="67" name="テキスト ボックス 6"/>
            <p:cNvSpPr txBox="1">
              <a:spLocks noChangeArrowheads="1"/>
            </p:cNvSpPr>
            <p:nvPr/>
          </p:nvSpPr>
          <p:spPr bwMode="auto">
            <a:xfrm>
              <a:off x="2812" y="3723"/>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600">
                  <a:latin typeface="メイリオ" panose="020B0604030504040204" pitchFamily="50" charset="-128"/>
                  <a:ea typeface="メイリオ" panose="020B0604030504040204" pitchFamily="50" charset="-128"/>
                </a:rPr>
                <a:t>タウ</a:t>
              </a:r>
            </a:p>
          </p:txBody>
        </p:sp>
        <p:pic>
          <p:nvPicPr>
            <p:cNvPr id="68" name="Picture 17" descr="D:\Sugiyama_D\Documents_D\work\seminar\素材\picture\小物\higgstan\higgstan_b.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2" y="1946"/>
              <a:ext cx="598"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8" descr="D:\Sugiyama_D\Documents_D\work\seminar\素材\picture\小物\higgstan\higgstan_t.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80" y="1344"/>
              <a:ext cx="573"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テキスト ボックス 6"/>
            <p:cNvSpPr txBox="1">
              <a:spLocks noChangeArrowheads="1"/>
            </p:cNvSpPr>
            <p:nvPr/>
          </p:nvSpPr>
          <p:spPr bwMode="auto">
            <a:xfrm>
              <a:off x="2880" y="1776"/>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トップ</a:t>
              </a:r>
            </a:p>
          </p:txBody>
        </p:sp>
        <p:sp>
          <p:nvSpPr>
            <p:cNvPr id="71" name="テキスト ボックス 6"/>
            <p:cNvSpPr txBox="1">
              <a:spLocks noChangeArrowheads="1"/>
            </p:cNvSpPr>
            <p:nvPr/>
          </p:nvSpPr>
          <p:spPr bwMode="auto">
            <a:xfrm>
              <a:off x="2860" y="2448"/>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メイリオ" panose="020B0604030504040204" pitchFamily="50" charset="-128"/>
                  <a:ea typeface="メイリオ" panose="020B0604030504040204" pitchFamily="50" charset="-128"/>
                </a:rPr>
                <a:t>ボトム</a:t>
              </a:r>
            </a:p>
          </p:txBody>
        </p:sp>
        <p:pic>
          <p:nvPicPr>
            <p:cNvPr id="72" name="Picture 7" descr="D:\Sugiyama_D\Documents_D\work\seminar\素材\picture\小物\higgstan\higgstan_nu_tau.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80" y="3216"/>
              <a:ext cx="608"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5" descr="D:\Sugiyama_D\Documents_D\work\seminar\素材\picture\小物\higgstan\higgstan_tau.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880" y="2619"/>
              <a:ext cx="598"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角丸四角形 73"/>
          <p:cNvSpPr/>
          <p:nvPr/>
        </p:nvSpPr>
        <p:spPr>
          <a:xfrm>
            <a:off x="8034511" y="1703711"/>
            <a:ext cx="1420813" cy="971239"/>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5" name="Rectangle 9"/>
          <p:cNvSpPr txBox="1">
            <a:spLocks noChangeArrowheads="1"/>
          </p:cNvSpPr>
          <p:nvPr/>
        </p:nvSpPr>
        <p:spPr>
          <a:xfrm>
            <a:off x="2219785" y="203834"/>
            <a:ext cx="7772400" cy="6461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光子</a:t>
            </a:r>
          </a:p>
        </p:txBody>
      </p:sp>
      <p:pic>
        <p:nvPicPr>
          <p:cNvPr id="6" name="図 5"/>
          <p:cNvPicPr>
            <a:picLocks noChangeAspect="1"/>
          </p:cNvPicPr>
          <p:nvPr/>
        </p:nvPicPr>
        <p:blipFill>
          <a:blip r:embed="rId22"/>
          <a:stretch>
            <a:fillRect/>
          </a:stretch>
        </p:blipFill>
        <p:spPr>
          <a:xfrm>
            <a:off x="16276" y="-1749"/>
            <a:ext cx="971550" cy="904875"/>
          </a:xfrm>
          <a:prstGeom prst="rect">
            <a:avLst/>
          </a:prstGeom>
        </p:spPr>
      </p:pic>
    </p:spTree>
    <p:extLst>
      <p:ext uri="{BB962C8B-B14F-4D97-AF65-F5344CB8AC3E}">
        <p14:creationId xmlns:p14="http://schemas.microsoft.com/office/powerpoint/2010/main" val="274368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1000" fill="hold"/>
                                        <p:tgtEl>
                                          <p:spTgt spid="54"/>
                                        </p:tgtEl>
                                        <p:attrNameLst>
                                          <p:attrName>ppt_x</p:attrName>
                                        </p:attrNameLst>
                                      </p:cBhvr>
                                      <p:tavLst>
                                        <p:tav tm="0">
                                          <p:val>
                                            <p:strVal val="#ppt_x-.2"/>
                                          </p:val>
                                        </p:tav>
                                        <p:tav tm="100000">
                                          <p:val>
                                            <p:strVal val="#ppt_x"/>
                                          </p:val>
                                        </p:tav>
                                      </p:tavLst>
                                    </p:anim>
                                    <p:anim calcmode="lin" valueType="num">
                                      <p:cBhvr>
                                        <p:cTn id="8"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9" dur="1000"/>
                                        <p:tgtEl>
                                          <p:spTgt spid="54"/>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1000" fill="hold"/>
                                        <p:tgtEl>
                                          <p:spTgt spid="64"/>
                                        </p:tgtEl>
                                        <p:attrNameLst>
                                          <p:attrName>ppt_x</p:attrName>
                                        </p:attrNameLst>
                                      </p:cBhvr>
                                      <p:tavLst>
                                        <p:tav tm="0">
                                          <p:val>
                                            <p:strVal val="#ppt_x-.2"/>
                                          </p:val>
                                        </p:tav>
                                        <p:tav tm="100000">
                                          <p:val>
                                            <p:strVal val="#ppt_x"/>
                                          </p:val>
                                        </p:tav>
                                      </p:tavLst>
                                    </p:anim>
                                    <p:anim calcmode="lin" valueType="num">
                                      <p:cBhvr>
                                        <p:cTn id="15" dur="1000" fill="hold"/>
                                        <p:tgtEl>
                                          <p:spTgt spid="64"/>
                                        </p:tgtEl>
                                        <p:attrNameLst>
                                          <p:attrName>ppt_y</p:attrName>
                                        </p:attrNameLst>
                                      </p:cBhvr>
                                      <p:tavLst>
                                        <p:tav tm="0">
                                          <p:val>
                                            <p:strVal val="#ppt_y"/>
                                          </p:val>
                                        </p:tav>
                                        <p:tav tm="100000">
                                          <p:val>
                                            <p:strVal val="#ppt_y"/>
                                          </p:val>
                                        </p:tav>
                                      </p:tavLst>
                                    </p:anim>
                                    <p:animEffect transition="in" filter="wipe(right)" prLst="gradientSize: 0.1">
                                      <p:cBhvr>
                                        <p:cTn id="16"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229641" y="296791"/>
            <a:ext cx="7736274" cy="584775"/>
          </a:xfrm>
          <a:prstGeom prst="rect">
            <a:avLst/>
          </a:prstGeom>
          <a:noFill/>
        </p:spPr>
        <p:txBody>
          <a:bodyPr wrap="square" rtlCol="0">
            <a:spAutoFit/>
          </a:bodyPr>
          <a:lstStyle/>
          <a:p>
            <a:pPr algn="ctr"/>
            <a:r>
              <a:rPr lang="en-US" altLang="ja-JP" sz="3200" dirty="0">
                <a:solidFill>
                  <a:srgbClr val="C00000"/>
                </a:solidFill>
                <a:latin typeface="Arial Black" panose="020B0A04020102020204" pitchFamily="34" charset="0"/>
                <a:ea typeface="UD デジタル 教科書体 NP-B" panose="02020700000000000000" pitchFamily="18" charset="-128"/>
              </a:rPr>
              <a:t>DARPA</a:t>
            </a:r>
            <a:r>
              <a:rPr lang="ja-JP" altLang="en-US" sz="3200" dirty="0">
                <a:solidFill>
                  <a:srgbClr val="C00000"/>
                </a:solidFill>
                <a:latin typeface="Arial Black" panose="020B0A04020102020204" pitchFamily="34" charset="0"/>
                <a:ea typeface="UD デジタル 教科書体 NP-B" panose="02020700000000000000" pitchFamily="18" charset="-128"/>
              </a:rPr>
              <a:t>の</a:t>
            </a:r>
            <a:r>
              <a:rPr lang="en-US" altLang="ja-JP" sz="3200" dirty="0" err="1">
                <a:solidFill>
                  <a:srgbClr val="C00000"/>
                </a:solidFill>
                <a:latin typeface="Arial Black" panose="020B0A04020102020204" pitchFamily="34" charset="0"/>
                <a:ea typeface="UD デジタル 教科書体 NP-B" panose="02020700000000000000" pitchFamily="18" charset="-128"/>
              </a:rPr>
              <a:t>DragonflEye</a:t>
            </a:r>
            <a:endParaRPr kumimoji="1" lang="ja-JP" altLang="en-US" sz="3200" dirty="0">
              <a:solidFill>
                <a:srgbClr val="C00000"/>
              </a:solidFill>
              <a:latin typeface="Arial Black" panose="020B0A04020102020204" pitchFamily="34" charset="0"/>
              <a:ea typeface="UD デジタル 教科書体 NP-B" panose="02020700000000000000" pitchFamily="18" charset="-128"/>
            </a:endParaRPr>
          </a:p>
        </p:txBody>
      </p:sp>
      <p:pic>
        <p:nvPicPr>
          <p:cNvPr id="15362" name="Picture 2" descr="ãªããã¸ã§ããã£ã¯ã¹ã®å¿ç¨ã§ãã³ãã®é£è¡ãå¶å¾¡ï¼åºå¸ï¼Draper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14" y="2571068"/>
            <a:ext cx="51435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æãããã¾ãã¦ãã³ãã«è£çãããåã®ããã¯ããã¯ãã¼ãã¨ã³ã³ãã¼ãã³ãã®ã¯ã­ã¼ãºã¢ã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18" y="2571068"/>
            <a:ext cx="514350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矢印コネクタ 3"/>
          <p:cNvCxnSpPr/>
          <p:nvPr/>
        </p:nvCxnSpPr>
        <p:spPr>
          <a:xfrm flipV="1">
            <a:off x="3287486" y="2571068"/>
            <a:ext cx="3312432" cy="10974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3450771" y="4285568"/>
            <a:ext cx="3149147" cy="17145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152402" y="936280"/>
            <a:ext cx="11887200" cy="861774"/>
          </a:xfrm>
          <a:prstGeom prst="rect">
            <a:avLst/>
          </a:prstGeom>
        </p:spPr>
        <p:txBody>
          <a:bodyPr wrap="square">
            <a:spAutoFit/>
          </a:bodyPr>
          <a:lstStyle/>
          <a:p>
            <a:pPr algn="ctr"/>
            <a:r>
              <a:rPr lang="ja-JP" altLang="en-US" b="1" dirty="0">
                <a:latin typeface="UD デジタル 教科書体 NK-B" panose="02020700000000000000" pitchFamily="18" charset="-128"/>
                <a:ea typeface="UD デジタル 教科書体 NK-B" panose="02020700000000000000" pitchFamily="18" charset="-128"/>
              </a:rPr>
              <a:t>トンボの飛行能力は極めて高い。</a:t>
            </a:r>
          </a:p>
          <a:p>
            <a:pPr algn="ctr"/>
            <a:r>
              <a:rPr lang="ja-JP" altLang="en-US" sz="1600" dirty="0" smtClean="0">
                <a:latin typeface="Arial Black" panose="020B0A04020102020204" pitchFamily="34" charset="0"/>
                <a:ea typeface="UD デジタル 教科書体 NP-R" panose="02020400000000000000" pitchFamily="18" charset="-128"/>
              </a:rPr>
              <a:t>トンボ</a:t>
            </a:r>
            <a:r>
              <a:rPr lang="ja-JP" altLang="en-US" sz="1600" dirty="0">
                <a:latin typeface="Arial Black" panose="020B0A04020102020204" pitchFamily="34" charset="0"/>
                <a:ea typeface="UD デジタル 教科書体 NP-R" panose="02020400000000000000" pitchFamily="18" charset="-128"/>
              </a:rPr>
              <a:t>をドローンのように操縦可能</a:t>
            </a:r>
            <a:r>
              <a:rPr lang="ja-JP" altLang="en-US" sz="1600" dirty="0" smtClean="0">
                <a:latin typeface="Arial Black" panose="020B0A04020102020204" pitchFamily="34" charset="0"/>
                <a:ea typeface="UD デジタル 教科書体 NP-R" panose="02020400000000000000" pitchFamily="18" charset="-128"/>
              </a:rPr>
              <a:t>にする研究</a:t>
            </a:r>
            <a:r>
              <a:rPr lang="ja-JP" altLang="en-US" sz="1600" dirty="0">
                <a:latin typeface="Arial Black" panose="020B0A04020102020204" pitchFamily="34" charset="0"/>
                <a:ea typeface="UD デジタル 教科書体 NP-R" panose="02020400000000000000" pitchFamily="18" charset="-128"/>
              </a:rPr>
              <a:t>プロジェクト「</a:t>
            </a:r>
            <a:r>
              <a:rPr lang="en-US" altLang="ja-JP" sz="1600" dirty="0" err="1">
                <a:latin typeface="Arial Black" panose="020B0A04020102020204" pitchFamily="34" charset="0"/>
                <a:ea typeface="UD デジタル 教科書体 NP-R" panose="02020400000000000000" pitchFamily="18" charset="-128"/>
              </a:rPr>
              <a:t>DragonflEye</a:t>
            </a:r>
            <a:r>
              <a:rPr lang="ja-JP" altLang="en-US" sz="1600" dirty="0">
                <a:latin typeface="Arial Black" panose="020B0A04020102020204" pitchFamily="34" charset="0"/>
                <a:ea typeface="UD デジタル 教科書体 NP-R" panose="02020400000000000000" pitchFamily="18" charset="-128"/>
              </a:rPr>
              <a:t>」を、</a:t>
            </a:r>
            <a:r>
              <a:rPr lang="en-US" altLang="ja-JP" sz="1600" dirty="0">
                <a:latin typeface="Arial Black" panose="020B0A04020102020204" pitchFamily="34" charset="0"/>
                <a:ea typeface="UD デジタル 教科書体 NP-R" panose="02020400000000000000" pitchFamily="18" charset="-128"/>
              </a:rPr>
              <a:t>DARPA</a:t>
            </a:r>
            <a:r>
              <a:rPr lang="ja-JP" altLang="en-US" sz="1600" dirty="0">
                <a:latin typeface="Arial Black" panose="020B0A04020102020204" pitchFamily="34" charset="0"/>
                <a:ea typeface="UD デジタル 教科書体 NP-R" panose="02020400000000000000" pitchFamily="18" charset="-128"/>
              </a:rPr>
              <a:t>が</a:t>
            </a:r>
            <a:r>
              <a:rPr lang="ja-JP" altLang="en-US" sz="1600" dirty="0" smtClean="0">
                <a:latin typeface="Arial Black" panose="020B0A04020102020204" pitchFamily="34" charset="0"/>
                <a:ea typeface="UD デジタル 教科書体 NP-R" panose="02020400000000000000" pitchFamily="18" charset="-128"/>
              </a:rPr>
              <a:t>推進。</a:t>
            </a:r>
            <a:endParaRPr lang="ja-JP" altLang="en-US" sz="1600" dirty="0">
              <a:latin typeface="Arial Black" panose="020B0A04020102020204" pitchFamily="34" charset="0"/>
              <a:ea typeface="UD デジタル 教科書体 NP-R" panose="02020400000000000000" pitchFamily="18" charset="-128"/>
            </a:endParaRPr>
          </a:p>
          <a:p>
            <a:pPr algn="ctr"/>
            <a:r>
              <a:rPr lang="ja-JP" altLang="en-US" sz="1600" dirty="0">
                <a:latin typeface="Arial Black" panose="020B0A04020102020204" pitchFamily="34" charset="0"/>
                <a:ea typeface="UD デジタル 教科書体 NP-R" panose="02020400000000000000" pitchFamily="18" charset="-128"/>
              </a:rPr>
              <a:t>小型化された</a:t>
            </a:r>
            <a:r>
              <a:rPr lang="ja-JP" altLang="en-US" sz="1600" dirty="0" smtClean="0">
                <a:latin typeface="Arial Black" panose="020B0A04020102020204" pitchFamily="34" charset="0"/>
                <a:ea typeface="UD デジタル 教科書体 NP-R" panose="02020400000000000000" pitchFamily="18" charset="-128"/>
              </a:rPr>
              <a:t>ナビゲーション装置、</a:t>
            </a:r>
            <a:r>
              <a:rPr lang="ja-JP" altLang="en-US" sz="1600" dirty="0">
                <a:latin typeface="Arial Black" panose="020B0A04020102020204" pitchFamily="34" charset="0"/>
                <a:ea typeface="UD デジタル 教科書体 NP-R" panose="02020400000000000000" pitchFamily="18" charset="-128"/>
              </a:rPr>
              <a:t>合成生物学、および神経技術を組み合わせてトンボの昆虫を誘導</a:t>
            </a:r>
            <a:r>
              <a:rPr lang="ja-JP" altLang="en-US" sz="1600" dirty="0" smtClean="0">
                <a:latin typeface="Arial Black" panose="020B0A04020102020204" pitchFamily="34" charset="0"/>
                <a:ea typeface="UD デジタル 教科書体 NP-R" panose="02020400000000000000" pitchFamily="18" charset="-128"/>
              </a:rPr>
              <a:t>する。</a:t>
            </a:r>
            <a:endParaRPr lang="ja-JP" altLang="en-US" sz="1600" dirty="0">
              <a:latin typeface="Arial Black" panose="020B0A04020102020204" pitchFamily="34" charset="0"/>
              <a:ea typeface="UD デジタル 教科書体 NP-R" panose="02020400000000000000" pitchFamily="18" charset="-128"/>
            </a:endParaRPr>
          </a:p>
        </p:txBody>
      </p:sp>
      <p:sp>
        <p:nvSpPr>
          <p:cNvPr id="10" name="正方形/長方形 9"/>
          <p:cNvSpPr/>
          <p:nvPr/>
        </p:nvSpPr>
        <p:spPr>
          <a:xfrm>
            <a:off x="0" y="1908585"/>
            <a:ext cx="12192000" cy="707886"/>
          </a:xfrm>
          <a:prstGeom prst="rect">
            <a:avLst/>
          </a:prstGeom>
        </p:spPr>
        <p:txBody>
          <a:bodyPr wrap="square">
            <a:spAutoFit/>
          </a:bodyPr>
          <a:lstStyle/>
          <a:p>
            <a:pPr algn="ctr"/>
            <a:r>
              <a:rPr lang="en-US" altLang="ja-JP" sz="2000" dirty="0" smtClean="0">
                <a:solidFill>
                  <a:srgbClr val="252525"/>
                </a:solidFill>
                <a:latin typeface="UD デジタル 教科書体 NK-B" panose="02020700000000000000" pitchFamily="18" charset="-128"/>
                <a:ea typeface="UD デジタル 教科書体 NK-B" panose="02020700000000000000" pitchFamily="18" charset="-128"/>
              </a:rPr>
              <a:t>DARPA</a:t>
            </a:r>
            <a:r>
              <a:rPr lang="ja-JP" altLang="en-US" sz="2000" dirty="0" smtClean="0">
                <a:solidFill>
                  <a:srgbClr val="252525"/>
                </a:solidFill>
                <a:latin typeface="UD デジタル 教科書体 NK-B" panose="02020700000000000000" pitchFamily="18" charset="-128"/>
                <a:ea typeface="UD デジタル 教科書体 NK-B" panose="02020700000000000000" pitchFamily="18" charset="-128"/>
              </a:rPr>
              <a:t>は、</a:t>
            </a:r>
            <a:r>
              <a:rPr lang="ja-JP" altLang="en-US" sz="2000" dirty="0" smtClean="0">
                <a:solidFill>
                  <a:srgbClr val="C00000"/>
                </a:solidFill>
                <a:latin typeface="UD デジタル 教科書体 NK-B" panose="02020700000000000000" pitchFamily="18" charset="-128"/>
                <a:ea typeface="UD デジタル 教科書体 NK-B" panose="02020700000000000000" pitchFamily="18" charset="-128"/>
              </a:rPr>
              <a:t>光遺伝学</a:t>
            </a:r>
            <a:r>
              <a:rPr lang="ja-JP" altLang="en-US" sz="2000" dirty="0" smtClean="0">
                <a:solidFill>
                  <a:srgbClr val="252525"/>
                </a:solidFill>
                <a:latin typeface="UD デジタル 教科書体 NK-B" panose="02020700000000000000" pitchFamily="18" charset="-128"/>
                <a:ea typeface="UD デジタル 教科書体 NK-B" panose="02020700000000000000" pitchFamily="18" charset="-128"/>
              </a:rPr>
              <a:t>を</a:t>
            </a:r>
            <a:r>
              <a:rPr lang="ja-JP" altLang="en-US" sz="2000" dirty="0">
                <a:solidFill>
                  <a:srgbClr val="252525"/>
                </a:solidFill>
                <a:latin typeface="UD デジタル 教科書体 NK-B" panose="02020700000000000000" pitchFamily="18" charset="-128"/>
                <a:ea typeface="UD デジタル 教科書体 NK-B" panose="02020700000000000000" pitchFamily="18" charset="-128"/>
              </a:rPr>
              <a:t>応用して、トンボの動きを</a:t>
            </a:r>
            <a:r>
              <a:rPr lang="ja-JP" altLang="en-US" sz="2000" dirty="0" smtClean="0">
                <a:solidFill>
                  <a:srgbClr val="252525"/>
                </a:solidFill>
                <a:latin typeface="UD デジタル 教科書体 NK-B" panose="02020700000000000000" pitchFamily="18" charset="-128"/>
                <a:ea typeface="UD デジタル 教科書体 NK-B" panose="02020700000000000000" pitchFamily="18" charset="-128"/>
              </a:rPr>
              <a:t>制御する。</a:t>
            </a:r>
            <a:endParaRPr lang="en-US" altLang="ja-JP" sz="2000" dirty="0" smtClean="0">
              <a:solidFill>
                <a:srgbClr val="252525"/>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smtClean="0">
                <a:solidFill>
                  <a:srgbClr val="252525"/>
                </a:solidFill>
                <a:latin typeface="UD デジタル 教科書体 NK-B" panose="02020700000000000000" pitchFamily="18" charset="-128"/>
                <a:ea typeface="UD デジタル 教科書体 NK-B" panose="02020700000000000000" pitchFamily="18" charset="-128"/>
              </a:rPr>
              <a:t>トンボ</a:t>
            </a:r>
            <a:r>
              <a:rPr lang="ja-JP" altLang="en-US" sz="2000" dirty="0">
                <a:solidFill>
                  <a:srgbClr val="252525"/>
                </a:solidFill>
                <a:latin typeface="UD デジタル 教科書体 NK-B" panose="02020700000000000000" pitchFamily="18" charset="-128"/>
                <a:ea typeface="UD デジタル 教科書体 NK-B" panose="02020700000000000000" pitchFamily="18" charset="-128"/>
              </a:rPr>
              <a:t>に取り付けた小さな回路から光信号をトンボの神経に</a:t>
            </a:r>
            <a:r>
              <a:rPr lang="ja-JP" altLang="en-US" sz="2000" dirty="0" smtClean="0">
                <a:solidFill>
                  <a:srgbClr val="252525"/>
                </a:solidFill>
                <a:latin typeface="UD デジタル 教科書体 NK-B" panose="02020700000000000000" pitchFamily="18" charset="-128"/>
                <a:ea typeface="UD デジタル 教科書体 NK-B" panose="02020700000000000000" pitchFamily="18" charset="-128"/>
              </a:rPr>
              <a:t>送り、飛行を制御する。</a:t>
            </a:r>
            <a:endParaRPr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11" name="正方形/長方形 10"/>
          <p:cNvSpPr/>
          <p:nvPr/>
        </p:nvSpPr>
        <p:spPr>
          <a:xfrm>
            <a:off x="503918" y="6115649"/>
            <a:ext cx="11239500" cy="646331"/>
          </a:xfrm>
          <a:prstGeom prst="rect">
            <a:avLst/>
          </a:prstGeom>
        </p:spPr>
        <p:txBody>
          <a:bodyPr wrap="square">
            <a:spAutoFit/>
          </a:bodyPr>
          <a:lstStyle/>
          <a:p>
            <a:pPr algn="ctr"/>
            <a:r>
              <a:rPr lang="en-US" altLang="ja-JP" sz="1200" dirty="0" err="1">
                <a:latin typeface="Arial Black" panose="020B0A04020102020204" pitchFamily="34" charset="0"/>
                <a:ea typeface="UD デジタル 教科書体 NP-R" panose="02020400000000000000" pitchFamily="18" charset="-128"/>
              </a:rPr>
              <a:t>DragonflEye</a:t>
            </a:r>
            <a:r>
              <a:rPr lang="ja-JP" altLang="en-US" sz="1200" dirty="0">
                <a:latin typeface="Arial Black" panose="020B0A04020102020204" pitchFamily="34" charset="0"/>
                <a:ea typeface="UD デジタル 教科書体 NP-R" panose="02020400000000000000" pitchFamily="18" charset="-128"/>
              </a:rPr>
              <a:t>は、自然界で最も俊敏な昆虫</a:t>
            </a:r>
            <a:r>
              <a:rPr lang="ja-JP" altLang="en-US" sz="1200" dirty="0" smtClean="0">
                <a:latin typeface="Arial Black" panose="020B0A04020102020204" pitchFamily="34" charset="0"/>
                <a:ea typeface="UD デジタル 教科書体 NP-R" panose="02020400000000000000" pitchFamily="18" charset="-128"/>
              </a:rPr>
              <a:t>の利活用を可能にする。</a:t>
            </a:r>
            <a:endParaRPr lang="en-US" altLang="ja-JP" sz="1200" dirty="0" smtClean="0">
              <a:latin typeface="Arial Black" panose="020B0A04020102020204" pitchFamily="34" charset="0"/>
              <a:ea typeface="UD デジタル 教科書体 NP-R" panose="02020400000000000000" pitchFamily="18" charset="-128"/>
            </a:endParaRPr>
          </a:p>
          <a:p>
            <a:pPr algn="ctr"/>
            <a:r>
              <a:rPr lang="ja-JP" altLang="en-US" sz="1200" dirty="0" smtClean="0">
                <a:latin typeface="Arial Black" panose="020B0A04020102020204" pitchFamily="34" charset="0"/>
                <a:ea typeface="UD デジタル 教科書体 NP-R" panose="02020400000000000000" pitchFamily="18" charset="-128"/>
              </a:rPr>
              <a:t>過去</a:t>
            </a:r>
            <a:r>
              <a:rPr lang="en-US" altLang="ja-JP" sz="1200" dirty="0">
                <a:latin typeface="Arial Black" panose="020B0A04020102020204" pitchFamily="34" charset="0"/>
                <a:ea typeface="UD デジタル 教科書体 NP-R" panose="02020400000000000000" pitchFamily="18" charset="-128"/>
              </a:rPr>
              <a:t>25</a:t>
            </a:r>
            <a:r>
              <a:rPr lang="ja-JP" altLang="en-US" sz="1200" dirty="0">
                <a:latin typeface="Arial Black" panose="020B0A04020102020204" pitchFamily="34" charset="0"/>
                <a:ea typeface="UD デジタル 教科書体 NP-R" panose="02020400000000000000" pitchFamily="18" charset="-128"/>
              </a:rPr>
              <a:t>年間</a:t>
            </a:r>
            <a:r>
              <a:rPr lang="ja-JP" altLang="en-US" sz="1200" dirty="0" smtClean="0">
                <a:latin typeface="Arial Black" panose="020B0A04020102020204" pitchFamily="34" charset="0"/>
                <a:ea typeface="UD デジタル 教科書体 NP-R" panose="02020400000000000000" pitchFamily="18" charset="-128"/>
              </a:rPr>
              <a:t>で半減</a:t>
            </a:r>
            <a:r>
              <a:rPr lang="ja-JP" altLang="en-US" sz="1200" dirty="0">
                <a:latin typeface="Arial Black" panose="020B0A04020102020204" pitchFamily="34" charset="0"/>
                <a:ea typeface="UD デジタル 教科書体 NP-R" panose="02020400000000000000" pitchFamily="18" charset="-128"/>
              </a:rPr>
              <a:t>したミツバチには、受粉を助けるための</a:t>
            </a:r>
            <a:r>
              <a:rPr lang="en-US" altLang="ja-JP" sz="1200" dirty="0">
                <a:latin typeface="Arial Black" panose="020B0A04020102020204" pitchFamily="34" charset="0"/>
                <a:ea typeface="UD デジタル 教科書体 NP-R" panose="02020400000000000000" pitchFamily="18" charset="-128"/>
              </a:rPr>
              <a:t>Draper</a:t>
            </a:r>
            <a:r>
              <a:rPr lang="ja-JP" altLang="en-US" sz="1200" dirty="0">
                <a:latin typeface="Arial Black" panose="020B0A04020102020204" pitchFamily="34" charset="0"/>
                <a:ea typeface="UD デジタル 教科書体 NP-R" panose="02020400000000000000" pitchFamily="18" charset="-128"/>
              </a:rPr>
              <a:t>の技術が装備</a:t>
            </a:r>
            <a:r>
              <a:rPr lang="ja-JP" altLang="en-US" sz="1200" dirty="0" smtClean="0">
                <a:latin typeface="Arial Black" panose="020B0A04020102020204" pitchFamily="34" charset="0"/>
                <a:ea typeface="UD デジタル 教科書体 NP-R" panose="02020400000000000000" pitchFamily="18" charset="-128"/>
              </a:rPr>
              <a:t>されても不思議ではない。</a:t>
            </a:r>
            <a:endParaRPr lang="en-US" altLang="ja-JP" sz="1200" dirty="0" smtClean="0">
              <a:latin typeface="Arial Black" panose="020B0A04020102020204" pitchFamily="34" charset="0"/>
              <a:ea typeface="UD デジタル 教科書体 NP-R" panose="02020400000000000000" pitchFamily="18" charset="-128"/>
            </a:endParaRPr>
          </a:p>
          <a:p>
            <a:pPr algn="ctr"/>
            <a:r>
              <a:rPr lang="ja-JP" altLang="en-US" sz="1200" dirty="0" smtClean="0">
                <a:latin typeface="Arial Black" panose="020B0A04020102020204" pitchFamily="34" charset="0"/>
                <a:ea typeface="UD デジタル 教科書体 NP-R" panose="02020400000000000000" pitchFamily="18" charset="-128"/>
              </a:rPr>
              <a:t>自然界</a:t>
            </a:r>
            <a:r>
              <a:rPr lang="ja-JP" altLang="en-US" sz="1200" dirty="0">
                <a:latin typeface="Arial Black" panose="020B0A04020102020204" pitchFamily="34" charset="0"/>
                <a:ea typeface="UD デジタル 教科書体 NP-R" panose="02020400000000000000" pitchFamily="18" charset="-128"/>
              </a:rPr>
              <a:t>の最大の</a:t>
            </a:r>
            <a:r>
              <a:rPr lang="ja-JP" altLang="en-US" sz="1200" dirty="0" smtClean="0">
                <a:latin typeface="Arial Black" panose="020B0A04020102020204" pitchFamily="34" charset="0"/>
                <a:ea typeface="UD デジタル 教科書体 NP-R" panose="02020400000000000000" pitchFamily="18" charset="-128"/>
              </a:rPr>
              <a:t>受粉者で</a:t>
            </a:r>
            <a:r>
              <a:rPr lang="ja-JP" altLang="en-US" sz="1200" dirty="0">
                <a:latin typeface="Arial Black" panose="020B0A04020102020204" pitchFamily="34" charset="0"/>
                <a:ea typeface="UD デジタル 教科書体 NP-R" panose="02020400000000000000" pitchFamily="18" charset="-128"/>
              </a:rPr>
              <a:t>あるミツバチは</a:t>
            </a:r>
            <a:r>
              <a:rPr lang="ja-JP" altLang="en-US" sz="1200" dirty="0" smtClean="0">
                <a:latin typeface="Arial Black" panose="020B0A04020102020204" pitchFamily="34" charset="0"/>
                <a:ea typeface="UD デジタル 教科書体 NP-R" panose="02020400000000000000" pitchFamily="18" charset="-128"/>
              </a:rPr>
              <a:t>、米国の農業に対し金銭価値にして</a:t>
            </a:r>
            <a:r>
              <a:rPr lang="en-US" altLang="ja-JP" sz="1200" dirty="0" smtClean="0">
                <a:latin typeface="Arial Black" panose="020B0A04020102020204" pitchFamily="34" charset="0"/>
                <a:ea typeface="UD デジタル 教科書体 NP-R" panose="02020400000000000000" pitchFamily="18" charset="-128"/>
              </a:rPr>
              <a:t>150</a:t>
            </a:r>
            <a:r>
              <a:rPr lang="ja-JP" altLang="en-US" sz="1200" dirty="0">
                <a:latin typeface="Arial Black" panose="020B0A04020102020204" pitchFamily="34" charset="0"/>
                <a:ea typeface="UD デジタル 教科書体 NP-R" panose="02020400000000000000" pitchFamily="18" charset="-128"/>
              </a:rPr>
              <a:t>億ドル</a:t>
            </a:r>
            <a:r>
              <a:rPr lang="ja-JP" altLang="en-US" sz="1200" dirty="0" smtClean="0">
                <a:latin typeface="Arial Black" panose="020B0A04020102020204" pitchFamily="34" charset="0"/>
                <a:ea typeface="UD デジタル 教科書体 NP-R" panose="02020400000000000000" pitchFamily="18" charset="-128"/>
              </a:rPr>
              <a:t>以上を貢献。</a:t>
            </a:r>
            <a:endParaRPr lang="ja-JP" altLang="en-US" sz="1200" dirty="0">
              <a:latin typeface="Arial Black" panose="020B0A04020102020204" pitchFamily="34" charset="0"/>
              <a:ea typeface="UD デジタル 教科書体 NP-R" panose="02020400000000000000" pitchFamily="18" charset="-128"/>
            </a:endParaRPr>
          </a:p>
        </p:txBody>
      </p:sp>
      <p:sp>
        <p:nvSpPr>
          <p:cNvPr id="12" name="小波 11"/>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083099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免疫療法</a:t>
            </a:r>
            <a:endParaRPr lang="ja-JP" altLang="en-US" sz="2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90627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6845" y="1436916"/>
            <a:ext cx="6765585" cy="4741410"/>
          </a:xfrm>
          <a:prstGeom prst="rect">
            <a:avLst/>
          </a:prstGeom>
        </p:spPr>
      </p:pic>
      <p:pic>
        <p:nvPicPr>
          <p:cNvPr id="9" name="図 8"/>
          <p:cNvPicPr>
            <a:picLocks noChangeAspect="1"/>
          </p:cNvPicPr>
          <p:nvPr/>
        </p:nvPicPr>
        <p:blipFill>
          <a:blip r:embed="rId3"/>
          <a:stretch>
            <a:fillRect/>
          </a:stretch>
        </p:blipFill>
        <p:spPr>
          <a:xfrm rot="5400000">
            <a:off x="7368640" y="1274077"/>
            <a:ext cx="2385850" cy="1828801"/>
          </a:xfrm>
          <a:prstGeom prst="rect">
            <a:avLst/>
          </a:prstGeom>
        </p:spPr>
      </p:pic>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171326" y="183839"/>
            <a:ext cx="9871113" cy="646331"/>
          </a:xfrm>
          <a:prstGeom prst="rect">
            <a:avLst/>
          </a:prstGeom>
          <a:noFill/>
        </p:spPr>
        <p:txBody>
          <a:bodyPr wrap="square" rtlCol="0">
            <a:spAutoFit/>
          </a:bodyPr>
          <a:lstStyle/>
          <a:p>
            <a:pPr algn="ctr"/>
            <a:r>
              <a:rPr kumimoji="1" lang="ja-JP" altLang="en-US" sz="3600" dirty="0" smtClean="0">
                <a:solidFill>
                  <a:srgbClr val="C00000"/>
                </a:solidFill>
                <a:latin typeface="UD デジタル 教科書体 NK-B" panose="02020700000000000000" pitchFamily="18" charset="-128"/>
                <a:ea typeface="UD デジタル 教科書体 NK-B" panose="02020700000000000000" pitchFamily="18" charset="-128"/>
              </a:rPr>
              <a:t>光免疫療法～光でガンを治療する～</a:t>
            </a:r>
            <a:endPar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5" name="正方形/長方形 4"/>
          <p:cNvSpPr/>
          <p:nvPr/>
        </p:nvSpPr>
        <p:spPr>
          <a:xfrm>
            <a:off x="1578426" y="700088"/>
            <a:ext cx="9078686" cy="369332"/>
          </a:xfrm>
          <a:prstGeom prst="rect">
            <a:avLst/>
          </a:prstGeom>
        </p:spPr>
        <p:txBody>
          <a:bodyPr wrap="square">
            <a:spAutoFit/>
          </a:bodyPr>
          <a:lstStyle/>
          <a:p>
            <a:pPr algn="ctr"/>
            <a:r>
              <a:rPr lang="ja-JP" altLang="en-US" dirty="0">
                <a:solidFill>
                  <a:srgbClr val="C00000"/>
                </a:solidFill>
                <a:latin typeface="Arial Black" panose="020B0A04020102020204" pitchFamily="34" charset="0"/>
                <a:ea typeface="UD デジタル 教科書体 NP-R" panose="02020400000000000000" pitchFamily="18" charset="-128"/>
              </a:rPr>
              <a:t>近赤外光線</a:t>
            </a:r>
            <a:r>
              <a:rPr lang="ja-JP" altLang="en-US" dirty="0">
                <a:latin typeface="Arial Black" panose="020B0A04020102020204" pitchFamily="34" charset="0"/>
                <a:ea typeface="UD デジタル 教科書体 NP-R" panose="02020400000000000000" pitchFamily="18" charset="-128"/>
              </a:rPr>
              <a:t>免疫療法（</a:t>
            </a:r>
            <a:r>
              <a:rPr lang="en-US" altLang="ja-JP" dirty="0">
                <a:latin typeface="Arial Black" panose="020B0A04020102020204" pitchFamily="34" charset="0"/>
                <a:ea typeface="UD デジタル 教科書体 NP-R" panose="02020400000000000000" pitchFamily="18" charset="-128"/>
              </a:rPr>
              <a:t>Near infrared </a:t>
            </a:r>
            <a:r>
              <a:rPr lang="en-US" altLang="ja-JP" dirty="0" smtClean="0">
                <a:latin typeface="Arial Black" panose="020B0A04020102020204" pitchFamily="34" charset="0"/>
                <a:ea typeface="UD デジタル 教科書体 NP-R" panose="02020400000000000000" pitchFamily="18" charset="-128"/>
              </a:rPr>
              <a:t>photo-immunotherapy</a:t>
            </a:r>
            <a:r>
              <a:rPr lang="ja-JP" altLang="en-US" dirty="0" smtClean="0">
                <a:latin typeface="Arial Black" panose="020B0A04020102020204" pitchFamily="34" charset="0"/>
                <a:ea typeface="UD デジタル 教科書体 NP-R" panose="02020400000000000000" pitchFamily="18" charset="-128"/>
              </a:rPr>
              <a:t>：</a:t>
            </a:r>
            <a:r>
              <a:rPr lang="en-US" altLang="ja-JP" dirty="0" smtClean="0">
                <a:latin typeface="Arial Black" panose="020B0A04020102020204" pitchFamily="34" charset="0"/>
                <a:ea typeface="UD デジタル 教科書体 NP-R" panose="02020400000000000000" pitchFamily="18" charset="-128"/>
              </a:rPr>
              <a:t>NIR-PIT</a:t>
            </a:r>
            <a:r>
              <a:rPr lang="ja-JP" altLang="en-US" dirty="0">
                <a:latin typeface="Arial Black" panose="020B0A04020102020204" pitchFamily="34" charset="0"/>
                <a:ea typeface="UD デジタル 教科書体 NP-R" panose="02020400000000000000" pitchFamily="18" charset="-128"/>
              </a:rPr>
              <a:t>）</a:t>
            </a:r>
          </a:p>
        </p:txBody>
      </p:sp>
      <p:sp>
        <p:nvSpPr>
          <p:cNvPr id="13" name="正方形/長方形 12"/>
          <p:cNvSpPr/>
          <p:nvPr/>
        </p:nvSpPr>
        <p:spPr>
          <a:xfrm>
            <a:off x="6640288" y="5416356"/>
            <a:ext cx="5551712" cy="1169551"/>
          </a:xfrm>
          <a:prstGeom prst="rect">
            <a:avLst/>
          </a:prstGeom>
        </p:spPr>
        <p:txBody>
          <a:bodyPr wrap="square">
            <a:spAutoFit/>
          </a:bodyPr>
          <a:lstStyle/>
          <a:p>
            <a:pPr marL="285750" indent="-285750">
              <a:buFont typeface="Arial" panose="020B0604020202020204" pitchFamily="34" charset="0"/>
              <a:buChar char="•"/>
            </a:pPr>
            <a:r>
              <a:rPr lang="en-US" altLang="ja-JP" sz="1400" dirty="0">
                <a:latin typeface="Arial Black" panose="020B0A04020102020204" pitchFamily="34" charset="0"/>
                <a:ea typeface="UD デジタル 教科書体 NP-R" panose="02020400000000000000" pitchFamily="18" charset="-128"/>
              </a:rPr>
              <a:t>IR700</a:t>
            </a:r>
            <a:r>
              <a:rPr lang="ja-JP" altLang="en-US" sz="1400" dirty="0" smtClean="0">
                <a:latin typeface="Arial Black" panose="020B0A04020102020204" pitchFamily="34" charset="0"/>
                <a:ea typeface="UD デジタル 教科書体 NP-R" panose="02020400000000000000" pitchFamily="18" charset="-128"/>
              </a:rPr>
              <a:t>は、赤色</a:t>
            </a:r>
            <a:r>
              <a:rPr lang="ja-JP" altLang="en-US" sz="1400" dirty="0">
                <a:latin typeface="Arial Black" panose="020B0A04020102020204" pitchFamily="34" charset="0"/>
                <a:ea typeface="UD デジタル 教科書体 NP-R" panose="02020400000000000000" pitchFamily="18" charset="-128"/>
              </a:rPr>
              <a:t>（</a:t>
            </a:r>
            <a:r>
              <a:rPr lang="en-US" altLang="ja-JP" sz="1400" dirty="0">
                <a:latin typeface="Arial Black" panose="020B0A04020102020204" pitchFamily="34" charset="0"/>
                <a:ea typeface="UD デジタル 教科書体 NP-R" panose="02020400000000000000" pitchFamily="18" charset="-128"/>
              </a:rPr>
              <a:t>700nm</a:t>
            </a:r>
            <a:r>
              <a:rPr lang="ja-JP" altLang="en-US" sz="1400" dirty="0">
                <a:latin typeface="Arial Black" panose="020B0A04020102020204" pitchFamily="34" charset="0"/>
                <a:ea typeface="UD デジタル 教科書体 NP-R" panose="02020400000000000000" pitchFamily="18" charset="-128"/>
              </a:rPr>
              <a:t>）で蛍光</a:t>
            </a:r>
            <a:r>
              <a:rPr lang="ja-JP" altLang="en-US" sz="1400" dirty="0" smtClean="0">
                <a:latin typeface="Arial Black" panose="020B0A04020102020204" pitchFamily="34" charset="0"/>
                <a:ea typeface="UD デジタル 教科書体 NP-R" panose="02020400000000000000" pitchFamily="18" charset="-128"/>
              </a:rPr>
              <a:t>し活性</a:t>
            </a:r>
            <a:r>
              <a:rPr lang="ja-JP" altLang="en-US" sz="1400" dirty="0">
                <a:latin typeface="Arial Black" panose="020B0A04020102020204" pitchFamily="34" charset="0"/>
                <a:ea typeface="UD デジタル 教科書体 NP-R" panose="02020400000000000000" pitchFamily="18" charset="-128"/>
              </a:rPr>
              <a:t>酸素を発生する蛍光色素。</a:t>
            </a:r>
          </a:p>
          <a:p>
            <a:pPr marL="285750" indent="-285750">
              <a:buFont typeface="Arial" panose="020B0604020202020204" pitchFamily="34" charset="0"/>
              <a:buChar char="•"/>
            </a:pPr>
            <a:r>
              <a:rPr lang="en-US" altLang="ja-JP" sz="1400" dirty="0">
                <a:latin typeface="Arial Black" panose="020B0A04020102020204" pitchFamily="34" charset="0"/>
                <a:ea typeface="UD デジタル 教科書体 NP-R" panose="02020400000000000000" pitchFamily="18" charset="-128"/>
              </a:rPr>
              <a:t>IR700</a:t>
            </a:r>
            <a:r>
              <a:rPr lang="ja-JP" altLang="en-US" sz="1400" dirty="0">
                <a:latin typeface="Arial Black" panose="020B0A04020102020204" pitchFamily="34" charset="0"/>
                <a:ea typeface="UD デジタル 教科書体 NP-R" panose="02020400000000000000" pitchFamily="18" charset="-128"/>
              </a:rPr>
              <a:t>は、ガン幹細胞特有の細胞膜タンパク質（</a:t>
            </a:r>
            <a:r>
              <a:rPr lang="en-US" altLang="ja-JP" sz="1400" dirty="0">
                <a:latin typeface="Arial Black" panose="020B0A04020102020204" pitchFamily="34" charset="0"/>
                <a:ea typeface="UD デジタル 教科書体 NP-R" panose="02020400000000000000" pitchFamily="18" charset="-128"/>
              </a:rPr>
              <a:t>CD133</a:t>
            </a:r>
            <a:r>
              <a:rPr lang="ja-JP" altLang="en-US" sz="1400" dirty="0">
                <a:latin typeface="Arial Black" panose="020B0A04020102020204" pitchFamily="34" charset="0"/>
                <a:ea typeface="UD デジタル 教科書体 NP-R" panose="02020400000000000000" pitchFamily="18" charset="-128"/>
              </a:rPr>
              <a:t>）に対抗する抗体に付着させる</a:t>
            </a:r>
            <a:r>
              <a:rPr lang="ja-JP" altLang="en-US" sz="1400" dirty="0" smtClean="0">
                <a:latin typeface="Arial Black" panose="020B0A04020102020204" pitchFamily="34" charset="0"/>
                <a:ea typeface="UD デジタル 教科書体 NP-R" panose="02020400000000000000" pitchFamily="18" charset="-128"/>
              </a:rPr>
              <a:t>。</a:t>
            </a:r>
            <a:endParaRPr lang="en-US" altLang="ja-JP" sz="1400" dirty="0" smtClean="0">
              <a:latin typeface="Arial Black" panose="020B0A04020102020204" pitchFamily="34" charset="0"/>
              <a:ea typeface="UD デジタル 教科書体 NP-R" panose="02020400000000000000" pitchFamily="18" charset="-128"/>
            </a:endParaRPr>
          </a:p>
          <a:p>
            <a:pPr marL="285750" indent="-285750">
              <a:buFont typeface="Arial" panose="020B0604020202020204" pitchFamily="34" charset="0"/>
              <a:buChar char="•"/>
            </a:pPr>
            <a:r>
              <a:rPr lang="en-US" altLang="ja-JP" sz="1400" dirty="0" smtClean="0">
                <a:latin typeface="Arial Black" panose="020B0A04020102020204" pitchFamily="34" charset="0"/>
                <a:ea typeface="UD デジタル 教科書体 NP-R" panose="02020400000000000000" pitchFamily="18" charset="-128"/>
              </a:rPr>
              <a:t>IR700</a:t>
            </a:r>
            <a:r>
              <a:rPr lang="ja-JP" altLang="en-US" sz="1400" dirty="0" smtClean="0">
                <a:latin typeface="Arial Black" panose="020B0A04020102020204" pitchFamily="34" charset="0"/>
                <a:ea typeface="UD デジタル 教科書体 NP-R" panose="02020400000000000000" pitchFamily="18" charset="-128"/>
              </a:rPr>
              <a:t>は、近赤外線で発熱し、がん細胞を破壊する。</a:t>
            </a:r>
            <a:endParaRPr lang="ja-JP" altLang="en-US" sz="1400" dirty="0">
              <a:latin typeface="Arial Black" panose="020B0A04020102020204" pitchFamily="34" charset="0"/>
              <a:ea typeface="UD デジタル 教科書体 NP-R" panose="02020400000000000000" pitchFamily="18" charset="-128"/>
            </a:endParaRPr>
          </a:p>
        </p:txBody>
      </p:sp>
      <p:grpSp>
        <p:nvGrpSpPr>
          <p:cNvPr id="15" name="グループ化 14"/>
          <p:cNvGrpSpPr/>
          <p:nvPr/>
        </p:nvGrpSpPr>
        <p:grpSpPr>
          <a:xfrm>
            <a:off x="6934830" y="3277991"/>
            <a:ext cx="4555426" cy="1919868"/>
            <a:chOff x="6836860" y="4752395"/>
            <a:chExt cx="4555426" cy="1919868"/>
          </a:xfrm>
        </p:grpSpPr>
        <p:pic>
          <p:nvPicPr>
            <p:cNvPr id="8" name="図 7"/>
            <p:cNvPicPr>
              <a:picLocks noChangeAspect="1"/>
            </p:cNvPicPr>
            <p:nvPr/>
          </p:nvPicPr>
          <p:blipFill>
            <a:blip r:embed="rId4"/>
            <a:stretch>
              <a:fillRect/>
            </a:stretch>
          </p:blipFill>
          <p:spPr>
            <a:xfrm>
              <a:off x="6836860" y="4752395"/>
              <a:ext cx="4555426" cy="1919868"/>
            </a:xfrm>
            <a:prstGeom prst="rect">
              <a:avLst/>
            </a:prstGeom>
            <a:ln>
              <a:solidFill>
                <a:srgbClr val="C00000"/>
              </a:solidFill>
            </a:ln>
          </p:spPr>
        </p:pic>
        <p:sp>
          <p:nvSpPr>
            <p:cNvPr id="14" name="正方形/長方形 13"/>
            <p:cNvSpPr/>
            <p:nvPr/>
          </p:nvSpPr>
          <p:spPr>
            <a:xfrm>
              <a:off x="6980587" y="6302931"/>
              <a:ext cx="1948542" cy="369332"/>
            </a:xfrm>
            <a:prstGeom prst="rect">
              <a:avLst/>
            </a:prstGeom>
          </p:spPr>
          <p:txBody>
            <a:bodyPr wrap="square">
              <a:spAutoFit/>
            </a:bodyPr>
            <a:lstStyle/>
            <a:p>
              <a:r>
                <a:rPr lang="en-US" altLang="ja-JP" dirty="0" smtClean="0">
                  <a:latin typeface="Arial Black" panose="020B0A04020102020204" pitchFamily="34" charset="0"/>
                  <a:ea typeface="UD デジタル 教科書体 NP-R" panose="02020400000000000000" pitchFamily="18" charset="-128"/>
                </a:rPr>
                <a:t>IR700</a:t>
              </a:r>
              <a:r>
                <a:rPr lang="ja-JP" altLang="en-US" dirty="0" smtClean="0">
                  <a:latin typeface="Arial Black" panose="020B0A04020102020204" pitchFamily="34" charset="0"/>
                  <a:ea typeface="UD デジタル 教科書体 NP-R" panose="02020400000000000000" pitchFamily="18" charset="-128"/>
                </a:rPr>
                <a:t>の構造式</a:t>
              </a:r>
              <a:endParaRPr lang="ja-JP" altLang="en-US" dirty="0">
                <a:latin typeface="Arial Black" panose="020B0A04020102020204" pitchFamily="34" charset="0"/>
                <a:ea typeface="UD デジタル 教科書体 NP-R" panose="02020400000000000000" pitchFamily="18" charset="-128"/>
              </a:endParaRPr>
            </a:p>
          </p:txBody>
        </p:sp>
      </p:grpSp>
      <p:sp>
        <p:nvSpPr>
          <p:cNvPr id="16" name="テキスト ボックス 15"/>
          <p:cNvSpPr txBox="1"/>
          <p:nvPr/>
        </p:nvSpPr>
        <p:spPr>
          <a:xfrm>
            <a:off x="8571722" y="1802325"/>
            <a:ext cx="3154643" cy="400110"/>
          </a:xfrm>
          <a:prstGeom prst="rect">
            <a:avLst/>
          </a:prstGeom>
          <a:noFill/>
        </p:spPr>
        <p:txBody>
          <a:bodyPr wrap="square" rtlCol="0">
            <a:spAutoFit/>
          </a:bodyPr>
          <a:lstStyle/>
          <a:p>
            <a:r>
              <a:rPr lang="ja-JP" altLang="en-US" sz="1600" dirty="0" smtClean="0">
                <a:latin typeface="UD デジタル 教科書体 NP-R" panose="02020400000000000000" pitchFamily="18" charset="-128"/>
                <a:ea typeface="UD デジタル 教科書体 NP-R" panose="02020400000000000000" pitchFamily="18" charset="-128"/>
              </a:rPr>
              <a:t>←がん細胞だけに結合する</a:t>
            </a:r>
            <a:r>
              <a:rPr lang="ja-JP" altLang="en-US" sz="2000" b="1" dirty="0" smtClean="0">
                <a:solidFill>
                  <a:srgbClr val="002060"/>
                </a:solidFill>
                <a:latin typeface="UD デジタル 教科書体 NP-R" panose="02020400000000000000" pitchFamily="18" charset="-128"/>
                <a:ea typeface="UD デジタル 教科書体 NP-R" panose="02020400000000000000" pitchFamily="18" charset="-128"/>
              </a:rPr>
              <a:t>抗体</a:t>
            </a:r>
            <a:endParaRPr kumimoji="1" lang="ja-JP" altLang="en-US" sz="2000" b="1" dirty="0">
              <a:solidFill>
                <a:srgbClr val="002060"/>
              </a:solidFill>
              <a:latin typeface="UD デジタル 教科書体 NP-R" panose="02020400000000000000" pitchFamily="18" charset="-128"/>
              <a:ea typeface="UD デジタル 教科書体 NP-R" panose="02020400000000000000" pitchFamily="18" charset="-128"/>
            </a:endParaRPr>
          </a:p>
        </p:txBody>
      </p:sp>
      <p:cxnSp>
        <p:nvCxnSpPr>
          <p:cNvPr id="18" name="直線矢印コネクタ 17"/>
          <p:cNvCxnSpPr/>
          <p:nvPr/>
        </p:nvCxnSpPr>
        <p:spPr>
          <a:xfrm flipH="1">
            <a:off x="6640287" y="2002971"/>
            <a:ext cx="100687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9361716" y="2182652"/>
            <a:ext cx="2262158" cy="369332"/>
          </a:xfrm>
          <a:prstGeom prst="rect">
            <a:avLst/>
          </a:prstGeom>
        </p:spPr>
        <p:txBody>
          <a:bodyPr wrap="none">
            <a:spAutoFit/>
          </a:bodyPr>
          <a:lstStyle/>
          <a:p>
            <a:r>
              <a:rPr lang="zh-TW" altLang="en-US" dirty="0">
                <a:solidFill>
                  <a:srgbClr val="C00000"/>
                </a:solidFill>
                <a:latin typeface="UD デジタル 教科書体 NP-R" panose="02020400000000000000" pitchFamily="18" charset="-128"/>
                <a:ea typeface="UD デジタル 教科書体 NP-R" panose="02020400000000000000" pitchFamily="18" charset="-128"/>
              </a:rPr>
              <a:t>蛍光増感剤標識抗体</a:t>
            </a:r>
            <a:endParaRPr lang="ja-JP" altLang="en-US" dirty="0">
              <a:solidFill>
                <a:srgbClr val="C00000"/>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063537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3387090" y="260530"/>
            <a:ext cx="5417820"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光応答ナノマシン</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17410" name="Picture 2" descr="ãããã·ã³ã®æ§ç¯æ¹æ³ã¨æ§é ãABCåããªãã­ãã¯å±éåä½ãDNAãåå¢æå¤ãæ°´ä¸­ã§é æ¬¡ã«èªå·±ä¼åããããã¨ã«ãããããã·ã³ãæ§ç¯ããã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8" y="4658241"/>
            <a:ext cx="6019800" cy="211964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ç´°èåã®ç°å¢ã¨åã«å¿ç­ãã¦DNAã®ç´°èè³ªã¸ã®ç§»è¡ãä¿é²ãããããã·ã³ãã¨ã³ãã½ã¼ã ã»ãªã½ã½ã¼ã åã®ç°å¢ã«å¿ç­ãã¦ãããã·ã³ã¯åå¢æå¤ãæ¾åºããã¨ã³ãã½ã¼ã ã»ãªã½ã½ã¼ã èã«ç¸äºä½ç¨ããããåç§å°ã«ããæ´»æ§åãããåå¢æå¤ã¯æ´»æ§é¸ç´ ãç£çãã¨ã³ãã½ã¼ã ã»ãªã½ã½ã¼ã èãä¸å®å®åãããDNAã®ç´°èè³ªã¸ã®ç§»è¡ãä¿é²ãã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6" y="995082"/>
            <a:ext cx="5940424" cy="3647923"/>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716686" y="6653760"/>
            <a:ext cx="4025461" cy="230832"/>
          </a:xfrm>
          <a:prstGeom prst="rect">
            <a:avLst/>
          </a:prstGeom>
        </p:spPr>
        <p:txBody>
          <a:bodyPr wrap="none">
            <a:spAutoFit/>
          </a:bodyPr>
          <a:lstStyle/>
          <a:p>
            <a:r>
              <a:rPr lang="ja-JP" altLang="en-US" sz="900" dirty="0" smtClean="0">
                <a:latin typeface="Arial Black" panose="020B0A04020102020204" pitchFamily="34" charset="0"/>
                <a:ea typeface="UD デジタル 教科書体 NP-R" panose="02020400000000000000" pitchFamily="18" charset="-128"/>
                <a:hlinkClick r:id="rId4"/>
              </a:rPr>
              <a:t>東京工業大学　</a:t>
            </a:r>
            <a:r>
              <a:rPr lang="en-US" altLang="ja-JP" sz="900" dirty="0" smtClean="0">
                <a:latin typeface="Arial Black" panose="020B0A04020102020204" pitchFamily="34" charset="0"/>
                <a:ea typeface="UD デジタル 教科書体 NP-R" panose="02020400000000000000" pitchFamily="18" charset="-128"/>
                <a:hlinkClick r:id="rId4"/>
              </a:rPr>
              <a:t>https</a:t>
            </a:r>
            <a:r>
              <a:rPr lang="en-US" altLang="ja-JP" sz="900" dirty="0">
                <a:latin typeface="Arial Black" panose="020B0A04020102020204" pitchFamily="34" charset="0"/>
                <a:ea typeface="UD デジタル 教科書体 NP-R" panose="02020400000000000000" pitchFamily="18" charset="-128"/>
                <a:hlinkClick r:id="rId4"/>
              </a:rPr>
              <a:t>://www.titech.ac.jp/news/2014/029048.html</a:t>
            </a:r>
            <a:endParaRPr lang="ja-JP" altLang="en-US" sz="900" dirty="0">
              <a:latin typeface="Arial Black" panose="020B0A04020102020204" pitchFamily="34" charset="0"/>
              <a:ea typeface="UD デジタル 教科書体 NP-R" panose="02020400000000000000" pitchFamily="18" charset="-128"/>
            </a:endParaRPr>
          </a:p>
        </p:txBody>
      </p:sp>
      <p:sp>
        <p:nvSpPr>
          <p:cNvPr id="6" name="正方形/長方形 5"/>
          <p:cNvSpPr/>
          <p:nvPr/>
        </p:nvSpPr>
        <p:spPr>
          <a:xfrm>
            <a:off x="6135688" y="995082"/>
            <a:ext cx="6056312" cy="2585323"/>
          </a:xfrm>
          <a:prstGeom prst="rect">
            <a:avLst/>
          </a:prstGeom>
        </p:spPr>
        <p:txBody>
          <a:bodyPr wrap="square">
            <a:spAutoFit/>
          </a:bodyPr>
          <a:lstStyle/>
          <a:p>
            <a:r>
              <a:rPr lang="ja-JP" altLang="en-US" dirty="0">
                <a:latin typeface="Arial Black" panose="020B0A04020102020204" pitchFamily="34" charset="0"/>
                <a:ea typeface="UD デジタル 教科書体 NP-R" panose="02020400000000000000" pitchFamily="18" charset="-128"/>
              </a:rPr>
              <a:t>光応答ナノマシンは、</a:t>
            </a:r>
            <a:r>
              <a:rPr lang="en-US" altLang="ja-JP" dirty="0">
                <a:latin typeface="Arial Black" panose="020B0A04020102020204" pitchFamily="34" charset="0"/>
                <a:ea typeface="UD デジタル 教科書体 NP-R" panose="02020400000000000000" pitchFamily="18" charset="-128"/>
              </a:rPr>
              <a:t>ABC</a:t>
            </a:r>
            <a:r>
              <a:rPr lang="ja-JP" altLang="en-US" dirty="0">
                <a:latin typeface="Arial Black" panose="020B0A04020102020204" pitchFamily="34" charset="0"/>
                <a:ea typeface="UD デジタル 教科書体 NP-R" panose="02020400000000000000" pitchFamily="18" charset="-128"/>
              </a:rPr>
              <a:t>型トリブロック共重合体という異なる</a:t>
            </a:r>
            <a:r>
              <a:rPr lang="en-US" altLang="ja-JP" dirty="0">
                <a:latin typeface="Arial Black" panose="020B0A04020102020204" pitchFamily="34" charset="0"/>
                <a:ea typeface="UD デジタル 教科書体 NP-R" panose="02020400000000000000" pitchFamily="18" charset="-128"/>
              </a:rPr>
              <a:t>3</a:t>
            </a:r>
            <a:r>
              <a:rPr lang="ja-JP" altLang="en-US" dirty="0" err="1">
                <a:latin typeface="Arial Black" panose="020B0A04020102020204" pitchFamily="34" charset="0"/>
                <a:ea typeface="UD デジタル 教科書体 NP-R" panose="02020400000000000000" pitchFamily="18" charset="-128"/>
              </a:rPr>
              <a:t>つの</a:t>
            </a:r>
            <a:r>
              <a:rPr lang="ja-JP" altLang="en-US" dirty="0">
                <a:latin typeface="Arial Black" panose="020B0A04020102020204" pitchFamily="34" charset="0"/>
                <a:ea typeface="UD デジタル 教科書体 NP-R" panose="02020400000000000000" pitchFamily="18" charset="-128"/>
              </a:rPr>
              <a:t>機能セグメントを持つ高分子と</a:t>
            </a:r>
            <a:r>
              <a:rPr lang="en-US" altLang="ja-JP" dirty="0">
                <a:latin typeface="Arial Black" panose="020B0A04020102020204" pitchFamily="34" charset="0"/>
                <a:ea typeface="UD デジタル 教科書体 NP-R" panose="02020400000000000000" pitchFamily="18" charset="-128"/>
              </a:rPr>
              <a:t>DNA</a:t>
            </a:r>
            <a:r>
              <a:rPr lang="ja-JP" altLang="en-US" dirty="0" err="1">
                <a:latin typeface="Arial Black" panose="020B0A04020102020204" pitchFamily="34" charset="0"/>
                <a:ea typeface="UD デジタル 教科書体 NP-R" panose="02020400000000000000" pitchFamily="18" charset="-128"/>
              </a:rPr>
              <a:t>、</a:t>
            </a:r>
            <a:r>
              <a:rPr lang="ja-JP" altLang="en-US" dirty="0">
                <a:latin typeface="Arial Black" panose="020B0A04020102020204" pitchFamily="34" charset="0"/>
                <a:ea typeface="UD デジタル 教科書体 NP-R" panose="02020400000000000000" pitchFamily="18" charset="-128"/>
              </a:rPr>
              <a:t>そして光で活性化すると活性酸素を産生する薬剤（光増感剤）の水中における自己会合により作製。</a:t>
            </a:r>
          </a:p>
          <a:p>
            <a:endParaRPr lang="en-US" altLang="ja-JP" dirty="0" smtClean="0">
              <a:latin typeface="Arial Black" panose="020B0A04020102020204" pitchFamily="34" charset="0"/>
              <a:ea typeface="UD デジタル 教科書体 NP-R" panose="02020400000000000000" pitchFamily="18" charset="-128"/>
            </a:endParaRPr>
          </a:p>
          <a:p>
            <a:r>
              <a:rPr lang="ja-JP" altLang="en-US" dirty="0" smtClean="0">
                <a:latin typeface="Arial Black" panose="020B0A04020102020204" pitchFamily="34" charset="0"/>
                <a:ea typeface="UD デジタル 教科書体 NP-R" panose="02020400000000000000" pitchFamily="18" charset="-128"/>
              </a:rPr>
              <a:t>光</a:t>
            </a:r>
            <a:r>
              <a:rPr lang="ja-JP" altLang="en-US" dirty="0">
                <a:latin typeface="Arial Black" panose="020B0A04020102020204" pitchFamily="34" charset="0"/>
                <a:ea typeface="UD デジタル 教科書体 NP-R" panose="02020400000000000000" pitchFamily="18" charset="-128"/>
              </a:rPr>
              <a:t>応答ナノマシンは、</a:t>
            </a:r>
            <a:r>
              <a:rPr lang="en-US" altLang="ja-JP" dirty="0">
                <a:latin typeface="Arial Black" panose="020B0A04020102020204" pitchFamily="34" charset="0"/>
                <a:ea typeface="UD デジタル 教科書体 NP-R" panose="02020400000000000000" pitchFamily="18" charset="-128"/>
              </a:rPr>
              <a:t>DNA</a:t>
            </a:r>
            <a:r>
              <a:rPr lang="ja-JP" altLang="en-US" dirty="0">
                <a:latin typeface="Arial Black" panose="020B0A04020102020204" pitchFamily="34" charset="0"/>
                <a:ea typeface="UD デジタル 教科書体 NP-R" panose="02020400000000000000" pitchFamily="18" charset="-128"/>
              </a:rPr>
              <a:t>を内包した内核層、光増感剤を内包した中間層、生体適合性材料の外殻層という三層構造で、それぞれの層が効率的に遺伝子導入を行うための機能を持つ。</a:t>
            </a:r>
          </a:p>
        </p:txBody>
      </p:sp>
      <p:sp>
        <p:nvSpPr>
          <p:cNvPr id="8" name="角丸四角形吹き出し 7"/>
          <p:cNvSpPr/>
          <p:nvPr/>
        </p:nvSpPr>
        <p:spPr>
          <a:xfrm>
            <a:off x="6618515" y="3810000"/>
            <a:ext cx="5323115" cy="2579914"/>
          </a:xfrm>
          <a:prstGeom prst="wedgeRoundRectCallout">
            <a:avLst>
              <a:gd name="adj1" fmla="val -59438"/>
              <a:gd name="adj2" fmla="val -32146"/>
              <a:gd name="adj3" fmla="val 16667"/>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rgbClr val="C00000"/>
                </a:solidFill>
                <a:latin typeface="Arial Black" panose="020B0A04020102020204" pitchFamily="34" charset="0"/>
                <a:ea typeface="UD デジタル 教科書体 NP-R" panose="02020400000000000000" pitchFamily="18" charset="-128"/>
              </a:rPr>
              <a:t>光応答ナノマシンは、細胞内</a:t>
            </a:r>
            <a:r>
              <a:rPr lang="ja-JP" altLang="en-US" dirty="0">
                <a:solidFill>
                  <a:srgbClr val="C00000"/>
                </a:solidFill>
                <a:latin typeface="Arial Black" panose="020B0A04020102020204" pitchFamily="34" charset="0"/>
                <a:ea typeface="UD デジタル 教科書体 NP-R" panose="02020400000000000000" pitchFamily="18" charset="-128"/>
              </a:rPr>
              <a:t>の環境と光に応答して</a:t>
            </a:r>
            <a:r>
              <a:rPr lang="en-US" altLang="ja-JP" dirty="0">
                <a:solidFill>
                  <a:srgbClr val="C00000"/>
                </a:solidFill>
                <a:latin typeface="Arial Black" panose="020B0A04020102020204" pitchFamily="34" charset="0"/>
                <a:ea typeface="UD デジタル 教科書体 NP-R" panose="02020400000000000000" pitchFamily="18" charset="-128"/>
              </a:rPr>
              <a:t>DNA</a:t>
            </a:r>
            <a:r>
              <a:rPr lang="ja-JP" altLang="en-US" dirty="0">
                <a:solidFill>
                  <a:srgbClr val="C00000"/>
                </a:solidFill>
                <a:latin typeface="Arial Black" panose="020B0A04020102020204" pitchFamily="34" charset="0"/>
                <a:ea typeface="UD デジタル 教科書体 NP-R" panose="02020400000000000000" pitchFamily="18" charset="-128"/>
              </a:rPr>
              <a:t>の細胞質への移行を促進するナノマシン</a:t>
            </a:r>
            <a:r>
              <a:rPr lang="ja-JP" altLang="en-US" dirty="0" smtClean="0">
                <a:solidFill>
                  <a:srgbClr val="C00000"/>
                </a:solidFill>
                <a:latin typeface="Arial Black" panose="020B0A04020102020204" pitchFamily="34" charset="0"/>
                <a:ea typeface="UD デジタル 教科書体 NP-R" panose="02020400000000000000" pitchFamily="18" charset="-128"/>
              </a:rPr>
              <a:t>。</a:t>
            </a:r>
            <a:endParaRPr lang="en-US" altLang="ja-JP" dirty="0" smtClean="0">
              <a:solidFill>
                <a:srgbClr val="C00000"/>
              </a:solidFill>
              <a:latin typeface="Arial Black" panose="020B0A04020102020204" pitchFamily="34" charset="0"/>
              <a:ea typeface="UD デジタル 教科書体 NP-R" panose="02020400000000000000" pitchFamily="18" charset="-128"/>
            </a:endParaRPr>
          </a:p>
          <a:p>
            <a:r>
              <a:rPr lang="ja-JP" altLang="en-US" dirty="0" smtClean="0">
                <a:solidFill>
                  <a:srgbClr val="C00000"/>
                </a:solidFill>
                <a:latin typeface="Arial Black" panose="020B0A04020102020204" pitchFamily="34" charset="0"/>
                <a:ea typeface="UD デジタル 教科書体 NP-R" panose="02020400000000000000" pitchFamily="18" charset="-128"/>
              </a:rPr>
              <a:t>エンドソーム</a:t>
            </a:r>
            <a:r>
              <a:rPr lang="ja-JP" altLang="en-US" dirty="0">
                <a:solidFill>
                  <a:srgbClr val="C00000"/>
                </a:solidFill>
                <a:latin typeface="Arial Black" panose="020B0A04020102020204" pitchFamily="34" charset="0"/>
                <a:ea typeface="UD デジタル 教科書体 NP-R" panose="02020400000000000000" pitchFamily="18" charset="-128"/>
              </a:rPr>
              <a:t>・リソソーム内の環境に応答してナノマシンは光増感剤を放出し、エンドソーム・リソソーム膜に相互作用させる。光照射により活性化された光増感剤は活性酸素を産生しエンドソーム・リソソーム膜を不安定化させ、</a:t>
            </a:r>
            <a:r>
              <a:rPr lang="en-US" altLang="ja-JP" dirty="0">
                <a:solidFill>
                  <a:srgbClr val="C00000"/>
                </a:solidFill>
                <a:latin typeface="Arial Black" panose="020B0A04020102020204" pitchFamily="34" charset="0"/>
                <a:ea typeface="UD デジタル 教科書体 NP-R" panose="02020400000000000000" pitchFamily="18" charset="-128"/>
              </a:rPr>
              <a:t>DNA</a:t>
            </a:r>
            <a:r>
              <a:rPr lang="ja-JP" altLang="en-US" dirty="0">
                <a:solidFill>
                  <a:srgbClr val="C00000"/>
                </a:solidFill>
                <a:latin typeface="Arial Black" panose="020B0A04020102020204" pitchFamily="34" charset="0"/>
                <a:ea typeface="UD デジタル 教科書体 NP-R" panose="02020400000000000000" pitchFamily="18" charset="-128"/>
              </a:rPr>
              <a:t>の細胞質への移行を</a:t>
            </a:r>
            <a:r>
              <a:rPr lang="ja-JP" altLang="en-US" dirty="0" smtClean="0">
                <a:solidFill>
                  <a:srgbClr val="C00000"/>
                </a:solidFill>
                <a:latin typeface="Arial Black" panose="020B0A04020102020204" pitchFamily="34" charset="0"/>
                <a:ea typeface="UD デジタル 教科書体 NP-R" panose="02020400000000000000" pitchFamily="18" charset="-128"/>
              </a:rPr>
              <a:t>促進。</a:t>
            </a:r>
            <a:endParaRPr kumimoji="1" lang="ja-JP" altLang="en-US" dirty="0">
              <a:solidFill>
                <a:srgbClr val="C00000"/>
              </a:solidFill>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2950686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160443" y="260530"/>
            <a:ext cx="9871113"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K-B" panose="02020700000000000000" pitchFamily="18" charset="-128"/>
                <a:ea typeface="UD デジタル 教科書体 NK-B" panose="02020700000000000000" pitchFamily="18" charset="-128"/>
              </a:rPr>
              <a:t>近赤外吸収色素</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 name="正方形/長方形 3"/>
          <p:cNvSpPr/>
          <p:nvPr/>
        </p:nvSpPr>
        <p:spPr>
          <a:xfrm>
            <a:off x="6646346" y="1262040"/>
            <a:ext cx="5442857" cy="5262979"/>
          </a:xfrm>
          <a:prstGeom prst="rect">
            <a:avLst/>
          </a:prstGeom>
        </p:spPr>
        <p:txBody>
          <a:bodyPr wrap="square">
            <a:spAutoFit/>
          </a:bodyPr>
          <a:lstStyle/>
          <a:p>
            <a:r>
              <a:rPr lang="ja-JP" altLang="en-US" sz="1600" dirty="0">
                <a:latin typeface="Arial Black" panose="020B0A04020102020204" pitchFamily="34" charset="0"/>
                <a:ea typeface="UD デジタル 教科書体 NP-R" panose="02020400000000000000" pitchFamily="18" charset="-128"/>
              </a:rPr>
              <a:t>近赤外吸収色素 </a:t>
            </a:r>
            <a:r>
              <a:rPr lang="en-US" altLang="ja-JP" sz="1600" dirty="0">
                <a:latin typeface="Arial Black" panose="020B0A04020102020204" pitchFamily="34" charset="0"/>
                <a:ea typeface="UD デジタル 教科書体 NP-R" panose="02020400000000000000" pitchFamily="18" charset="-128"/>
              </a:rPr>
              <a:t>/ </a:t>
            </a:r>
            <a:r>
              <a:rPr lang="ja-JP" altLang="en-US" sz="1600" dirty="0" smtClean="0">
                <a:latin typeface="Arial Black" panose="020B0A04020102020204" pitchFamily="34" charset="0"/>
                <a:ea typeface="UD デジタル 教科書体 NP-R" panose="02020400000000000000" pitchFamily="18" charset="-128"/>
              </a:rPr>
              <a:t>近</a:t>
            </a:r>
            <a:r>
              <a:rPr lang="ja-JP" altLang="en-US" sz="1600" dirty="0">
                <a:latin typeface="Arial Black" panose="020B0A04020102020204" pitchFamily="34" charset="0"/>
                <a:ea typeface="UD デジタル 教科書体 NP-R" panose="02020400000000000000" pitchFamily="18" charset="-128"/>
              </a:rPr>
              <a:t>赤外線吸収色素</a:t>
            </a:r>
            <a:r>
              <a:rPr lang="ja-JP" altLang="en-US" sz="1600" dirty="0" smtClean="0">
                <a:latin typeface="Arial Black" panose="020B0A04020102020204" pitchFamily="34" charset="0"/>
                <a:ea typeface="UD デジタル 教科書体 NP-R" panose="02020400000000000000" pitchFamily="18" charset="-128"/>
              </a:rPr>
              <a:t>は、近</a:t>
            </a:r>
            <a:r>
              <a:rPr lang="ja-JP" altLang="en-US" sz="1600" dirty="0">
                <a:latin typeface="Arial Black" panose="020B0A04020102020204" pitchFamily="34" charset="0"/>
                <a:ea typeface="UD デジタル 教科書体 NP-R" panose="02020400000000000000" pitchFamily="18" charset="-128"/>
              </a:rPr>
              <a:t>赤外領域</a:t>
            </a:r>
            <a:r>
              <a:rPr lang="en-US" altLang="ja-JP" sz="1600" dirty="0">
                <a:latin typeface="Arial Black" panose="020B0A04020102020204" pitchFamily="34" charset="0"/>
                <a:ea typeface="UD デジタル 教科書体 NP-R" panose="02020400000000000000" pitchFamily="18" charset="-128"/>
              </a:rPr>
              <a:t>700-2000 nm</a:t>
            </a:r>
            <a:r>
              <a:rPr lang="ja-JP" altLang="en-US" sz="1600" dirty="0">
                <a:latin typeface="Arial Black" panose="020B0A04020102020204" pitchFamily="34" charset="0"/>
                <a:ea typeface="UD デジタル 教科書体 NP-R" panose="02020400000000000000" pitchFamily="18" charset="-128"/>
              </a:rPr>
              <a:t>に吸収を有する色素</a:t>
            </a:r>
            <a:r>
              <a:rPr lang="ja-JP" altLang="en-US" sz="1600" dirty="0" smtClean="0">
                <a:latin typeface="Arial Black" panose="020B0A04020102020204" pitchFamily="34" charset="0"/>
                <a:ea typeface="UD デジタル 教科書体 NP-R" panose="02020400000000000000" pitchFamily="18" charset="-128"/>
              </a:rPr>
              <a:t>で、有機</a:t>
            </a:r>
            <a:r>
              <a:rPr lang="ja-JP" altLang="en-US" sz="1600" dirty="0">
                <a:latin typeface="Arial Black" panose="020B0A04020102020204" pitchFamily="34" charset="0"/>
                <a:ea typeface="UD デジタル 教科書体 NP-R" panose="02020400000000000000" pitchFamily="18" charset="-128"/>
              </a:rPr>
              <a:t>色素や金属錯体の電荷移動に基づく強い光吸収を</a:t>
            </a:r>
            <a:r>
              <a:rPr lang="ja-JP" altLang="en-US" sz="1600" dirty="0" smtClean="0">
                <a:latin typeface="Arial Black" panose="020B0A04020102020204" pitchFamily="34" charset="0"/>
                <a:ea typeface="UD デジタル 教科書体 NP-R" panose="02020400000000000000" pitchFamily="18" charset="-128"/>
              </a:rPr>
              <a:t>示す物質。</a:t>
            </a:r>
            <a:endParaRPr lang="en-US" altLang="ja-JP" sz="1600" dirty="0" smtClean="0">
              <a:latin typeface="Arial Black" panose="020B0A04020102020204" pitchFamily="34" charset="0"/>
              <a:ea typeface="UD デジタル 教科書体 NP-R" panose="02020400000000000000" pitchFamily="18" charset="-128"/>
            </a:endParaRPr>
          </a:p>
          <a:p>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近</a:t>
            </a:r>
            <a:r>
              <a:rPr lang="ja-JP" altLang="en-US" sz="1600" dirty="0">
                <a:latin typeface="Arial Black" panose="020B0A04020102020204" pitchFamily="34" charset="0"/>
                <a:ea typeface="UD デジタル 教科書体 NP-R" panose="02020400000000000000" pitchFamily="18" charset="-128"/>
              </a:rPr>
              <a:t>赤外吸収を示す化合物群の中に</a:t>
            </a:r>
            <a:r>
              <a:rPr lang="ja-JP" altLang="en-US" sz="1600" dirty="0" smtClean="0">
                <a:latin typeface="Arial Black" panose="020B0A04020102020204" pitchFamily="34" charset="0"/>
                <a:ea typeface="UD デジタル 教科書体 NP-R" panose="02020400000000000000" pitchFamily="18" charset="-128"/>
              </a:rPr>
              <a:t>は、</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シアニン色素</a:t>
            </a:r>
            <a:r>
              <a:rPr lang="ja-JP" altLang="en-US" sz="1600" dirty="0" smtClean="0">
                <a:latin typeface="Arial Black" panose="020B0A04020102020204" pitchFamily="34" charset="0"/>
                <a:ea typeface="UD デジタル 教科書体 NP-R" panose="02020400000000000000" pitchFamily="18" charset="-128"/>
              </a:rPr>
              <a:t>、アルミニウム</a:t>
            </a:r>
            <a:r>
              <a:rPr lang="ja-JP" altLang="en-US" sz="1600" dirty="0">
                <a:latin typeface="Arial Black" panose="020B0A04020102020204" pitchFamily="34" charset="0"/>
                <a:ea typeface="UD デジタル 教科書体 NP-R" panose="02020400000000000000" pitchFamily="18" charset="-128"/>
              </a:rPr>
              <a:t>や亜鉛を中心に持つ</a:t>
            </a:r>
            <a:r>
              <a:rPr lang="ja-JP" altLang="en-US" sz="1600" b="1" dirty="0">
                <a:solidFill>
                  <a:srgbClr val="C00000"/>
                </a:solidFill>
                <a:latin typeface="Arial Black" panose="020B0A04020102020204" pitchFamily="34" charset="0"/>
                <a:ea typeface="UD デジタル 教科書体 NP-R" panose="02020400000000000000" pitchFamily="18" charset="-128"/>
              </a:rPr>
              <a:t>フタロシアニン</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色素</a:t>
            </a:r>
            <a:r>
              <a:rPr lang="ja-JP" altLang="en-US" sz="1600" dirty="0" smtClean="0">
                <a:latin typeface="Arial Black" panose="020B0A04020102020204" pitchFamily="34" charset="0"/>
                <a:ea typeface="UD デジタル 教科書体 NP-R" panose="02020400000000000000" pitchFamily="18" charset="-128"/>
              </a:rPr>
              <a:t>、各種</a:t>
            </a:r>
            <a:r>
              <a:rPr lang="ja-JP" altLang="en-US" sz="1600" dirty="0">
                <a:latin typeface="Arial Black" panose="020B0A04020102020204" pitchFamily="34" charset="0"/>
                <a:ea typeface="UD デジタル 教科書体 NP-R" panose="02020400000000000000" pitchFamily="18" charset="-128"/>
              </a:rPr>
              <a:t>ナフタロシアニン</a:t>
            </a:r>
            <a:r>
              <a:rPr lang="ja-JP" altLang="en-US" sz="1600" dirty="0" smtClean="0">
                <a:latin typeface="Arial Black" panose="020B0A04020102020204" pitchFamily="34" charset="0"/>
                <a:ea typeface="UD デジタル 教科書体 NP-R" panose="02020400000000000000" pitchFamily="18" charset="-128"/>
              </a:rPr>
              <a:t>化合物、平面四配位</a:t>
            </a:r>
            <a:r>
              <a:rPr lang="ja-JP" altLang="en-US" sz="1600" dirty="0">
                <a:latin typeface="Arial Black" panose="020B0A04020102020204" pitchFamily="34" charset="0"/>
                <a:ea typeface="UD デジタル 教科書体 NP-R" panose="02020400000000000000" pitchFamily="18" charset="-128"/>
              </a:rPr>
              <a:t>構造を有する</a:t>
            </a:r>
            <a:r>
              <a:rPr lang="ja-JP" altLang="en-US" sz="1600" b="1" dirty="0">
                <a:solidFill>
                  <a:srgbClr val="C00000"/>
                </a:solidFill>
                <a:latin typeface="Arial Black" panose="020B0A04020102020204" pitchFamily="34" charset="0"/>
                <a:ea typeface="UD デジタル 教科書体 NP-R" panose="02020400000000000000" pitchFamily="18" charset="-128"/>
              </a:rPr>
              <a:t>ニッケルジチオレン</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錯体</a:t>
            </a:r>
            <a:r>
              <a:rPr lang="ja-JP" altLang="en-US" sz="1600" dirty="0" smtClean="0">
                <a:latin typeface="Arial Black" panose="020B0A04020102020204" pitchFamily="34" charset="0"/>
                <a:ea typeface="UD デジタル 教科書体 NP-R" panose="02020400000000000000" pitchFamily="18" charset="-128"/>
              </a:rPr>
              <a:t>、</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スクアリウム</a:t>
            </a:r>
            <a:r>
              <a:rPr lang="ja-JP" altLang="en-US" sz="1600" b="1" dirty="0">
                <a:solidFill>
                  <a:srgbClr val="C00000"/>
                </a:solidFill>
                <a:latin typeface="Arial Black" panose="020B0A04020102020204" pitchFamily="34" charset="0"/>
                <a:ea typeface="UD デジタル 教科書体 NP-R" panose="02020400000000000000" pitchFamily="18" charset="-128"/>
              </a:rPr>
              <a:t>色素</a:t>
            </a:r>
            <a:r>
              <a:rPr lang="ja-JP" altLang="en-US" sz="1600" dirty="0">
                <a:latin typeface="Arial Black" panose="020B0A04020102020204" pitchFamily="34" charset="0"/>
                <a:ea typeface="UD デジタル 教科書体 NP-R" panose="02020400000000000000" pitchFamily="18" charset="-128"/>
              </a:rPr>
              <a:t>，キノン系化合物，</a:t>
            </a:r>
            <a:r>
              <a:rPr lang="ja-JP" altLang="en-US" sz="1600" b="1" dirty="0">
                <a:solidFill>
                  <a:srgbClr val="C00000"/>
                </a:solidFill>
                <a:latin typeface="Arial Black" panose="020B0A04020102020204" pitchFamily="34" charset="0"/>
                <a:ea typeface="UD デジタル 教科書体 NP-R" panose="02020400000000000000" pitchFamily="18" charset="-128"/>
              </a:rPr>
              <a:t>ジインモニウム化合物</a:t>
            </a:r>
            <a:r>
              <a:rPr lang="ja-JP" altLang="en-US" sz="1600" dirty="0">
                <a:latin typeface="Arial Black" panose="020B0A04020102020204" pitchFamily="34" charset="0"/>
                <a:ea typeface="UD デジタル 教科書体 NP-R" panose="02020400000000000000" pitchFamily="18" charset="-128"/>
              </a:rPr>
              <a:t>，アゾ化合物等</a:t>
            </a:r>
            <a:r>
              <a:rPr lang="ja-JP" altLang="en-US" sz="1600" dirty="0" smtClean="0">
                <a:latin typeface="Arial Black" panose="020B0A04020102020204" pitchFamily="34" charset="0"/>
                <a:ea typeface="UD デジタル 教科書体 NP-R" panose="02020400000000000000" pitchFamily="18" charset="-128"/>
              </a:rPr>
              <a:t>がある。</a:t>
            </a:r>
            <a:endParaRPr lang="en-US" altLang="ja-JP" sz="1600" dirty="0" smtClean="0">
              <a:latin typeface="Arial Black" panose="020B0A04020102020204" pitchFamily="34" charset="0"/>
              <a:ea typeface="UD デジタル 教科書体 NP-R" panose="02020400000000000000" pitchFamily="18" charset="-128"/>
            </a:endParaRPr>
          </a:p>
          <a:p>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これら</a:t>
            </a:r>
            <a:r>
              <a:rPr lang="ja-JP" altLang="en-US" sz="1600" dirty="0">
                <a:latin typeface="Arial Black" panose="020B0A04020102020204" pitchFamily="34" charset="0"/>
                <a:ea typeface="UD デジタル 教科書体 NP-R" panose="02020400000000000000" pitchFamily="18" charset="-128"/>
              </a:rPr>
              <a:t>の色素を応用することで，セキュリティーマーキング，リソグラフィー，光記録媒体，光学フィルターなどの様々</a:t>
            </a:r>
            <a:r>
              <a:rPr lang="ja-JP" altLang="en-US" sz="1600" dirty="0" smtClean="0">
                <a:latin typeface="Arial Black" panose="020B0A04020102020204" pitchFamily="34" charset="0"/>
                <a:ea typeface="UD デジタル 教科書体 NP-R" panose="02020400000000000000" pitchFamily="18" charset="-128"/>
              </a:rPr>
              <a:t>な光学</a:t>
            </a:r>
            <a:r>
              <a:rPr lang="ja-JP" altLang="en-US" sz="1600" dirty="0">
                <a:latin typeface="Arial Black" panose="020B0A04020102020204" pitchFamily="34" charset="0"/>
                <a:ea typeface="UD デジタル 教科書体 NP-R" panose="02020400000000000000" pitchFamily="18" charset="-128"/>
              </a:rPr>
              <a:t>分野への応用が期待されて</a:t>
            </a:r>
            <a:r>
              <a:rPr lang="ja-JP" altLang="en-US" sz="1600" dirty="0" smtClean="0">
                <a:latin typeface="Arial Black" panose="020B0A04020102020204" pitchFamily="34" charset="0"/>
                <a:ea typeface="UD デジタル 教科書体 NP-R" panose="02020400000000000000" pitchFamily="18" charset="-128"/>
              </a:rPr>
              <a:t>いる。</a:t>
            </a:r>
            <a:endParaRPr lang="en-US" altLang="ja-JP" sz="1600" dirty="0" smtClean="0">
              <a:latin typeface="Arial Black" panose="020B0A04020102020204" pitchFamily="34" charset="0"/>
              <a:ea typeface="UD デジタル 教科書体 NP-R" panose="02020400000000000000" pitchFamily="18" charset="-128"/>
            </a:endParaRPr>
          </a:p>
          <a:p>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太陽光</a:t>
            </a:r>
            <a:r>
              <a:rPr lang="ja-JP" altLang="en-US" sz="1600" dirty="0">
                <a:latin typeface="Arial Black" panose="020B0A04020102020204" pitchFamily="34" charset="0"/>
                <a:ea typeface="UD デジタル 教科書体 NP-R" panose="02020400000000000000" pitchFamily="18" charset="-128"/>
              </a:rPr>
              <a:t>発電の効率を上げるために，太陽光に含まれる近赤外光の有効活用</a:t>
            </a:r>
            <a:r>
              <a:rPr lang="ja-JP" altLang="en-US" sz="1600" dirty="0" smtClean="0">
                <a:latin typeface="Arial Black" panose="020B0A04020102020204" pitchFamily="34" charset="0"/>
                <a:ea typeface="UD デジタル 教科書体 NP-R" panose="02020400000000000000" pitchFamily="18" charset="-128"/>
              </a:rPr>
              <a:t>も期待されており、近</a:t>
            </a:r>
            <a:r>
              <a:rPr lang="ja-JP" altLang="en-US" sz="1600" dirty="0">
                <a:latin typeface="Arial Black" panose="020B0A04020102020204" pitchFamily="34" charset="0"/>
                <a:ea typeface="UD デジタル 教科書体 NP-R" panose="02020400000000000000" pitchFamily="18" charset="-128"/>
              </a:rPr>
              <a:t>赤外光を効率良く吸収する材料開発</a:t>
            </a:r>
            <a:r>
              <a:rPr lang="ja-JP" altLang="en-US" sz="1600" dirty="0" smtClean="0">
                <a:latin typeface="Arial Black" panose="020B0A04020102020204" pitchFamily="34" charset="0"/>
                <a:ea typeface="UD デジタル 教科書体 NP-R" panose="02020400000000000000" pitchFamily="18" charset="-128"/>
              </a:rPr>
              <a:t>は重要。</a:t>
            </a:r>
            <a:endParaRPr lang="en-US" altLang="ja-JP" sz="1600" dirty="0" smtClean="0">
              <a:latin typeface="Arial Black" panose="020B0A04020102020204" pitchFamily="34" charset="0"/>
              <a:ea typeface="UD デジタル 教科書体 NP-R" panose="02020400000000000000" pitchFamily="18" charset="-128"/>
            </a:endParaRPr>
          </a:p>
          <a:p>
            <a:endParaRPr lang="en-US" altLang="ja-JP" sz="1600" dirty="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一方</a:t>
            </a:r>
            <a:r>
              <a:rPr lang="ja-JP" altLang="en-US" sz="1600" dirty="0">
                <a:latin typeface="Arial Black" panose="020B0A04020102020204" pitchFamily="34" charset="0"/>
                <a:ea typeface="UD デジタル 教科書体 NP-R" panose="02020400000000000000" pitchFamily="18" charset="-128"/>
              </a:rPr>
              <a:t>，近赤外の発光現象を利用すれば，化学療法や生体内の深部組織のイメージングなどの生体材料としての応用も期待</a:t>
            </a:r>
            <a:r>
              <a:rPr lang="ja-JP" altLang="en-US" sz="1600" dirty="0" smtClean="0">
                <a:latin typeface="Arial Black" panose="020B0A04020102020204" pitchFamily="34" charset="0"/>
                <a:ea typeface="UD デジタル 教科書体 NP-R" panose="02020400000000000000" pitchFamily="18" charset="-128"/>
              </a:rPr>
              <a:t>でき研究開発が進められている。</a:t>
            </a:r>
            <a:endParaRPr lang="ja-JP" altLang="en-US" sz="1600" dirty="0">
              <a:latin typeface="Arial Black" panose="020B0A04020102020204" pitchFamily="34" charset="0"/>
              <a:ea typeface="UD デジタル 教科書体 NP-R" panose="02020400000000000000" pitchFamily="18" charset="-128"/>
            </a:endParaRPr>
          </a:p>
        </p:txBody>
      </p:sp>
      <p:sp>
        <p:nvSpPr>
          <p:cNvPr id="6" name="正方形/長方形 5"/>
          <p:cNvSpPr/>
          <p:nvPr/>
        </p:nvSpPr>
        <p:spPr>
          <a:xfrm>
            <a:off x="4781586" y="677265"/>
            <a:ext cx="2650597" cy="369332"/>
          </a:xfrm>
          <a:prstGeom prst="rect">
            <a:avLst/>
          </a:prstGeom>
        </p:spPr>
        <p:txBody>
          <a:bodyPr wrap="none">
            <a:spAutoFit/>
          </a:bodyPr>
          <a:lstStyle/>
          <a:p>
            <a:r>
              <a:rPr lang="en-US" altLang="ja-JP" dirty="0" smtClean="0">
                <a:latin typeface="Arial Black" panose="020B0A04020102020204" pitchFamily="34" charset="0"/>
                <a:ea typeface="UD デジタル 教科書体 NP-R" panose="02020400000000000000" pitchFamily="18" charset="-128"/>
              </a:rPr>
              <a:t>Near-Infrared </a:t>
            </a:r>
            <a:r>
              <a:rPr lang="en-US" altLang="ja-JP" dirty="0">
                <a:latin typeface="Arial Black" panose="020B0A04020102020204" pitchFamily="34" charset="0"/>
                <a:ea typeface="UD デジタル 教科書体 NP-R" panose="02020400000000000000" pitchFamily="18" charset="-128"/>
              </a:rPr>
              <a:t>Dyes</a:t>
            </a:r>
          </a:p>
        </p:txBody>
      </p:sp>
      <p:pic>
        <p:nvPicPr>
          <p:cNvPr id="10" name="図 9"/>
          <p:cNvPicPr>
            <a:picLocks noChangeAspect="1"/>
          </p:cNvPicPr>
          <p:nvPr/>
        </p:nvPicPr>
        <p:blipFill>
          <a:blip r:embed="rId2"/>
          <a:stretch>
            <a:fillRect/>
          </a:stretch>
        </p:blipFill>
        <p:spPr>
          <a:xfrm>
            <a:off x="319426" y="4102839"/>
            <a:ext cx="6153833" cy="1823358"/>
          </a:xfrm>
          <a:prstGeom prst="rect">
            <a:avLst/>
          </a:prstGeom>
        </p:spPr>
      </p:pic>
      <p:pic>
        <p:nvPicPr>
          <p:cNvPr id="11" name="図 10"/>
          <p:cNvPicPr>
            <a:picLocks noChangeAspect="1"/>
          </p:cNvPicPr>
          <p:nvPr/>
        </p:nvPicPr>
        <p:blipFill>
          <a:blip r:embed="rId3"/>
          <a:stretch>
            <a:fillRect/>
          </a:stretch>
        </p:blipFill>
        <p:spPr>
          <a:xfrm>
            <a:off x="234042" y="1629654"/>
            <a:ext cx="6324600" cy="1809750"/>
          </a:xfrm>
          <a:prstGeom prst="rect">
            <a:avLst/>
          </a:prstGeom>
        </p:spPr>
      </p:pic>
      <p:sp>
        <p:nvSpPr>
          <p:cNvPr id="17" name="正方形/長方形 16"/>
          <p:cNvSpPr/>
          <p:nvPr/>
        </p:nvSpPr>
        <p:spPr>
          <a:xfrm>
            <a:off x="423460" y="5756920"/>
            <a:ext cx="2441694" cy="338554"/>
          </a:xfrm>
          <a:prstGeom prst="rect">
            <a:avLst/>
          </a:prstGeom>
        </p:spPr>
        <p:txBody>
          <a:bodyPr wrap="none">
            <a:spAutoFit/>
          </a:bodyPr>
          <a:lstStyle/>
          <a:p>
            <a:r>
              <a:rPr lang="ja-JP" altLang="en-US" sz="1600" dirty="0" smtClean="0">
                <a:solidFill>
                  <a:srgbClr val="C00000"/>
                </a:solidFill>
                <a:latin typeface="Arial Black" panose="020B0A04020102020204" pitchFamily="34" charset="0"/>
                <a:ea typeface="UD デジタル 教科書体 NP-R" panose="02020400000000000000" pitchFamily="18" charset="-128"/>
              </a:rPr>
              <a:t>ニッケルジチオレン</a:t>
            </a:r>
            <a:r>
              <a:rPr lang="ja-JP" altLang="en-US" sz="1600" dirty="0">
                <a:solidFill>
                  <a:srgbClr val="C00000"/>
                </a:solidFill>
                <a:latin typeface="Arial Black" panose="020B0A04020102020204" pitchFamily="34" charset="0"/>
                <a:ea typeface="UD デジタル 教科書体 NP-R" panose="02020400000000000000" pitchFamily="18" charset="-128"/>
              </a:rPr>
              <a:t>錯体</a:t>
            </a:r>
          </a:p>
        </p:txBody>
      </p:sp>
      <p:sp>
        <p:nvSpPr>
          <p:cNvPr id="20" name="正方形/長方形 19"/>
          <p:cNvSpPr/>
          <p:nvPr/>
        </p:nvSpPr>
        <p:spPr>
          <a:xfrm>
            <a:off x="4073700" y="5756920"/>
            <a:ext cx="1415772" cy="338554"/>
          </a:xfrm>
          <a:prstGeom prst="rect">
            <a:avLst/>
          </a:prstGeom>
        </p:spPr>
        <p:txBody>
          <a:bodyPr wrap="none">
            <a:spAutoFit/>
          </a:bodyPr>
          <a:lstStyle/>
          <a:p>
            <a:r>
              <a:rPr lang="ja-JP" altLang="en-US" sz="1600" dirty="0" smtClean="0">
                <a:solidFill>
                  <a:srgbClr val="C00000"/>
                </a:solidFill>
                <a:latin typeface="Arial Black" panose="020B0A04020102020204" pitchFamily="34" charset="0"/>
                <a:ea typeface="UD デジタル 教科書体 NP-R" panose="02020400000000000000" pitchFamily="18" charset="-128"/>
              </a:rPr>
              <a:t>シアニン色素</a:t>
            </a:r>
            <a:endParaRPr lang="ja-JP" altLang="en-US" sz="1600" dirty="0">
              <a:solidFill>
                <a:srgbClr val="C00000"/>
              </a:solidFill>
              <a:latin typeface="Arial Black" panose="020B0A04020102020204" pitchFamily="34" charset="0"/>
              <a:ea typeface="UD デジタル 教科書体 NP-R" panose="02020400000000000000" pitchFamily="18" charset="-128"/>
            </a:endParaRPr>
          </a:p>
        </p:txBody>
      </p:sp>
      <p:sp>
        <p:nvSpPr>
          <p:cNvPr id="21" name="正方形/長方形 20"/>
          <p:cNvSpPr/>
          <p:nvPr/>
        </p:nvSpPr>
        <p:spPr>
          <a:xfrm>
            <a:off x="100122" y="3403851"/>
            <a:ext cx="2031325" cy="338554"/>
          </a:xfrm>
          <a:prstGeom prst="rect">
            <a:avLst/>
          </a:prstGeom>
        </p:spPr>
        <p:txBody>
          <a:bodyPr wrap="none">
            <a:spAutoFit/>
          </a:bodyPr>
          <a:lstStyle/>
          <a:p>
            <a:r>
              <a:rPr lang="ja-JP" altLang="en-US" sz="1600" dirty="0">
                <a:solidFill>
                  <a:srgbClr val="C00000"/>
                </a:solidFill>
                <a:latin typeface="UD デジタル 教科書体 NP-R" panose="02020400000000000000" pitchFamily="18" charset="-128"/>
                <a:ea typeface="UD デジタル 教科書体 NP-R" panose="02020400000000000000" pitchFamily="18" charset="-128"/>
              </a:rPr>
              <a:t>フタロシアニン</a:t>
            </a:r>
            <a:r>
              <a:rPr lang="ja-JP" altLang="en-US" sz="1600" dirty="0" smtClean="0">
                <a:solidFill>
                  <a:srgbClr val="C00000"/>
                </a:solidFill>
                <a:latin typeface="UD デジタル 教科書体 NP-R" panose="02020400000000000000" pitchFamily="18" charset="-128"/>
                <a:ea typeface="UD デジタル 教科書体 NP-R" panose="02020400000000000000" pitchFamily="18" charset="-128"/>
              </a:rPr>
              <a:t>色素</a:t>
            </a:r>
            <a:endParaRPr lang="ja-JP" altLang="en-US" sz="1600" dirty="0">
              <a:solidFill>
                <a:srgbClr val="C00000"/>
              </a:solidFill>
              <a:latin typeface="UD デジタル 教科書体 NP-R" panose="02020400000000000000" pitchFamily="18" charset="-128"/>
              <a:ea typeface="UD デジタル 教科書体 NP-R" panose="02020400000000000000" pitchFamily="18" charset="-128"/>
            </a:endParaRPr>
          </a:p>
        </p:txBody>
      </p:sp>
      <p:sp>
        <p:nvSpPr>
          <p:cNvPr id="22" name="正方形/長方形 21"/>
          <p:cNvSpPr/>
          <p:nvPr/>
        </p:nvSpPr>
        <p:spPr>
          <a:xfrm>
            <a:off x="2131447" y="1371651"/>
            <a:ext cx="1826141" cy="338554"/>
          </a:xfrm>
          <a:prstGeom prst="rect">
            <a:avLst/>
          </a:prstGeom>
        </p:spPr>
        <p:txBody>
          <a:bodyPr wrap="none">
            <a:spAutoFit/>
          </a:bodyPr>
          <a:lstStyle/>
          <a:p>
            <a:r>
              <a:rPr lang="ja-JP" altLang="en-US" sz="1600" dirty="0" smtClean="0">
                <a:solidFill>
                  <a:srgbClr val="C00000"/>
                </a:solidFill>
                <a:latin typeface="UD デジタル 教科書体 NP-R" panose="02020400000000000000" pitchFamily="18" charset="-128"/>
                <a:ea typeface="UD デジタル 教科書体 NP-R" panose="02020400000000000000" pitchFamily="18" charset="-128"/>
              </a:rPr>
              <a:t>スクアリウム色素</a:t>
            </a:r>
            <a:endParaRPr lang="ja-JP" altLang="en-US" sz="1600" dirty="0">
              <a:solidFill>
                <a:srgbClr val="C00000"/>
              </a:solidFill>
              <a:latin typeface="UD デジタル 教科書体 NP-R" panose="02020400000000000000" pitchFamily="18" charset="-128"/>
              <a:ea typeface="UD デジタル 教科書体 NP-R" panose="02020400000000000000" pitchFamily="18" charset="-128"/>
            </a:endParaRPr>
          </a:p>
        </p:txBody>
      </p:sp>
      <p:sp>
        <p:nvSpPr>
          <p:cNvPr id="23" name="正方形/長方形 22"/>
          <p:cNvSpPr/>
          <p:nvPr/>
        </p:nvSpPr>
        <p:spPr>
          <a:xfrm>
            <a:off x="4482761" y="3270127"/>
            <a:ext cx="2031325" cy="338554"/>
          </a:xfrm>
          <a:prstGeom prst="rect">
            <a:avLst/>
          </a:prstGeom>
        </p:spPr>
        <p:txBody>
          <a:bodyPr wrap="none">
            <a:spAutoFit/>
          </a:bodyPr>
          <a:lstStyle/>
          <a:p>
            <a:r>
              <a:rPr lang="ja-JP" altLang="en-US" sz="1600" dirty="0" smtClean="0">
                <a:solidFill>
                  <a:srgbClr val="C00000"/>
                </a:solidFill>
                <a:latin typeface="UD デジタル 教科書体 NP-R" panose="02020400000000000000" pitchFamily="18" charset="-128"/>
                <a:ea typeface="UD デジタル 教科書体 NP-R" panose="02020400000000000000" pitchFamily="18" charset="-128"/>
              </a:rPr>
              <a:t>ジインモニウム色素</a:t>
            </a:r>
            <a:endParaRPr lang="ja-JP" altLang="en-US" sz="1600" dirty="0">
              <a:solidFill>
                <a:srgbClr val="C00000"/>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544871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小波 17"/>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19" name="テキスト ボックス 18"/>
          <p:cNvSpPr txBox="1"/>
          <p:nvPr/>
        </p:nvSpPr>
        <p:spPr>
          <a:xfrm>
            <a:off x="1160443" y="260530"/>
            <a:ext cx="9871113"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K-B" panose="02020700000000000000" pitchFamily="18" charset="-128"/>
                <a:ea typeface="UD デジタル 教科書体 NK-B" panose="02020700000000000000" pitchFamily="18" charset="-128"/>
              </a:rPr>
              <a:t>糖鎖がん治療</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20" name="涙形 19"/>
          <p:cNvSpPr/>
          <p:nvPr/>
        </p:nvSpPr>
        <p:spPr>
          <a:xfrm>
            <a:off x="11315700" y="7947"/>
            <a:ext cx="868680" cy="811530"/>
          </a:xfrm>
          <a:prstGeom prst="teardrop">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latin typeface="Meiryo UI" panose="020B0604030504040204" pitchFamily="50" charset="-128"/>
                <a:ea typeface="Meiryo UI" panose="020B0604030504040204" pitchFamily="50" charset="-128"/>
              </a:rPr>
              <a:t>糖鎖</a:t>
            </a:r>
            <a:endParaRPr kumimoji="1" lang="ja-JP" altLang="en-US" sz="2000" b="1"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stretch>
            <a:fillRect/>
          </a:stretch>
        </p:blipFill>
        <p:spPr>
          <a:xfrm>
            <a:off x="76198" y="1179764"/>
            <a:ext cx="5987144" cy="2380075"/>
          </a:xfrm>
          <a:prstGeom prst="rect">
            <a:avLst/>
          </a:prstGeom>
        </p:spPr>
      </p:pic>
      <p:sp>
        <p:nvSpPr>
          <p:cNvPr id="22" name="テキスト ボックス 21"/>
          <p:cNvSpPr txBox="1"/>
          <p:nvPr/>
        </p:nvSpPr>
        <p:spPr>
          <a:xfrm>
            <a:off x="1796142" y="889054"/>
            <a:ext cx="2362200" cy="369332"/>
          </a:xfrm>
          <a:prstGeom prst="rect">
            <a:avLst/>
          </a:prstGeom>
          <a:noFill/>
        </p:spPr>
        <p:txBody>
          <a:bodyPr wrap="square" rtlCol="0">
            <a:spAutoFit/>
          </a:bodyPr>
          <a:lstStyle/>
          <a:p>
            <a:pPr algn="ctr"/>
            <a:r>
              <a:rPr kumimoji="1" lang="ja-JP" altLang="en-US" dirty="0" smtClean="0">
                <a:solidFill>
                  <a:srgbClr val="C00000"/>
                </a:solidFill>
                <a:latin typeface="UD デジタル 教科書体 NK-B" panose="02020700000000000000" pitchFamily="18" charset="-128"/>
                <a:ea typeface="UD デジタル 教科書体 NK-B" panose="02020700000000000000" pitchFamily="18" charset="-128"/>
              </a:rPr>
              <a:t>赤血球表面の糖鎖</a:t>
            </a:r>
            <a:endPar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23" name="テキスト ボックス 22"/>
          <p:cNvSpPr txBox="1"/>
          <p:nvPr/>
        </p:nvSpPr>
        <p:spPr>
          <a:xfrm>
            <a:off x="108857" y="3089271"/>
            <a:ext cx="5954486" cy="461665"/>
          </a:xfrm>
          <a:prstGeom prst="rect">
            <a:avLst/>
          </a:prstGeom>
          <a:noFill/>
        </p:spPr>
        <p:txBody>
          <a:bodyPr wrap="square" rtlCol="0">
            <a:spAutoFit/>
          </a:bodyPr>
          <a:lstStyle/>
          <a:p>
            <a:pPr algn="ctr"/>
            <a:r>
              <a:rPr kumimoji="1" lang="ja-JP" altLang="en-US" sz="2400" b="1" dirty="0" smtClean="0">
                <a:solidFill>
                  <a:schemeClr val="bg1"/>
                </a:solidFill>
                <a:latin typeface="Bahnschrift Light" panose="020B0502040204020203" pitchFamily="34" charset="0"/>
              </a:rPr>
              <a:t>世界中の科学者が驚いた</a:t>
            </a:r>
            <a:r>
              <a:rPr kumimoji="1" lang="en-US" altLang="ja-JP" sz="2400" b="1" dirty="0" smtClean="0">
                <a:solidFill>
                  <a:schemeClr val="bg1"/>
                </a:solidFill>
                <a:latin typeface="Bahnschrift Light" panose="020B0502040204020203" pitchFamily="34" charset="0"/>
              </a:rPr>
              <a:t>1</a:t>
            </a:r>
            <a:r>
              <a:rPr kumimoji="1" lang="ja-JP" altLang="en-US" sz="2400" b="1" dirty="0" smtClean="0">
                <a:solidFill>
                  <a:schemeClr val="bg1"/>
                </a:solidFill>
                <a:latin typeface="Bahnschrift Light" panose="020B0502040204020203" pitchFamily="34" charset="0"/>
              </a:rPr>
              <a:t>枚！</a:t>
            </a:r>
            <a:endParaRPr kumimoji="1" lang="ja-JP" altLang="en-US" sz="2400" b="1" dirty="0">
              <a:solidFill>
                <a:schemeClr val="bg1"/>
              </a:solidFill>
              <a:latin typeface="Bahnschrift Light" panose="020B0502040204020203" pitchFamily="34" charset="0"/>
            </a:endParaRPr>
          </a:p>
        </p:txBody>
      </p:sp>
      <p:pic>
        <p:nvPicPr>
          <p:cNvPr id="19458" name="Picture 2" descr="ç´°èè¡¨é¢ã®æ¨¡å¼å³ã¨LDCã®ä½ç¨ã®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44355"/>
            <a:ext cx="6096000" cy="3588775"/>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76198" y="3894298"/>
            <a:ext cx="6096000" cy="2800767"/>
          </a:xfrm>
          <a:prstGeom prst="rect">
            <a:avLst/>
          </a:prstGeom>
        </p:spPr>
        <p:txBody>
          <a:bodyPr>
            <a:spAutoFit/>
          </a:bodyPr>
          <a:lstStyle/>
          <a:p>
            <a:r>
              <a:rPr lang="ja-JP" altLang="en-US" sz="1600" dirty="0" smtClean="0">
                <a:latin typeface="Arial Black" panose="020B0A04020102020204" pitchFamily="34" charset="0"/>
                <a:ea typeface="UD デジタル 教科書体 NP-R" panose="02020400000000000000" pitchFamily="18" charset="-128"/>
              </a:rPr>
              <a:t>■難治</a:t>
            </a:r>
            <a:r>
              <a:rPr lang="ja-JP" altLang="en-US" sz="1600" dirty="0">
                <a:latin typeface="Arial Black" panose="020B0A04020102020204" pitchFamily="34" charset="0"/>
                <a:ea typeface="UD デジタル 教科書体 NP-R" panose="02020400000000000000" pitchFamily="18" charset="-128"/>
              </a:rPr>
              <a:t>がんの代表である</a:t>
            </a:r>
            <a:r>
              <a:rPr lang="ja-JP" altLang="en-US" sz="1600" b="1" dirty="0">
                <a:solidFill>
                  <a:srgbClr val="C00000"/>
                </a:solidFill>
                <a:latin typeface="Arial Black" panose="020B0A04020102020204" pitchFamily="34" charset="0"/>
                <a:ea typeface="UD デジタル 教科書体 NP-R" panose="02020400000000000000" pitchFamily="18" charset="-128"/>
              </a:rPr>
              <a:t>膵がん細胞表面に強く発現している糖鎖</a:t>
            </a:r>
            <a:r>
              <a:rPr lang="ja-JP" altLang="en-US" sz="1600" dirty="0">
                <a:latin typeface="Arial Black" panose="020B0A04020102020204" pitchFamily="34" charset="0"/>
                <a:ea typeface="UD デジタル 教科書体 NP-R" panose="02020400000000000000" pitchFamily="18" charset="-128"/>
              </a:rPr>
              <a:t>と、それを特異的に認識するレクチン（糖鎖結合能力を持つタンパク質）を利用してがん治療を行う。</a:t>
            </a:r>
          </a:p>
          <a:p>
            <a:r>
              <a:rPr lang="ja-JP" altLang="en-US" sz="1600" dirty="0" smtClean="0">
                <a:latin typeface="Arial Black" panose="020B0A04020102020204" pitchFamily="34" charset="0"/>
                <a:ea typeface="UD デジタル 教科書体 NP-R" panose="02020400000000000000" pitchFamily="18" charset="-128"/>
              </a:rPr>
              <a:t>■</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レクチン</a:t>
            </a:r>
            <a:r>
              <a:rPr lang="ja-JP" altLang="en-US" sz="1600" b="1" dirty="0">
                <a:solidFill>
                  <a:srgbClr val="C00000"/>
                </a:solidFill>
                <a:latin typeface="Arial Black" panose="020B0A04020102020204" pitchFamily="34" charset="0"/>
                <a:ea typeface="UD デジタル 教科書体 NP-R" panose="02020400000000000000" pitchFamily="18" charset="-128"/>
              </a:rPr>
              <a:t>に抗がん薬を融合させた </a:t>
            </a:r>
            <a:r>
              <a:rPr lang="en-US" altLang="ja-JP" sz="1600" dirty="0">
                <a:latin typeface="Arial Black" panose="020B0A04020102020204" pitchFamily="34" charset="0"/>
                <a:ea typeface="UD デジタル 教科書体 NP-R" panose="02020400000000000000" pitchFamily="18" charset="-128"/>
              </a:rPr>
              <a:t>LDC (Lectin Drug Conjugate) </a:t>
            </a:r>
            <a:r>
              <a:rPr lang="ja-JP" altLang="en-US" sz="1600" dirty="0">
                <a:latin typeface="Arial Black" panose="020B0A04020102020204" pitchFamily="34" charset="0"/>
                <a:ea typeface="UD デジタル 教科書体 NP-R" panose="02020400000000000000" pitchFamily="18" charset="-128"/>
              </a:rPr>
              <a:t>は、血液凝集などの副作用がなく、安全に生体に投与可能。</a:t>
            </a:r>
          </a:p>
          <a:p>
            <a:r>
              <a:rPr lang="ja-JP" altLang="en-US" sz="1600" dirty="0" smtClean="0">
                <a:latin typeface="Arial Black" panose="020B0A04020102020204" pitchFamily="34" charset="0"/>
                <a:ea typeface="UD デジタル 教科書体 NP-R" panose="02020400000000000000" pitchFamily="18" charset="-128"/>
              </a:rPr>
              <a:t>■産業</a:t>
            </a:r>
            <a:r>
              <a:rPr lang="ja-JP" altLang="en-US" sz="1600" dirty="0">
                <a:latin typeface="Arial Black" panose="020B0A04020102020204" pitchFamily="34" charset="0"/>
                <a:ea typeface="UD デジタル 教科書体 NP-R" panose="02020400000000000000" pitchFamily="18" charset="-128"/>
              </a:rPr>
              <a:t>技術総合研究所は、細胞最外層を覆っている糖鎖を、レクチンにより標的するという新規アプローチにより、様々なマウス膵がんモデルの治療に成功。</a:t>
            </a:r>
          </a:p>
          <a:p>
            <a:r>
              <a:rPr lang="ja-JP" altLang="en-US" sz="1600" dirty="0" smtClean="0">
                <a:latin typeface="Arial Black" panose="020B0A04020102020204" pitchFamily="34" charset="0"/>
                <a:ea typeface="UD デジタル 教科書体 NP-R" panose="02020400000000000000" pitchFamily="18" charset="-128"/>
              </a:rPr>
              <a:t>■</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高価</a:t>
            </a:r>
            <a:r>
              <a:rPr lang="ja-JP" altLang="en-US" sz="1600" b="1" dirty="0">
                <a:solidFill>
                  <a:srgbClr val="C00000"/>
                </a:solidFill>
                <a:latin typeface="Arial Black" panose="020B0A04020102020204" pitchFamily="34" charset="0"/>
                <a:ea typeface="UD デジタル 教科書体 NP-R" panose="02020400000000000000" pitchFamily="18" charset="-128"/>
              </a:rPr>
              <a:t>な抗体治療薬に取って代わる、安価なポスト抗体医薬としてレクチンが有力</a:t>
            </a:r>
            <a:r>
              <a:rPr lang="ja-JP" altLang="en-US" sz="1600" dirty="0">
                <a:latin typeface="Arial Black" panose="020B0A04020102020204" pitchFamily="34" charset="0"/>
                <a:ea typeface="UD デジタル 教科書体 NP-R" panose="02020400000000000000" pitchFamily="18" charset="-128"/>
              </a:rPr>
              <a:t>な薬剤キャリアーになる。</a:t>
            </a:r>
          </a:p>
        </p:txBody>
      </p:sp>
      <p:sp>
        <p:nvSpPr>
          <p:cNvPr id="25" name="正方形/長方形 24"/>
          <p:cNvSpPr/>
          <p:nvPr/>
        </p:nvSpPr>
        <p:spPr>
          <a:xfrm>
            <a:off x="6095999" y="1188667"/>
            <a:ext cx="6052459" cy="1815882"/>
          </a:xfrm>
          <a:prstGeom prst="rect">
            <a:avLst/>
          </a:prstGeom>
        </p:spPr>
        <p:txBody>
          <a:bodyPr wrap="square">
            <a:spAutoFit/>
          </a:bodyPr>
          <a:lstStyle/>
          <a:p>
            <a:r>
              <a:rPr lang="ja-JP" altLang="en-US" sz="1600" dirty="0">
                <a:latin typeface="Arial Black" panose="020B0A04020102020204" pitchFamily="34" charset="0"/>
                <a:ea typeface="UD デジタル 教科書体 NP-R" panose="02020400000000000000" pitchFamily="18" charset="-128"/>
              </a:rPr>
              <a:t>■</a:t>
            </a:r>
            <a:r>
              <a:rPr lang="ja-JP" altLang="en-US" sz="1600" dirty="0" smtClean="0">
                <a:latin typeface="Arial Black" panose="020B0A04020102020204" pitchFamily="34" charset="0"/>
                <a:ea typeface="UD デジタル 教科書体 NP-R" panose="02020400000000000000" pitchFamily="18" charset="-128"/>
              </a:rPr>
              <a:t> </a:t>
            </a:r>
            <a:r>
              <a:rPr lang="ja-JP" altLang="en-US" sz="1600" b="1" dirty="0">
                <a:solidFill>
                  <a:srgbClr val="C00000"/>
                </a:solidFill>
                <a:latin typeface="Arial Black" panose="020B0A04020102020204" pitchFamily="34" charset="0"/>
                <a:ea typeface="UD デジタル 教科書体 NP-R" panose="02020400000000000000" pitchFamily="18" charset="-128"/>
              </a:rPr>
              <a:t>糖</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鎖</a:t>
            </a:r>
            <a:r>
              <a:rPr lang="ja-JP" altLang="en-US" sz="1600" dirty="0" smtClean="0">
                <a:latin typeface="Arial Black" panose="020B0A04020102020204" pitchFamily="34" charset="0"/>
                <a:ea typeface="UD デジタル 教科書体 NP-R" panose="02020400000000000000" pitchFamily="18" charset="-128"/>
              </a:rPr>
              <a:t>とは、グルコース</a:t>
            </a:r>
            <a:r>
              <a:rPr lang="ja-JP" altLang="en-US" sz="1600" dirty="0">
                <a:latin typeface="Arial Black" panose="020B0A04020102020204" pitchFamily="34" charset="0"/>
                <a:ea typeface="UD デジタル 教科書体 NP-R" panose="02020400000000000000" pitchFamily="18" charset="-128"/>
              </a:rPr>
              <a:t>（ブドウ糖）、ガラクトース、フコースなどの単糖（ヒトでは１０種類）が鎖状につながったもの</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■核酸、タンパク質に</a:t>
            </a:r>
            <a:r>
              <a:rPr lang="ja-JP" altLang="en-US" sz="1600" dirty="0">
                <a:latin typeface="Arial Black" panose="020B0A04020102020204" pitchFamily="34" charset="0"/>
                <a:ea typeface="UD デジタル 教科書体 NP-R" panose="02020400000000000000" pitchFamily="18" charset="-128"/>
              </a:rPr>
              <a:t>次いで</a:t>
            </a:r>
            <a:r>
              <a:rPr lang="ja-JP" altLang="en-US" sz="1600" b="1" dirty="0">
                <a:solidFill>
                  <a:srgbClr val="C00000"/>
                </a:solidFill>
                <a:latin typeface="Arial Black" panose="020B0A04020102020204" pitchFamily="34" charset="0"/>
                <a:ea typeface="UD デジタル 教科書体 NP-R" panose="02020400000000000000" pitchFamily="18" charset="-128"/>
              </a:rPr>
              <a:t>第三の生命鎖</a:t>
            </a:r>
            <a:r>
              <a:rPr lang="ja-JP" altLang="en-US" sz="1600" dirty="0">
                <a:latin typeface="Arial Black" panose="020B0A04020102020204" pitchFamily="34" charset="0"/>
                <a:ea typeface="UD デジタル 教科書体 NP-R" panose="02020400000000000000" pitchFamily="18" charset="-128"/>
              </a:rPr>
              <a:t>と呼ばれる</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■核酸、タンパク質が</a:t>
            </a:r>
            <a:r>
              <a:rPr lang="ja-JP" altLang="en-US" sz="1600" dirty="0">
                <a:latin typeface="Arial Black" panose="020B0A04020102020204" pitchFamily="34" charset="0"/>
                <a:ea typeface="UD デジタル 教科書体 NP-R" panose="02020400000000000000" pitchFamily="18" charset="-128"/>
              </a:rPr>
              <a:t>直線であるのに対し、</a:t>
            </a:r>
            <a:r>
              <a:rPr lang="ja-JP" altLang="en-US" sz="1600" b="1" dirty="0">
                <a:solidFill>
                  <a:srgbClr val="C00000"/>
                </a:solidFill>
                <a:latin typeface="Arial Black" panose="020B0A04020102020204" pitchFamily="34" charset="0"/>
                <a:ea typeface="UD デジタル 教科書体 NP-R" panose="02020400000000000000" pitchFamily="18" charset="-128"/>
              </a:rPr>
              <a:t>糖鎖は分岐構造を取り</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、極めて複雑</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a:latin typeface="Arial Black" panose="020B0A04020102020204" pitchFamily="34" charset="0"/>
                <a:ea typeface="UD デジタル 教科書体 NP-R" panose="02020400000000000000" pitchFamily="18" charset="-128"/>
              </a:rPr>
              <a:t>■</a:t>
            </a:r>
            <a:r>
              <a:rPr lang="ja-JP" altLang="en-US" sz="1600" b="1" dirty="0" smtClean="0">
                <a:solidFill>
                  <a:srgbClr val="C00000"/>
                </a:solidFill>
                <a:latin typeface="Arial Black" panose="020B0A04020102020204" pitchFamily="34" charset="0"/>
                <a:ea typeface="UD デジタル 教科書体 NP-R" panose="02020400000000000000" pitchFamily="18" charset="-128"/>
              </a:rPr>
              <a:t>細胞</a:t>
            </a:r>
            <a:r>
              <a:rPr lang="ja-JP" altLang="en-US" sz="1600" b="1" dirty="0">
                <a:solidFill>
                  <a:srgbClr val="C00000"/>
                </a:solidFill>
                <a:latin typeface="Arial Black" panose="020B0A04020102020204" pitchFamily="34" charset="0"/>
                <a:ea typeface="UD デジタル 教科書体 NP-R" panose="02020400000000000000" pitchFamily="18" charset="-128"/>
              </a:rPr>
              <a:t>の全てのタンパク質や脂質から産毛のように突出</a:t>
            </a:r>
            <a:r>
              <a:rPr lang="ja-JP" altLang="en-US" sz="1600" dirty="0">
                <a:latin typeface="Arial Black" panose="020B0A04020102020204" pitchFamily="34" charset="0"/>
                <a:ea typeface="UD デジタル 教科書体 NP-R" panose="02020400000000000000" pitchFamily="18" charset="-128"/>
              </a:rPr>
              <a:t>していて、構造維持、情報伝達、相互認識などに関わっている。</a:t>
            </a:r>
          </a:p>
        </p:txBody>
      </p:sp>
    </p:spTree>
    <p:extLst>
      <p:ext uri="{BB962C8B-B14F-4D97-AF65-F5344CB8AC3E}">
        <p14:creationId xmlns:p14="http://schemas.microsoft.com/office/powerpoint/2010/main" val="37114447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5820504" y="586024"/>
            <a:ext cx="2458792" cy="2183483"/>
          </a:xfrm>
          <a:prstGeom prst="rect">
            <a:avLst/>
          </a:prstGeom>
        </p:spPr>
      </p:pic>
      <p:pic>
        <p:nvPicPr>
          <p:cNvPr id="17" name="図 16"/>
          <p:cNvPicPr>
            <a:picLocks noChangeAspect="1"/>
          </p:cNvPicPr>
          <p:nvPr/>
        </p:nvPicPr>
        <p:blipFill>
          <a:blip r:embed="rId3"/>
          <a:stretch>
            <a:fillRect/>
          </a:stretch>
        </p:blipFill>
        <p:spPr>
          <a:xfrm>
            <a:off x="8758599" y="393815"/>
            <a:ext cx="2942976" cy="2304109"/>
          </a:xfrm>
          <a:prstGeom prst="rect">
            <a:avLst/>
          </a:prstGeom>
        </p:spPr>
      </p:pic>
      <p:pic>
        <p:nvPicPr>
          <p:cNvPr id="21" name="図 20"/>
          <p:cNvPicPr>
            <a:picLocks noChangeAspect="1"/>
          </p:cNvPicPr>
          <p:nvPr/>
        </p:nvPicPr>
        <p:blipFill>
          <a:blip r:embed="rId4"/>
          <a:stretch>
            <a:fillRect/>
          </a:stretch>
        </p:blipFill>
        <p:spPr>
          <a:xfrm>
            <a:off x="1186687" y="410420"/>
            <a:ext cx="961270" cy="1062943"/>
          </a:xfrm>
          <a:prstGeom prst="rect">
            <a:avLst/>
          </a:prstGeom>
        </p:spPr>
      </p:pic>
      <p:pic>
        <p:nvPicPr>
          <p:cNvPr id="24" name="図 23"/>
          <p:cNvPicPr>
            <a:picLocks noChangeAspect="1"/>
          </p:cNvPicPr>
          <p:nvPr/>
        </p:nvPicPr>
        <p:blipFill>
          <a:blip r:embed="rId5"/>
          <a:stretch>
            <a:fillRect/>
          </a:stretch>
        </p:blipFill>
        <p:spPr>
          <a:xfrm>
            <a:off x="99794" y="389417"/>
            <a:ext cx="1086893" cy="1059143"/>
          </a:xfrm>
          <a:prstGeom prst="rect">
            <a:avLst/>
          </a:prstGeom>
        </p:spPr>
      </p:pic>
      <p:pic>
        <p:nvPicPr>
          <p:cNvPr id="25" name="図 24"/>
          <p:cNvPicPr>
            <a:picLocks noChangeAspect="1"/>
          </p:cNvPicPr>
          <p:nvPr/>
        </p:nvPicPr>
        <p:blipFill>
          <a:blip r:embed="rId6"/>
          <a:stretch>
            <a:fillRect/>
          </a:stretch>
        </p:blipFill>
        <p:spPr>
          <a:xfrm>
            <a:off x="1198500" y="1821532"/>
            <a:ext cx="742061" cy="1130291"/>
          </a:xfrm>
          <a:prstGeom prst="rect">
            <a:avLst/>
          </a:prstGeom>
        </p:spPr>
      </p:pic>
      <p:pic>
        <p:nvPicPr>
          <p:cNvPr id="26" name="図 25"/>
          <p:cNvPicPr>
            <a:picLocks noChangeAspect="1"/>
          </p:cNvPicPr>
          <p:nvPr/>
        </p:nvPicPr>
        <p:blipFill>
          <a:blip r:embed="rId7"/>
          <a:stretch>
            <a:fillRect/>
          </a:stretch>
        </p:blipFill>
        <p:spPr>
          <a:xfrm>
            <a:off x="190633" y="1747034"/>
            <a:ext cx="912599" cy="1190575"/>
          </a:xfrm>
          <a:prstGeom prst="rect">
            <a:avLst/>
          </a:prstGeom>
        </p:spPr>
      </p:pic>
      <p:pic>
        <p:nvPicPr>
          <p:cNvPr id="27"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29" name="二等辺三角形 28"/>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Meiryo UI" panose="020B0604030504040204" pitchFamily="50" charset="-128"/>
                <a:ea typeface="Meiryo UI" panose="020B0604030504040204" pitchFamily="50" charset="-128"/>
              </a:rPr>
              <a:t>DNA</a:t>
            </a:r>
          </a:p>
          <a:p>
            <a:pPr algn="ctr"/>
            <a:r>
              <a:rPr lang="ja-JP" altLang="en-US" b="1" dirty="0" smtClean="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31" name="角丸四角形 30"/>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32" name="角丸四角形 31"/>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33" name="右矢印 32"/>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smtClean="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転写</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9" name="右矢印 38"/>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翻訳</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smtClean="0">
                <a:latin typeface="Meiryo UI" panose="020B0604030504040204" pitchFamily="50" charset="-128"/>
                <a:ea typeface="Meiryo UI" panose="020B0604030504040204" pitchFamily="50" charset="-128"/>
              </a:rPr>
              <a:t>プリン塩基</a:t>
            </a:r>
            <a:endParaRPr kumimoji="1" lang="ja-JP" altLang="en-US" sz="1200" b="1"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smtClean="0">
                <a:latin typeface="Meiryo UI" panose="020B0604030504040204" pitchFamily="50" charset="-128"/>
                <a:ea typeface="Meiryo UI" panose="020B0604030504040204" pitchFamily="50" charset="-128"/>
              </a:rPr>
              <a:t>ぴリミジン塩基</a:t>
            </a:r>
            <a:endParaRPr kumimoji="1" lang="ja-JP" altLang="en-US" sz="1200" b="1" dirty="0">
              <a:latin typeface="Meiryo UI" panose="020B0604030504040204" pitchFamily="50" charset="-128"/>
              <a:ea typeface="Meiryo UI" panose="020B0604030504040204" pitchFamily="50" charset="-128"/>
            </a:endParaRPr>
          </a:p>
        </p:txBody>
      </p:sp>
      <p:pic>
        <p:nvPicPr>
          <p:cNvPr id="43" name="図 42"/>
          <p:cNvPicPr>
            <a:picLocks noChangeAspect="1"/>
          </p:cNvPicPr>
          <p:nvPr/>
        </p:nvPicPr>
        <p:blipFill>
          <a:blip r:embed="rId10"/>
          <a:stretch>
            <a:fillRect/>
          </a:stretch>
        </p:blipFill>
        <p:spPr>
          <a:xfrm>
            <a:off x="4525919" y="0"/>
            <a:ext cx="854378" cy="3077093"/>
          </a:xfrm>
          <a:prstGeom prst="rect">
            <a:avLst/>
          </a:prstGeom>
        </p:spPr>
      </p:pic>
      <p:sp>
        <p:nvSpPr>
          <p:cNvPr id="44" name="テキスト ボックス 43"/>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糖鎖の働きにより成熟したタンパク質へ</a:t>
            </a:r>
            <a:endParaRPr kumimoji="1" lang="ja-JP" altLang="en-US" sz="1600" b="1"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rot="2061295">
            <a:off x="10783542" y="1522765"/>
            <a:ext cx="1196051"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←糖鎖</a:t>
            </a:r>
            <a:endParaRPr kumimoji="1" lang="ja-JP" altLang="en-US"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8758891" y="1634821"/>
            <a:ext cx="1006401" cy="646331"/>
          </a:xfrm>
          <a:prstGeom prst="rect">
            <a:avLst/>
          </a:prstGeom>
          <a:noFill/>
        </p:spPr>
        <p:txBody>
          <a:bodyPr wrap="square" rtlCol="0">
            <a:spAutoFit/>
          </a:bodyPr>
          <a:lstStyle/>
          <a:p>
            <a:pPr algn="ctr"/>
            <a:r>
              <a:rPr lang="ja-JP" altLang="en-US" b="1" dirty="0" smtClean="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smtClean="0">
                <a:latin typeface="Meiryo UI" panose="020B0604030504040204" pitchFamily="50" charset="-128"/>
                <a:ea typeface="Meiryo UI" panose="020B0604030504040204" pitchFamily="50" charset="-128"/>
              </a:rPr>
              <a:t>糖鎖</a:t>
            </a:r>
            <a:endParaRPr kumimoji="1" lang="ja-JP" altLang="en-US" b="1"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9587008" y="685639"/>
            <a:ext cx="1196051" cy="36933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←糖鎖</a:t>
            </a:r>
            <a:endParaRPr kumimoji="1" lang="ja-JP" altLang="en-US" b="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smtClean="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smtClean="0">
                <a:latin typeface="Meiryo UI" panose="020B0604030504040204" pitchFamily="50" charset="-128"/>
                <a:ea typeface="Meiryo UI" panose="020B0604030504040204" pitchFamily="50" charset="-128"/>
              </a:rPr>
              <a:t>→</a:t>
            </a:r>
            <a:endParaRPr kumimoji="1" lang="ja-JP" altLang="en-US" sz="2800" b="1"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smtClean="0">
                <a:latin typeface="Meiryo UI" panose="020B0604030504040204" pitchFamily="50" charset="-128"/>
                <a:ea typeface="Meiryo UI" panose="020B0604030504040204" pitchFamily="50" charset="-128"/>
              </a:rPr>
              <a:t>アデニン</a:t>
            </a:r>
            <a:endParaRPr kumimoji="1"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グアニン</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シトシン</a:t>
            </a:r>
            <a:endParaRPr lang="en-US" altLang="ja-JP" sz="1400" b="1" dirty="0" smtClean="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smtClean="0">
              <a:solidFill>
                <a:srgbClr val="FF0000"/>
              </a:solidFill>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smtClean="0">
                <a:latin typeface="Meiryo UI" panose="020B0604030504040204" pitchFamily="50" charset="-128"/>
                <a:ea typeface="Meiryo UI" panose="020B0604030504040204" pitchFamily="50" charset="-128"/>
              </a:rPr>
              <a:t>生まれたてのタンパク質</a:t>
            </a:r>
            <a:endParaRPr kumimoji="1" lang="ja-JP" altLang="en-US" sz="1600" b="1" dirty="0">
              <a:latin typeface="Meiryo UI" panose="020B0604030504040204" pitchFamily="50" charset="-128"/>
              <a:ea typeface="Meiryo UI" panose="020B0604030504040204" pitchFamily="50" charset="-128"/>
            </a:endParaRPr>
          </a:p>
        </p:txBody>
      </p:sp>
      <p:sp>
        <p:nvSpPr>
          <p:cNvPr id="51" name="テキスト ボックス 50"/>
          <p:cNvSpPr txBox="1"/>
          <p:nvPr/>
        </p:nvSpPr>
        <p:spPr>
          <a:xfrm>
            <a:off x="4804782" y="2626773"/>
            <a:ext cx="2693890" cy="461665"/>
          </a:xfrm>
          <a:prstGeom prst="rect">
            <a:avLst/>
          </a:prstGeom>
          <a:noFill/>
        </p:spPr>
        <p:txBody>
          <a:bodyPr wrap="square" rtlCol="0">
            <a:spAutoFit/>
          </a:bodyPr>
          <a:lstStyle/>
          <a:p>
            <a:pPr algn="ctr"/>
            <a:r>
              <a:rPr kumimoji="1" lang="en-US" altLang="ja-JP" sz="1200" dirty="0" smtClean="0">
                <a:latin typeface="Meiryo UI" panose="020B0604030504040204" pitchFamily="50" charset="-128"/>
                <a:ea typeface="Meiryo UI" panose="020B0604030504040204" pitchFamily="50" charset="-128"/>
              </a:rPr>
              <a:t>20</a:t>
            </a:r>
            <a:r>
              <a:rPr kumimoji="1" lang="ja-JP" altLang="en-US" sz="1200" dirty="0" smtClean="0">
                <a:latin typeface="Meiryo UI" panose="020B0604030504040204" pitchFamily="50" charset="-128"/>
                <a:ea typeface="Meiryo UI" panose="020B0604030504040204" pitchFamily="50" charset="-128"/>
              </a:rPr>
              <a:t>のアミノ酸から</a:t>
            </a:r>
            <a:endParaRPr kumimoji="1" lang="en-US" altLang="ja-JP" sz="1200" dirty="0" smtClean="0">
              <a:latin typeface="Meiryo UI" panose="020B0604030504040204" pitchFamily="50" charset="-128"/>
              <a:ea typeface="Meiryo UI" panose="020B0604030504040204" pitchFamily="50" charset="-128"/>
            </a:endParaRPr>
          </a:p>
          <a:p>
            <a:pPr algn="ctr"/>
            <a:r>
              <a:rPr kumimoji="1" lang="ja-JP" altLang="en-US" sz="1200" dirty="0" smtClean="0">
                <a:latin typeface="Meiryo UI" panose="020B0604030504040204" pitchFamily="50" charset="-128"/>
                <a:ea typeface="Meiryo UI" panose="020B0604030504040204" pitchFamily="50" charset="-128"/>
              </a:rPr>
              <a:t>細胞内のリボソームで生合成される</a:t>
            </a:r>
            <a:endParaRPr kumimoji="1" lang="en-US" altLang="ja-JP" sz="1200" dirty="0" smtClean="0">
              <a:latin typeface="Meiryo UI" panose="020B0604030504040204" pitchFamily="50" charset="-128"/>
              <a:ea typeface="Meiryo UI" panose="020B0604030504040204" pitchFamily="50" charset="-128"/>
            </a:endParaRPr>
          </a:p>
        </p:txBody>
      </p:sp>
      <p:sp>
        <p:nvSpPr>
          <p:cNvPr id="52" name="右矢印 5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吹き出し 5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a:t>
            </a:r>
            <a:r>
              <a:rPr lang="ja-JP" altLang="en-US" sz="1200" dirty="0" smtClean="0">
                <a:solidFill>
                  <a:schemeClr val="tx1"/>
                </a:solidFill>
                <a:latin typeface="Meiryo UI" panose="020B0604030504040204" pitchFamily="50" charset="-128"/>
                <a:ea typeface="Meiryo UI" panose="020B0604030504040204" pitchFamily="50" charset="-128"/>
              </a:rPr>
              <a:t>し「</a:t>
            </a:r>
            <a:r>
              <a:rPr lang="ja-JP" altLang="en-US" sz="1200" b="1" dirty="0" smtClean="0">
                <a:solidFill>
                  <a:schemeClr val="tx1"/>
                </a:solidFill>
                <a:latin typeface="Meiryo UI" panose="020B0604030504040204" pitchFamily="50" charset="-128"/>
                <a:ea typeface="Meiryo UI" panose="020B0604030504040204" pitchFamily="50" charset="-128"/>
              </a:rPr>
              <a:t>メッセンジャー</a:t>
            </a:r>
            <a:r>
              <a:rPr lang="en-US" altLang="ja-JP" sz="1200" b="1" dirty="0" smtClean="0">
                <a:solidFill>
                  <a:schemeClr val="tx1"/>
                </a:solidFill>
                <a:latin typeface="Meiryo UI" panose="020B0604030504040204" pitchFamily="50" charset="-128"/>
                <a:ea typeface="Meiryo UI" panose="020B0604030504040204" pitchFamily="50" charset="-128"/>
              </a:rPr>
              <a:t>RNA</a:t>
            </a:r>
            <a:r>
              <a:rPr lang="ja-JP" altLang="en-US" sz="1200" b="1" dirty="0" smtClean="0">
                <a:solidFill>
                  <a:schemeClr val="tx1"/>
                </a:solidFill>
                <a:latin typeface="Meiryo UI" panose="020B0604030504040204" pitchFamily="50" charset="-128"/>
                <a:ea typeface="Meiryo UI" panose="020B0604030504040204" pitchFamily="50" charset="-128"/>
              </a:rPr>
              <a:t>」（</a:t>
            </a:r>
            <a:r>
              <a:rPr lang="en-US" altLang="ja-JP" sz="1200" b="1" dirty="0" smtClean="0">
                <a:solidFill>
                  <a:schemeClr val="tx1"/>
                </a:solidFill>
                <a:latin typeface="Meiryo UI" panose="020B0604030504040204" pitchFamily="50" charset="-128"/>
                <a:ea typeface="Meiryo UI" panose="020B0604030504040204" pitchFamily="50" charset="-128"/>
              </a:rPr>
              <a:t>mRNA</a:t>
            </a:r>
            <a:r>
              <a:rPr lang="ja-JP" altLang="en-US" sz="1200" b="1" dirty="0" smtClean="0">
                <a:solidFill>
                  <a:schemeClr val="tx1"/>
                </a:solidFill>
                <a:latin typeface="Meiryo UI" panose="020B0604030504040204" pitchFamily="50" charset="-128"/>
                <a:ea typeface="Meiryo UI" panose="020B0604030504040204" pitchFamily="50" charset="-128"/>
              </a:rPr>
              <a:t>）</a:t>
            </a:r>
            <a:r>
              <a:rPr lang="ja-JP" altLang="en-US" sz="1200" dirty="0" smtClean="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3926648" y="4134025"/>
            <a:ext cx="2168984" cy="369332"/>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RNA</a:t>
            </a:r>
            <a:r>
              <a:rPr kumimoji="1" lang="ja-JP" altLang="en-US" b="1" dirty="0" smtClean="0">
                <a:latin typeface="Meiryo UI" panose="020B0604030504040204" pitchFamily="50" charset="-128"/>
                <a:ea typeface="Meiryo UI" panose="020B0604030504040204" pitchFamily="50" charset="-128"/>
              </a:rPr>
              <a:t>ポリメラーゼ</a:t>
            </a:r>
            <a:endParaRPr kumimoji="1" lang="ja-JP" altLang="en-US" b="1" dirty="0">
              <a:latin typeface="Meiryo UI" panose="020B0604030504040204" pitchFamily="50" charset="-128"/>
              <a:ea typeface="Meiryo UI" panose="020B0604030504040204" pitchFamily="50" charset="-128"/>
            </a:endParaRPr>
          </a:p>
        </p:txBody>
      </p:sp>
      <p:sp>
        <p:nvSpPr>
          <p:cNvPr id="57" name="角丸四角形 56"/>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★糖鎖修飾★</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58" name="角丸四角形 57"/>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9" name="角丸四角形 58"/>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タンパク質</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b="1" dirty="0" smtClean="0">
                <a:solidFill>
                  <a:schemeClr val="tx1"/>
                </a:solidFill>
                <a:latin typeface="Meiryo UI" panose="020B0604030504040204" pitchFamily="50" charset="-128"/>
                <a:ea typeface="Meiryo UI" panose="020B0604030504040204" pitchFamily="50" charset="-128"/>
              </a:rPr>
              <a:t>翻訳後修飾</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smtClean="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smtClean="0">
              <a:solidFill>
                <a:srgbClr val="C00000"/>
              </a:solidFill>
              <a:latin typeface="Meiryo UI" panose="020B0604030504040204" pitchFamily="50" charset="-128"/>
              <a:ea typeface="Meiryo UI" panose="020B0604030504040204" pitchFamily="50" charset="-128"/>
            </a:endParaRPr>
          </a:p>
          <a:p>
            <a:pPr algn="ctr"/>
            <a:r>
              <a:rPr kumimoji="1" lang="ja-JP" altLang="en-US" b="1" dirty="0" smtClean="0">
                <a:latin typeface="Meiryo UI" panose="020B0604030504040204" pitchFamily="50" charset="-128"/>
                <a:ea typeface="Meiryo UI" panose="020B0604030504040204" pitchFamily="50" charset="-128"/>
              </a:rPr>
              <a:t>タンパク質の</a:t>
            </a:r>
            <a:r>
              <a:rPr lang="ja-JP" altLang="en-US" b="1" dirty="0" smtClean="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8488015" y="4974920"/>
            <a:ext cx="3209426" cy="1846659"/>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１．タンパク質の物性改良</a:t>
            </a:r>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２．タンパク質の品質管理</a:t>
            </a:r>
            <a:endParaRPr kumimoji="1"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３．タンパク質の保護</a:t>
            </a:r>
            <a:endParaRPr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４．細胞の種類の識別</a:t>
            </a:r>
            <a:endParaRPr kumimoji="1"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５．ウィルス感染の入り口</a:t>
            </a:r>
            <a:endParaRPr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６．細胞間の情報伝達のアンテナ</a:t>
            </a:r>
            <a:endParaRPr kumimoji="1"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７．薬を体内に運ぶ（</a:t>
            </a:r>
            <a:r>
              <a:rPr lang="en-US" altLang="ja-JP" sz="1600" b="1" dirty="0" smtClean="0">
                <a:latin typeface="Meiryo UI" panose="020B0604030504040204" pitchFamily="50" charset="-128"/>
                <a:ea typeface="Meiryo UI" panose="020B0604030504040204" pitchFamily="50" charset="-128"/>
              </a:rPr>
              <a:t>DSS</a:t>
            </a:r>
            <a:r>
              <a:rPr lang="ja-JP" altLang="en-US" sz="1600" b="1" dirty="0" smtClean="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10092728" y="2700211"/>
            <a:ext cx="1862704" cy="1569660"/>
          </a:xfrm>
          <a:prstGeom prst="rect">
            <a:avLst/>
          </a:prstGeom>
          <a:noFill/>
        </p:spPr>
        <p:txBody>
          <a:bodyPr wrap="square" rtlCol="0">
            <a:spAutoFit/>
          </a:bodyPr>
          <a:lstStyle/>
          <a:p>
            <a:pPr algn="ctr"/>
            <a:r>
              <a:rPr lang="ja-JP" altLang="en-US" sz="2400" b="1" u="sng" dirty="0" smtClean="0">
                <a:latin typeface="Meiryo UI" panose="020B0604030504040204" pitchFamily="50" charset="-128"/>
                <a:ea typeface="Meiryo UI" panose="020B0604030504040204" pitchFamily="50" charset="-128"/>
              </a:rPr>
              <a:t>再生</a:t>
            </a:r>
            <a:endParaRPr lang="en-US" altLang="ja-JP" sz="2400" b="1" u="sng" dirty="0" smtClean="0">
              <a:latin typeface="Meiryo UI" panose="020B0604030504040204" pitchFamily="50" charset="-128"/>
              <a:ea typeface="Meiryo UI" panose="020B0604030504040204" pitchFamily="50" charset="-128"/>
            </a:endParaRPr>
          </a:p>
          <a:p>
            <a:pPr algn="ctr"/>
            <a:r>
              <a:rPr lang="ja-JP" altLang="en-US" sz="2400" b="1" u="sng" dirty="0" smtClean="0">
                <a:latin typeface="Meiryo UI" panose="020B0604030504040204" pitchFamily="50" charset="-128"/>
                <a:ea typeface="Meiryo UI" panose="020B0604030504040204" pitchFamily="50" charset="-128"/>
              </a:rPr>
              <a:t>細胞死</a:t>
            </a:r>
            <a:endParaRPr lang="en-US" altLang="ja-JP" sz="2400" b="1" u="sng" dirty="0" smtClean="0">
              <a:latin typeface="Meiryo UI" panose="020B0604030504040204" pitchFamily="50" charset="-128"/>
              <a:ea typeface="Meiryo UI" panose="020B0604030504040204" pitchFamily="50" charset="-128"/>
            </a:endParaRPr>
          </a:p>
          <a:p>
            <a:pPr algn="ctr"/>
            <a:r>
              <a:rPr lang="ja-JP" altLang="en-US" sz="2400" b="1" u="sng" dirty="0" smtClean="0">
                <a:latin typeface="Meiryo UI" panose="020B0604030504040204" pitchFamily="50" charset="-128"/>
                <a:ea typeface="Meiryo UI" panose="020B0604030504040204" pitchFamily="50" charset="-128"/>
              </a:rPr>
              <a:t>分化・代謝</a:t>
            </a:r>
            <a:endParaRPr lang="en-US" altLang="ja-JP" sz="2400" b="1" u="sng" dirty="0" smtClean="0">
              <a:latin typeface="Meiryo UI" panose="020B0604030504040204" pitchFamily="50" charset="-128"/>
              <a:ea typeface="Meiryo UI" panose="020B0604030504040204" pitchFamily="50" charset="-128"/>
            </a:endParaRPr>
          </a:p>
          <a:p>
            <a:pPr algn="ctr"/>
            <a:r>
              <a:rPr kumimoji="1" lang="ja-JP" altLang="en-US" sz="2400" b="1" u="sng" dirty="0" smtClean="0">
                <a:latin typeface="Meiryo UI" panose="020B0604030504040204" pitchFamily="50" charset="-128"/>
                <a:ea typeface="Meiryo UI" panose="020B0604030504040204" pitchFamily="50" charset="-128"/>
              </a:rPr>
              <a:t>細胞</a:t>
            </a:r>
            <a:r>
              <a:rPr lang="ja-JP" altLang="en-US" sz="2400" b="1" u="sng" dirty="0" smtClean="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3"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小波 63"/>
          <p:cNvSpPr/>
          <p:nvPr/>
        </p:nvSpPr>
        <p:spPr>
          <a:xfrm>
            <a:off x="112804" y="5415146"/>
            <a:ext cx="817861" cy="1325172"/>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359374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超音波</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17733697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160443" y="184328"/>
            <a:ext cx="9871113"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K-B" panose="02020700000000000000" pitchFamily="18" charset="-128"/>
                <a:ea typeface="UD デジタル 教科書体 NK-B" panose="02020700000000000000" pitchFamily="18" charset="-128"/>
              </a:rPr>
              <a:t>光超音波</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5" name="図 4"/>
          <p:cNvPicPr>
            <a:picLocks noChangeAspect="1"/>
          </p:cNvPicPr>
          <p:nvPr/>
        </p:nvPicPr>
        <p:blipFill>
          <a:blip r:embed="rId2"/>
          <a:stretch>
            <a:fillRect/>
          </a:stretch>
        </p:blipFill>
        <p:spPr>
          <a:xfrm>
            <a:off x="6291943" y="943585"/>
            <a:ext cx="5745616" cy="5718471"/>
          </a:xfrm>
          <a:prstGeom prst="rect">
            <a:avLst/>
          </a:prstGeom>
        </p:spPr>
      </p:pic>
      <p:sp>
        <p:nvSpPr>
          <p:cNvPr id="7" name="正方形/長方形 6"/>
          <p:cNvSpPr/>
          <p:nvPr/>
        </p:nvSpPr>
        <p:spPr>
          <a:xfrm>
            <a:off x="6934182" y="676028"/>
            <a:ext cx="4314001" cy="307777"/>
          </a:xfrm>
          <a:prstGeom prst="rect">
            <a:avLst/>
          </a:prstGeom>
        </p:spPr>
        <p:txBody>
          <a:bodyPr wrap="none">
            <a:spAutoFit/>
          </a:bodyPr>
          <a:lstStyle/>
          <a:p>
            <a:r>
              <a:rPr lang="ja-JP" altLang="en-US" sz="1400" dirty="0">
                <a:solidFill>
                  <a:srgbClr val="C00000"/>
                </a:solidFill>
                <a:latin typeface="UD デジタル 教科書体 NP-R" panose="02020400000000000000" pitchFamily="18" charset="-128"/>
                <a:ea typeface="UD デジタル 教科書体 NP-R" panose="02020400000000000000" pitchFamily="18" charset="-128"/>
              </a:rPr>
              <a:t>光超音波イメージング技術を用いた手掌の血管画像</a:t>
            </a:r>
          </a:p>
        </p:txBody>
      </p:sp>
      <p:sp>
        <p:nvSpPr>
          <p:cNvPr id="8" name="正方形/長方形 7"/>
          <p:cNvSpPr/>
          <p:nvPr/>
        </p:nvSpPr>
        <p:spPr>
          <a:xfrm>
            <a:off x="6662057" y="6640284"/>
            <a:ext cx="5375502" cy="230832"/>
          </a:xfrm>
          <a:prstGeom prst="rect">
            <a:avLst/>
          </a:prstGeom>
        </p:spPr>
        <p:txBody>
          <a:bodyPr wrap="square">
            <a:spAutoFit/>
          </a:bodyPr>
          <a:lstStyle/>
          <a:p>
            <a:r>
              <a:rPr lang="en-US" altLang="ja-JP" sz="900" dirty="0">
                <a:latin typeface="Arial Black" panose="020B0A04020102020204" pitchFamily="34" charset="0"/>
                <a:ea typeface="UD デジタル 教科書体 NP-R" panose="02020400000000000000" pitchFamily="18" charset="-128"/>
                <a:hlinkClick r:id="rId3"/>
              </a:rPr>
              <a:t>http://www.kyoto-u.ac.jp/ja/research/research_results/2017/180115_1.html</a:t>
            </a:r>
            <a:endParaRPr lang="ja-JP" altLang="en-US" sz="900" dirty="0">
              <a:latin typeface="Arial Black" panose="020B0A04020102020204" pitchFamily="34" charset="0"/>
              <a:ea typeface="UD デジタル 教科書体 NP-R" panose="02020400000000000000" pitchFamily="18" charset="-128"/>
            </a:endParaRPr>
          </a:p>
        </p:txBody>
      </p:sp>
      <p:sp>
        <p:nvSpPr>
          <p:cNvPr id="9" name="正方形/長方形 8"/>
          <p:cNvSpPr/>
          <p:nvPr/>
        </p:nvSpPr>
        <p:spPr>
          <a:xfrm>
            <a:off x="195943" y="1161682"/>
            <a:ext cx="6096000" cy="1077218"/>
          </a:xfrm>
          <a:prstGeom prst="rect">
            <a:avLst/>
          </a:prstGeom>
        </p:spPr>
        <p:txBody>
          <a:bodyPr>
            <a:spAutoFit/>
          </a:bodyPr>
          <a:lstStyle/>
          <a:p>
            <a:r>
              <a:rPr lang="ja-JP" altLang="en-US" sz="1600" dirty="0">
                <a:latin typeface="Arial Black" panose="020B0A04020102020204" pitchFamily="34" charset="0"/>
                <a:ea typeface="UD デジタル 教科書体 NP-R" panose="02020400000000000000" pitchFamily="18" charset="-128"/>
              </a:rPr>
              <a:t>生体にパルス</a:t>
            </a:r>
            <a:r>
              <a:rPr lang="ja-JP" altLang="en-US" sz="1600" dirty="0">
                <a:solidFill>
                  <a:srgbClr val="C00000"/>
                </a:solidFill>
                <a:latin typeface="Arial Black" panose="020B0A04020102020204" pitchFamily="34" charset="0"/>
                <a:ea typeface="UD デジタル 教科書体 NP-R" panose="02020400000000000000" pitchFamily="18" charset="-128"/>
              </a:rPr>
              <a:t>光</a:t>
            </a:r>
            <a:r>
              <a:rPr lang="ja-JP" altLang="en-US" sz="1600" dirty="0">
                <a:latin typeface="Arial Black" panose="020B0A04020102020204" pitchFamily="34" charset="0"/>
                <a:ea typeface="UD デジタル 教科書体 NP-R" panose="02020400000000000000" pitchFamily="18" charset="-128"/>
              </a:rPr>
              <a:t> を照射すると血液</a:t>
            </a:r>
            <a:r>
              <a:rPr lang="ja-JP" altLang="en-US" sz="1600" dirty="0" smtClean="0">
                <a:latin typeface="Arial Black" panose="020B0A04020102020204" pitchFamily="34" charset="0"/>
                <a:ea typeface="UD デジタル 教科書体 NP-R" panose="02020400000000000000" pitchFamily="18" charset="-128"/>
              </a:rPr>
              <a:t>が光</a:t>
            </a:r>
            <a:r>
              <a:rPr lang="ja-JP" altLang="en-US" sz="1600" dirty="0">
                <a:latin typeface="Arial Black" panose="020B0A04020102020204" pitchFamily="34" charset="0"/>
                <a:ea typeface="UD デジタル 教科書体 NP-R" panose="02020400000000000000" pitchFamily="18" charset="-128"/>
              </a:rPr>
              <a:t>のエネルギーを吸収し、超音波</a:t>
            </a:r>
            <a:r>
              <a:rPr lang="ja-JP" altLang="en-US" sz="1600" dirty="0" smtClean="0">
                <a:latin typeface="Arial Black" panose="020B0A04020102020204" pitchFamily="34" charset="0"/>
                <a:ea typeface="UD デジタル 教科書体 NP-R" panose="02020400000000000000" pitchFamily="18" charset="-128"/>
              </a:rPr>
              <a:t>を発生。</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この</a:t>
            </a:r>
            <a:r>
              <a:rPr lang="ja-JP" altLang="en-US" sz="1600" dirty="0">
                <a:latin typeface="Arial Black" panose="020B0A04020102020204" pitchFamily="34" charset="0"/>
                <a:ea typeface="UD デジタル 教科書体 NP-R" panose="02020400000000000000" pitchFamily="18" charset="-128"/>
              </a:rPr>
              <a:t>超音波を生体表面のセンサで受信することで、</a:t>
            </a:r>
            <a:r>
              <a:rPr lang="ja-JP" altLang="en-US" sz="1600" dirty="0" smtClean="0">
                <a:latin typeface="Arial Black" panose="020B0A04020102020204" pitchFamily="34" charset="0"/>
                <a:ea typeface="UD デジタル 教科書体 NP-R" panose="02020400000000000000" pitchFamily="18" charset="-128"/>
              </a:rPr>
              <a:t>その</a:t>
            </a:r>
            <a:r>
              <a:rPr lang="ja-JP" altLang="en-US" sz="1600" dirty="0">
                <a:latin typeface="Arial Black" panose="020B0A04020102020204" pitchFamily="34" charset="0"/>
                <a:ea typeface="UD デジタル 教科書体 NP-R" panose="02020400000000000000" pitchFamily="18" charset="-128"/>
              </a:rPr>
              <a:t>伝播時間から測定対象を正確な深さ情報と共に画像化する</a:t>
            </a:r>
            <a:r>
              <a:rPr lang="ja-JP" altLang="en-US" sz="1600" dirty="0" smtClean="0">
                <a:latin typeface="Arial Black" panose="020B0A04020102020204" pitchFamily="34" charset="0"/>
                <a:ea typeface="UD デジタル 教科書体 NP-R" panose="02020400000000000000" pitchFamily="18" charset="-128"/>
              </a:rPr>
              <a:t>こと技術。</a:t>
            </a:r>
            <a:endParaRPr lang="ja-JP" altLang="en-US" sz="1600" dirty="0">
              <a:latin typeface="Arial Black" panose="020B0A04020102020204" pitchFamily="34" charset="0"/>
              <a:ea typeface="UD デジタル 教科書体 NP-R" panose="02020400000000000000" pitchFamily="18" charset="-128"/>
            </a:endParaRPr>
          </a:p>
        </p:txBody>
      </p:sp>
      <p:pic>
        <p:nvPicPr>
          <p:cNvPr id="4" name="図 3"/>
          <p:cNvPicPr>
            <a:picLocks noChangeAspect="1"/>
          </p:cNvPicPr>
          <p:nvPr/>
        </p:nvPicPr>
        <p:blipFill>
          <a:blip r:embed="rId4"/>
          <a:stretch>
            <a:fillRect/>
          </a:stretch>
        </p:blipFill>
        <p:spPr>
          <a:xfrm>
            <a:off x="882468" y="2238900"/>
            <a:ext cx="4261290" cy="2245632"/>
          </a:xfrm>
          <a:prstGeom prst="rect">
            <a:avLst/>
          </a:prstGeom>
        </p:spPr>
      </p:pic>
      <p:pic>
        <p:nvPicPr>
          <p:cNvPr id="6" name="図 5"/>
          <p:cNvPicPr>
            <a:picLocks noChangeAspect="1"/>
          </p:cNvPicPr>
          <p:nvPr/>
        </p:nvPicPr>
        <p:blipFill>
          <a:blip r:embed="rId5"/>
          <a:stretch>
            <a:fillRect/>
          </a:stretch>
        </p:blipFill>
        <p:spPr>
          <a:xfrm>
            <a:off x="105956" y="4689021"/>
            <a:ext cx="6096000" cy="1983921"/>
          </a:xfrm>
          <a:prstGeom prst="rect">
            <a:avLst/>
          </a:prstGeom>
        </p:spPr>
      </p:pic>
      <p:pic>
        <p:nvPicPr>
          <p:cNvPr id="10" name="図 9"/>
          <p:cNvPicPr>
            <a:picLocks noChangeAspect="1"/>
          </p:cNvPicPr>
          <p:nvPr/>
        </p:nvPicPr>
        <p:blipFill>
          <a:blip r:embed="rId6"/>
          <a:stretch>
            <a:fillRect/>
          </a:stretch>
        </p:blipFill>
        <p:spPr>
          <a:xfrm>
            <a:off x="1355401" y="780372"/>
            <a:ext cx="4362450" cy="228600"/>
          </a:xfrm>
          <a:prstGeom prst="rect">
            <a:avLst/>
          </a:prstGeom>
        </p:spPr>
      </p:pic>
      <p:sp>
        <p:nvSpPr>
          <p:cNvPr id="11" name="テキスト ボックス 10"/>
          <p:cNvSpPr txBox="1"/>
          <p:nvPr/>
        </p:nvSpPr>
        <p:spPr>
          <a:xfrm>
            <a:off x="536616" y="4550521"/>
            <a:ext cx="5170714" cy="276999"/>
          </a:xfrm>
          <a:prstGeom prst="rect">
            <a:avLst/>
          </a:prstGeom>
          <a:noFill/>
        </p:spPr>
        <p:txBody>
          <a:bodyPr wrap="square" rtlCol="0">
            <a:spAutoFit/>
          </a:bodyPr>
          <a:lstStyle/>
          <a:p>
            <a:r>
              <a:rPr kumimoji="1" lang="ja-JP" altLang="en-US" sz="1200" dirty="0" smtClean="0">
                <a:latin typeface="Arial Black" panose="020B0A04020102020204" pitchFamily="34" charset="0"/>
                <a:ea typeface="UD デジタル 教科書体 NP-R" panose="02020400000000000000" pitchFamily="18" charset="-128"/>
              </a:rPr>
              <a:t>光超音波は、非侵襲・無被爆、高解像度、血液状態の可視化・三次元化</a:t>
            </a:r>
            <a:endParaRPr kumimoji="1" lang="ja-JP" altLang="en-US" sz="1200" dirty="0">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4145873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160443" y="206100"/>
            <a:ext cx="9871113"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K-B" panose="02020700000000000000" pitchFamily="18" charset="-128"/>
                <a:ea typeface="UD デジタル 教科書体 NK-B" panose="02020700000000000000" pitchFamily="18" charset="-128"/>
              </a:rPr>
              <a:t>光超音波</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21506" name="Picture 2" descr="img_kac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858" y="901472"/>
            <a:ext cx="7954283" cy="584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64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75" name="Rectangle 9"/>
          <p:cNvSpPr txBox="1">
            <a:spLocks noChangeArrowheads="1"/>
          </p:cNvSpPr>
          <p:nvPr/>
        </p:nvSpPr>
        <p:spPr>
          <a:xfrm>
            <a:off x="2219785" y="203834"/>
            <a:ext cx="7772400" cy="6461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光子は原子と原子をつなぐ接着剤</a:t>
            </a:r>
          </a:p>
        </p:txBody>
      </p:sp>
      <p:pic>
        <p:nvPicPr>
          <p:cNvPr id="77" name="Picture 2" descr="D:\Sugiyama_D\Documents_D\work\seminar\素材\picture\小物\higgstan\higgstan_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750410"/>
            <a:ext cx="18335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テキスト ボックス 6"/>
          <p:cNvSpPr txBox="1">
            <a:spLocks noChangeArrowheads="1"/>
          </p:cNvSpPr>
          <p:nvPr/>
        </p:nvSpPr>
        <p:spPr bwMode="auto">
          <a:xfrm>
            <a:off x="4818063" y="2097088"/>
            <a:ext cx="1892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b="1">
                <a:solidFill>
                  <a:srgbClr val="FF3C3C"/>
                </a:solidFill>
                <a:latin typeface="Meiryo UI" panose="020B0604030504040204" pitchFamily="50" charset="-128"/>
                <a:ea typeface="Meiryo UI" panose="020B0604030504040204" pitchFamily="50" charset="-128"/>
              </a:rPr>
              <a:t>アップクォーク</a:t>
            </a:r>
          </a:p>
        </p:txBody>
      </p:sp>
      <p:pic>
        <p:nvPicPr>
          <p:cNvPr id="79" name="Picture 3" descr="D:\Sugiyama_D\Documents_D\work\seminar\素材\picture\小物\higgstan\higgstan_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739393"/>
            <a:ext cx="18335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6"/>
          <p:cNvSpPr txBox="1">
            <a:spLocks noChangeArrowheads="1"/>
          </p:cNvSpPr>
          <p:nvPr/>
        </p:nvSpPr>
        <p:spPr bwMode="auto">
          <a:xfrm>
            <a:off x="7896225" y="2097088"/>
            <a:ext cx="1911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b="1">
                <a:solidFill>
                  <a:srgbClr val="FF3C3C"/>
                </a:solidFill>
                <a:latin typeface="Meiryo UI" panose="020B0604030504040204" pitchFamily="50" charset="-128"/>
                <a:ea typeface="Meiryo UI" panose="020B0604030504040204" pitchFamily="50" charset="-128"/>
              </a:rPr>
              <a:t>ダウンクォーク</a:t>
            </a:r>
          </a:p>
        </p:txBody>
      </p:sp>
      <p:pic>
        <p:nvPicPr>
          <p:cNvPr id="81" name="Picture 44" descr="higgstan_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388" y="628268"/>
            <a:ext cx="1954212"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テキスト ボックス 6"/>
          <p:cNvSpPr txBox="1">
            <a:spLocks noChangeArrowheads="1"/>
          </p:cNvSpPr>
          <p:nvPr/>
        </p:nvSpPr>
        <p:spPr bwMode="auto">
          <a:xfrm>
            <a:off x="2747963" y="213360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400" b="1">
                <a:solidFill>
                  <a:srgbClr val="FF3C3C"/>
                </a:solidFill>
                <a:latin typeface="Meiryo UI" panose="020B0604030504040204" pitchFamily="50" charset="-128"/>
                <a:ea typeface="Meiryo UI" panose="020B0604030504040204" pitchFamily="50" charset="-128"/>
              </a:rPr>
              <a:t>電子</a:t>
            </a:r>
          </a:p>
        </p:txBody>
      </p:sp>
      <p:sp>
        <p:nvSpPr>
          <p:cNvPr id="83" name="テキスト ボックス 6"/>
          <p:cNvSpPr txBox="1">
            <a:spLocks noChangeArrowheads="1"/>
          </p:cNvSpPr>
          <p:nvPr/>
        </p:nvSpPr>
        <p:spPr bwMode="auto">
          <a:xfrm>
            <a:off x="3432175" y="768350"/>
            <a:ext cx="5167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000">
                <a:latin typeface="Meiryo UI" panose="020B0604030504040204" pitchFamily="50" charset="-128"/>
                <a:ea typeface="Meiryo UI" panose="020B0604030504040204" pitchFamily="50" charset="-128"/>
              </a:rPr>
              <a:t>原子核を構成する素粒子は、大体こんなメンツ↓</a:t>
            </a:r>
          </a:p>
        </p:txBody>
      </p:sp>
      <p:sp>
        <p:nvSpPr>
          <p:cNvPr id="84" name="角丸四角形 83"/>
          <p:cNvSpPr/>
          <p:nvPr/>
        </p:nvSpPr>
        <p:spPr>
          <a:xfrm>
            <a:off x="1676400" y="2667000"/>
            <a:ext cx="8839200" cy="4038600"/>
          </a:xfrm>
          <a:prstGeom prst="roundRect">
            <a:avLst>
              <a:gd name="adj" fmla="val 72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5" name="フリーフォーム 84"/>
          <p:cNvSpPr/>
          <p:nvPr/>
        </p:nvSpPr>
        <p:spPr>
          <a:xfrm rot="18775625">
            <a:off x="2257425" y="4600575"/>
            <a:ext cx="2763838" cy="420688"/>
          </a:xfrm>
          <a:custGeom>
            <a:avLst/>
            <a:gdLst>
              <a:gd name="connsiteX0" fmla="*/ 0 w 3004457"/>
              <a:gd name="connsiteY0" fmla="*/ 392018 h 856475"/>
              <a:gd name="connsiteX1" fmla="*/ 362857 w 3004457"/>
              <a:gd name="connsiteY1" fmla="*/ 14647 h 856475"/>
              <a:gd name="connsiteX2" fmla="*/ 740229 w 3004457"/>
              <a:gd name="connsiteY2" fmla="*/ 841961 h 856475"/>
              <a:gd name="connsiteX3" fmla="*/ 1074057 w 3004457"/>
              <a:gd name="connsiteY3" fmla="*/ 43675 h 856475"/>
              <a:gd name="connsiteX4" fmla="*/ 1393372 w 3004457"/>
              <a:gd name="connsiteY4" fmla="*/ 856475 h 856475"/>
              <a:gd name="connsiteX5" fmla="*/ 1741714 w 3004457"/>
              <a:gd name="connsiteY5" fmla="*/ 43675 h 856475"/>
              <a:gd name="connsiteX6" fmla="*/ 2046514 w 3004457"/>
              <a:gd name="connsiteY6" fmla="*/ 856475 h 856475"/>
              <a:gd name="connsiteX7" fmla="*/ 2351314 w 3004457"/>
              <a:gd name="connsiteY7" fmla="*/ 43675 h 856475"/>
              <a:gd name="connsiteX8" fmla="*/ 2670629 w 3004457"/>
              <a:gd name="connsiteY8" fmla="*/ 841961 h 856475"/>
              <a:gd name="connsiteX9" fmla="*/ 3004457 w 3004457"/>
              <a:gd name="connsiteY9" fmla="*/ 421047 h 856475"/>
              <a:gd name="connsiteX0" fmla="*/ 0 w 3004457"/>
              <a:gd name="connsiteY0" fmla="*/ 392018 h 856480"/>
              <a:gd name="connsiteX1" fmla="*/ 362857 w 3004457"/>
              <a:gd name="connsiteY1" fmla="*/ 14647 h 856480"/>
              <a:gd name="connsiteX2" fmla="*/ 740229 w 3004457"/>
              <a:gd name="connsiteY2" fmla="*/ 841961 h 856480"/>
              <a:gd name="connsiteX3" fmla="*/ 1204686 w 3004457"/>
              <a:gd name="connsiteY3" fmla="*/ 29160 h 856480"/>
              <a:gd name="connsiteX4" fmla="*/ 1393372 w 3004457"/>
              <a:gd name="connsiteY4" fmla="*/ 856475 h 856480"/>
              <a:gd name="connsiteX5" fmla="*/ 1741714 w 3004457"/>
              <a:gd name="connsiteY5" fmla="*/ 43675 h 856480"/>
              <a:gd name="connsiteX6" fmla="*/ 2046514 w 3004457"/>
              <a:gd name="connsiteY6" fmla="*/ 856475 h 856480"/>
              <a:gd name="connsiteX7" fmla="*/ 2351314 w 3004457"/>
              <a:gd name="connsiteY7" fmla="*/ 43675 h 856480"/>
              <a:gd name="connsiteX8" fmla="*/ 2670629 w 3004457"/>
              <a:gd name="connsiteY8" fmla="*/ 841961 h 856480"/>
              <a:gd name="connsiteX9" fmla="*/ 3004457 w 3004457"/>
              <a:gd name="connsiteY9" fmla="*/ 421047 h 856480"/>
              <a:gd name="connsiteX0" fmla="*/ 0 w 3004457"/>
              <a:gd name="connsiteY0" fmla="*/ 392018 h 856480"/>
              <a:gd name="connsiteX1" fmla="*/ 362857 w 3004457"/>
              <a:gd name="connsiteY1" fmla="*/ 14647 h 856480"/>
              <a:gd name="connsiteX2" fmla="*/ 740229 w 3004457"/>
              <a:gd name="connsiteY2" fmla="*/ 841961 h 856480"/>
              <a:gd name="connsiteX3" fmla="*/ 1204686 w 3004457"/>
              <a:gd name="connsiteY3" fmla="*/ 29160 h 856480"/>
              <a:gd name="connsiteX4" fmla="*/ 1553029 w 3004457"/>
              <a:gd name="connsiteY4" fmla="*/ 856475 h 856480"/>
              <a:gd name="connsiteX5" fmla="*/ 1741714 w 3004457"/>
              <a:gd name="connsiteY5" fmla="*/ 43675 h 856480"/>
              <a:gd name="connsiteX6" fmla="*/ 2046514 w 3004457"/>
              <a:gd name="connsiteY6" fmla="*/ 856475 h 856480"/>
              <a:gd name="connsiteX7" fmla="*/ 2351314 w 3004457"/>
              <a:gd name="connsiteY7" fmla="*/ 43675 h 856480"/>
              <a:gd name="connsiteX8" fmla="*/ 2670629 w 3004457"/>
              <a:gd name="connsiteY8" fmla="*/ 841961 h 856480"/>
              <a:gd name="connsiteX9" fmla="*/ 3004457 w 3004457"/>
              <a:gd name="connsiteY9" fmla="*/ 421047 h 856480"/>
              <a:gd name="connsiteX0" fmla="*/ 0 w 3004457"/>
              <a:gd name="connsiteY0" fmla="*/ 392018 h 856496"/>
              <a:gd name="connsiteX1" fmla="*/ 362857 w 3004457"/>
              <a:gd name="connsiteY1" fmla="*/ 14647 h 856496"/>
              <a:gd name="connsiteX2" fmla="*/ 740229 w 3004457"/>
              <a:gd name="connsiteY2" fmla="*/ 841961 h 856496"/>
              <a:gd name="connsiteX3" fmla="*/ 1204686 w 3004457"/>
              <a:gd name="connsiteY3" fmla="*/ 29160 h 856496"/>
              <a:gd name="connsiteX4" fmla="*/ 1553029 w 3004457"/>
              <a:gd name="connsiteY4" fmla="*/ 856475 h 856496"/>
              <a:gd name="connsiteX5" fmla="*/ 2002971 w 3004457"/>
              <a:gd name="connsiteY5" fmla="*/ 58189 h 856496"/>
              <a:gd name="connsiteX6" fmla="*/ 2046514 w 3004457"/>
              <a:gd name="connsiteY6" fmla="*/ 856475 h 856496"/>
              <a:gd name="connsiteX7" fmla="*/ 2351314 w 3004457"/>
              <a:gd name="connsiteY7" fmla="*/ 43675 h 856496"/>
              <a:gd name="connsiteX8" fmla="*/ 2670629 w 3004457"/>
              <a:gd name="connsiteY8" fmla="*/ 841961 h 856496"/>
              <a:gd name="connsiteX9" fmla="*/ 3004457 w 3004457"/>
              <a:gd name="connsiteY9" fmla="*/ 421047 h 856496"/>
              <a:gd name="connsiteX0" fmla="*/ 0 w 3004457"/>
              <a:gd name="connsiteY0" fmla="*/ 392018 h 856616"/>
              <a:gd name="connsiteX1" fmla="*/ 362857 w 3004457"/>
              <a:gd name="connsiteY1" fmla="*/ 14647 h 856616"/>
              <a:gd name="connsiteX2" fmla="*/ 740229 w 3004457"/>
              <a:gd name="connsiteY2" fmla="*/ 841961 h 856616"/>
              <a:gd name="connsiteX3" fmla="*/ 1204686 w 3004457"/>
              <a:gd name="connsiteY3" fmla="*/ 29160 h 856616"/>
              <a:gd name="connsiteX4" fmla="*/ 1553029 w 3004457"/>
              <a:gd name="connsiteY4" fmla="*/ 856475 h 856616"/>
              <a:gd name="connsiteX5" fmla="*/ 1901371 w 3004457"/>
              <a:gd name="connsiteY5" fmla="*/ 101732 h 856616"/>
              <a:gd name="connsiteX6" fmla="*/ 2046514 w 3004457"/>
              <a:gd name="connsiteY6" fmla="*/ 856475 h 856616"/>
              <a:gd name="connsiteX7" fmla="*/ 2351314 w 3004457"/>
              <a:gd name="connsiteY7" fmla="*/ 43675 h 856616"/>
              <a:gd name="connsiteX8" fmla="*/ 2670629 w 3004457"/>
              <a:gd name="connsiteY8" fmla="*/ 841961 h 856616"/>
              <a:gd name="connsiteX9" fmla="*/ 3004457 w 3004457"/>
              <a:gd name="connsiteY9" fmla="*/ 421047 h 856616"/>
              <a:gd name="connsiteX0" fmla="*/ 0 w 3004457"/>
              <a:gd name="connsiteY0" fmla="*/ 392018 h 856480"/>
              <a:gd name="connsiteX1" fmla="*/ 362857 w 3004457"/>
              <a:gd name="connsiteY1" fmla="*/ 14647 h 856480"/>
              <a:gd name="connsiteX2" fmla="*/ 740229 w 3004457"/>
              <a:gd name="connsiteY2" fmla="*/ 841961 h 856480"/>
              <a:gd name="connsiteX3" fmla="*/ 1204686 w 3004457"/>
              <a:gd name="connsiteY3" fmla="*/ 29160 h 856480"/>
              <a:gd name="connsiteX4" fmla="*/ 1553029 w 3004457"/>
              <a:gd name="connsiteY4" fmla="*/ 856475 h 856480"/>
              <a:gd name="connsiteX5" fmla="*/ 1901371 w 3004457"/>
              <a:gd name="connsiteY5" fmla="*/ 29160 h 856480"/>
              <a:gd name="connsiteX6" fmla="*/ 2046514 w 3004457"/>
              <a:gd name="connsiteY6" fmla="*/ 856475 h 856480"/>
              <a:gd name="connsiteX7" fmla="*/ 2351314 w 3004457"/>
              <a:gd name="connsiteY7" fmla="*/ 43675 h 856480"/>
              <a:gd name="connsiteX8" fmla="*/ 2670629 w 3004457"/>
              <a:gd name="connsiteY8" fmla="*/ 841961 h 856480"/>
              <a:gd name="connsiteX9" fmla="*/ 3004457 w 3004457"/>
              <a:gd name="connsiteY9" fmla="*/ 421047 h 856480"/>
              <a:gd name="connsiteX0" fmla="*/ 0 w 3004457"/>
              <a:gd name="connsiteY0" fmla="*/ 392018 h 856480"/>
              <a:gd name="connsiteX1" fmla="*/ 362857 w 3004457"/>
              <a:gd name="connsiteY1" fmla="*/ 14647 h 856480"/>
              <a:gd name="connsiteX2" fmla="*/ 740229 w 3004457"/>
              <a:gd name="connsiteY2" fmla="*/ 841961 h 856480"/>
              <a:gd name="connsiteX3" fmla="*/ 1204686 w 3004457"/>
              <a:gd name="connsiteY3" fmla="*/ 29160 h 856480"/>
              <a:gd name="connsiteX4" fmla="*/ 1553029 w 3004457"/>
              <a:gd name="connsiteY4" fmla="*/ 856475 h 856480"/>
              <a:gd name="connsiteX5" fmla="*/ 1901371 w 3004457"/>
              <a:gd name="connsiteY5" fmla="*/ 29160 h 856480"/>
              <a:gd name="connsiteX6" fmla="*/ 2220686 w 3004457"/>
              <a:gd name="connsiteY6" fmla="*/ 856475 h 856480"/>
              <a:gd name="connsiteX7" fmla="*/ 2351314 w 3004457"/>
              <a:gd name="connsiteY7" fmla="*/ 43675 h 856480"/>
              <a:gd name="connsiteX8" fmla="*/ 2670629 w 3004457"/>
              <a:gd name="connsiteY8" fmla="*/ 841961 h 856480"/>
              <a:gd name="connsiteX9" fmla="*/ 3004457 w 3004457"/>
              <a:gd name="connsiteY9" fmla="*/ 421047 h 856480"/>
              <a:gd name="connsiteX0" fmla="*/ 0 w 3004457"/>
              <a:gd name="connsiteY0" fmla="*/ 392018 h 856475"/>
              <a:gd name="connsiteX1" fmla="*/ 362857 w 3004457"/>
              <a:gd name="connsiteY1" fmla="*/ 14647 h 856475"/>
              <a:gd name="connsiteX2" fmla="*/ 740229 w 3004457"/>
              <a:gd name="connsiteY2" fmla="*/ 841961 h 856475"/>
              <a:gd name="connsiteX3" fmla="*/ 1204686 w 3004457"/>
              <a:gd name="connsiteY3" fmla="*/ 29160 h 856475"/>
              <a:gd name="connsiteX4" fmla="*/ 1553029 w 3004457"/>
              <a:gd name="connsiteY4" fmla="*/ 856475 h 856475"/>
              <a:gd name="connsiteX5" fmla="*/ 1901371 w 3004457"/>
              <a:gd name="connsiteY5" fmla="*/ 29160 h 856475"/>
              <a:gd name="connsiteX6" fmla="*/ 2220686 w 3004457"/>
              <a:gd name="connsiteY6" fmla="*/ 856475 h 856475"/>
              <a:gd name="connsiteX7" fmla="*/ 2569029 w 3004457"/>
              <a:gd name="connsiteY7" fmla="*/ 29161 h 856475"/>
              <a:gd name="connsiteX8" fmla="*/ 2670629 w 3004457"/>
              <a:gd name="connsiteY8" fmla="*/ 841961 h 856475"/>
              <a:gd name="connsiteX9" fmla="*/ 3004457 w 3004457"/>
              <a:gd name="connsiteY9" fmla="*/ 421047 h 856475"/>
              <a:gd name="connsiteX0" fmla="*/ 0 w 3004457"/>
              <a:gd name="connsiteY0" fmla="*/ 392018 h 856475"/>
              <a:gd name="connsiteX1" fmla="*/ 362857 w 3004457"/>
              <a:gd name="connsiteY1" fmla="*/ 14647 h 856475"/>
              <a:gd name="connsiteX2" fmla="*/ 740229 w 3004457"/>
              <a:gd name="connsiteY2" fmla="*/ 841961 h 856475"/>
              <a:gd name="connsiteX3" fmla="*/ 1204686 w 3004457"/>
              <a:gd name="connsiteY3" fmla="*/ 29160 h 856475"/>
              <a:gd name="connsiteX4" fmla="*/ 1553029 w 3004457"/>
              <a:gd name="connsiteY4" fmla="*/ 856475 h 856475"/>
              <a:gd name="connsiteX5" fmla="*/ 1901371 w 3004457"/>
              <a:gd name="connsiteY5" fmla="*/ 29160 h 856475"/>
              <a:gd name="connsiteX6" fmla="*/ 2220686 w 3004457"/>
              <a:gd name="connsiteY6" fmla="*/ 856475 h 856475"/>
              <a:gd name="connsiteX7" fmla="*/ 2569029 w 3004457"/>
              <a:gd name="connsiteY7" fmla="*/ 29161 h 856475"/>
              <a:gd name="connsiteX8" fmla="*/ 2917372 w 3004457"/>
              <a:gd name="connsiteY8" fmla="*/ 841961 h 856475"/>
              <a:gd name="connsiteX9" fmla="*/ 3004457 w 3004457"/>
              <a:gd name="connsiteY9" fmla="*/ 421047 h 856475"/>
              <a:gd name="connsiteX0" fmla="*/ 0 w 3280229"/>
              <a:gd name="connsiteY0" fmla="*/ 392018 h 856475"/>
              <a:gd name="connsiteX1" fmla="*/ 362857 w 3280229"/>
              <a:gd name="connsiteY1" fmla="*/ 14647 h 856475"/>
              <a:gd name="connsiteX2" fmla="*/ 740229 w 3280229"/>
              <a:gd name="connsiteY2" fmla="*/ 841961 h 856475"/>
              <a:gd name="connsiteX3" fmla="*/ 1204686 w 3280229"/>
              <a:gd name="connsiteY3" fmla="*/ 29160 h 856475"/>
              <a:gd name="connsiteX4" fmla="*/ 1553029 w 3280229"/>
              <a:gd name="connsiteY4" fmla="*/ 856475 h 856475"/>
              <a:gd name="connsiteX5" fmla="*/ 1901371 w 3280229"/>
              <a:gd name="connsiteY5" fmla="*/ 29160 h 856475"/>
              <a:gd name="connsiteX6" fmla="*/ 2220686 w 3280229"/>
              <a:gd name="connsiteY6" fmla="*/ 856475 h 856475"/>
              <a:gd name="connsiteX7" fmla="*/ 2569029 w 3280229"/>
              <a:gd name="connsiteY7" fmla="*/ 29161 h 856475"/>
              <a:gd name="connsiteX8" fmla="*/ 2917372 w 3280229"/>
              <a:gd name="connsiteY8" fmla="*/ 841961 h 856475"/>
              <a:gd name="connsiteX9" fmla="*/ 3280229 w 3280229"/>
              <a:gd name="connsiteY9" fmla="*/ 421047 h 856475"/>
              <a:gd name="connsiteX0" fmla="*/ 0 w 3280229"/>
              <a:gd name="connsiteY0" fmla="*/ 392018 h 856475"/>
              <a:gd name="connsiteX1" fmla="*/ 362857 w 3280229"/>
              <a:gd name="connsiteY1" fmla="*/ 14647 h 856475"/>
              <a:gd name="connsiteX2" fmla="*/ 740229 w 3280229"/>
              <a:gd name="connsiteY2" fmla="*/ 841961 h 856475"/>
              <a:gd name="connsiteX3" fmla="*/ 1204686 w 3280229"/>
              <a:gd name="connsiteY3" fmla="*/ 29160 h 856475"/>
              <a:gd name="connsiteX4" fmla="*/ 1480457 w 3280229"/>
              <a:gd name="connsiteY4" fmla="*/ 856475 h 856475"/>
              <a:gd name="connsiteX5" fmla="*/ 1901371 w 3280229"/>
              <a:gd name="connsiteY5" fmla="*/ 29160 h 856475"/>
              <a:gd name="connsiteX6" fmla="*/ 2220686 w 3280229"/>
              <a:gd name="connsiteY6" fmla="*/ 856475 h 856475"/>
              <a:gd name="connsiteX7" fmla="*/ 2569029 w 3280229"/>
              <a:gd name="connsiteY7" fmla="*/ 29161 h 856475"/>
              <a:gd name="connsiteX8" fmla="*/ 2917372 w 3280229"/>
              <a:gd name="connsiteY8" fmla="*/ 841961 h 856475"/>
              <a:gd name="connsiteX9" fmla="*/ 3280229 w 3280229"/>
              <a:gd name="connsiteY9" fmla="*/ 421047 h 856475"/>
              <a:gd name="connsiteX0" fmla="*/ 0 w 3280229"/>
              <a:gd name="connsiteY0" fmla="*/ 392018 h 856475"/>
              <a:gd name="connsiteX1" fmla="*/ 362857 w 3280229"/>
              <a:gd name="connsiteY1" fmla="*/ 14647 h 856475"/>
              <a:gd name="connsiteX2" fmla="*/ 740229 w 3280229"/>
              <a:gd name="connsiteY2" fmla="*/ 841961 h 856475"/>
              <a:gd name="connsiteX3" fmla="*/ 1074057 w 3280229"/>
              <a:gd name="connsiteY3" fmla="*/ 29160 h 856475"/>
              <a:gd name="connsiteX4" fmla="*/ 1480457 w 3280229"/>
              <a:gd name="connsiteY4" fmla="*/ 856475 h 856475"/>
              <a:gd name="connsiteX5" fmla="*/ 1901371 w 3280229"/>
              <a:gd name="connsiteY5" fmla="*/ 29160 h 856475"/>
              <a:gd name="connsiteX6" fmla="*/ 2220686 w 3280229"/>
              <a:gd name="connsiteY6" fmla="*/ 856475 h 856475"/>
              <a:gd name="connsiteX7" fmla="*/ 2569029 w 3280229"/>
              <a:gd name="connsiteY7" fmla="*/ 29161 h 856475"/>
              <a:gd name="connsiteX8" fmla="*/ 2917372 w 3280229"/>
              <a:gd name="connsiteY8" fmla="*/ 841961 h 856475"/>
              <a:gd name="connsiteX9" fmla="*/ 3280229 w 3280229"/>
              <a:gd name="connsiteY9" fmla="*/ 421047 h 856475"/>
              <a:gd name="connsiteX0" fmla="*/ 0 w 3280229"/>
              <a:gd name="connsiteY0" fmla="*/ 392749 h 857211"/>
              <a:gd name="connsiteX1" fmla="*/ 362857 w 3280229"/>
              <a:gd name="connsiteY1" fmla="*/ 15378 h 857211"/>
              <a:gd name="connsiteX2" fmla="*/ 624115 w 3280229"/>
              <a:gd name="connsiteY2" fmla="*/ 857206 h 857211"/>
              <a:gd name="connsiteX3" fmla="*/ 1074057 w 3280229"/>
              <a:gd name="connsiteY3" fmla="*/ 29891 h 857211"/>
              <a:gd name="connsiteX4" fmla="*/ 1480457 w 3280229"/>
              <a:gd name="connsiteY4" fmla="*/ 857206 h 857211"/>
              <a:gd name="connsiteX5" fmla="*/ 1901371 w 3280229"/>
              <a:gd name="connsiteY5" fmla="*/ 29891 h 857211"/>
              <a:gd name="connsiteX6" fmla="*/ 2220686 w 3280229"/>
              <a:gd name="connsiteY6" fmla="*/ 857206 h 857211"/>
              <a:gd name="connsiteX7" fmla="*/ 2569029 w 3280229"/>
              <a:gd name="connsiteY7" fmla="*/ 29892 h 857211"/>
              <a:gd name="connsiteX8" fmla="*/ 2917372 w 3280229"/>
              <a:gd name="connsiteY8" fmla="*/ 842692 h 857211"/>
              <a:gd name="connsiteX9" fmla="*/ 3280229 w 3280229"/>
              <a:gd name="connsiteY9" fmla="*/ 421778 h 857211"/>
              <a:gd name="connsiteX0" fmla="*/ 0 w 3280229"/>
              <a:gd name="connsiteY0" fmla="*/ 392749 h 857211"/>
              <a:gd name="connsiteX1" fmla="*/ 319314 w 3280229"/>
              <a:gd name="connsiteY1" fmla="*/ 15378 h 857211"/>
              <a:gd name="connsiteX2" fmla="*/ 624115 w 3280229"/>
              <a:gd name="connsiteY2" fmla="*/ 857206 h 857211"/>
              <a:gd name="connsiteX3" fmla="*/ 1074057 w 3280229"/>
              <a:gd name="connsiteY3" fmla="*/ 29891 h 857211"/>
              <a:gd name="connsiteX4" fmla="*/ 1480457 w 3280229"/>
              <a:gd name="connsiteY4" fmla="*/ 857206 h 857211"/>
              <a:gd name="connsiteX5" fmla="*/ 1901371 w 3280229"/>
              <a:gd name="connsiteY5" fmla="*/ 29891 h 857211"/>
              <a:gd name="connsiteX6" fmla="*/ 2220686 w 3280229"/>
              <a:gd name="connsiteY6" fmla="*/ 857206 h 857211"/>
              <a:gd name="connsiteX7" fmla="*/ 2569029 w 3280229"/>
              <a:gd name="connsiteY7" fmla="*/ 29892 h 857211"/>
              <a:gd name="connsiteX8" fmla="*/ 2917372 w 3280229"/>
              <a:gd name="connsiteY8" fmla="*/ 842692 h 857211"/>
              <a:gd name="connsiteX9" fmla="*/ 3280229 w 3280229"/>
              <a:gd name="connsiteY9" fmla="*/ 421778 h 857211"/>
              <a:gd name="connsiteX0" fmla="*/ 0 w 3280229"/>
              <a:gd name="connsiteY0" fmla="*/ 392749 h 857211"/>
              <a:gd name="connsiteX1" fmla="*/ 319314 w 3280229"/>
              <a:gd name="connsiteY1" fmla="*/ 15378 h 857211"/>
              <a:gd name="connsiteX2" fmla="*/ 624115 w 3280229"/>
              <a:gd name="connsiteY2" fmla="*/ 857206 h 857211"/>
              <a:gd name="connsiteX3" fmla="*/ 1074057 w 3280229"/>
              <a:gd name="connsiteY3" fmla="*/ 29891 h 857211"/>
              <a:gd name="connsiteX4" fmla="*/ 1480457 w 3280229"/>
              <a:gd name="connsiteY4" fmla="*/ 857206 h 857211"/>
              <a:gd name="connsiteX5" fmla="*/ 1843313 w 3280229"/>
              <a:gd name="connsiteY5" fmla="*/ 29891 h 857211"/>
              <a:gd name="connsiteX6" fmla="*/ 2220686 w 3280229"/>
              <a:gd name="connsiteY6" fmla="*/ 857206 h 857211"/>
              <a:gd name="connsiteX7" fmla="*/ 2569029 w 3280229"/>
              <a:gd name="connsiteY7" fmla="*/ 29892 h 857211"/>
              <a:gd name="connsiteX8" fmla="*/ 2917372 w 3280229"/>
              <a:gd name="connsiteY8" fmla="*/ 842692 h 857211"/>
              <a:gd name="connsiteX9" fmla="*/ 3280229 w 3280229"/>
              <a:gd name="connsiteY9" fmla="*/ 421778 h 857211"/>
              <a:gd name="connsiteX0" fmla="*/ 0 w 3280229"/>
              <a:gd name="connsiteY0" fmla="*/ 392749 h 857211"/>
              <a:gd name="connsiteX1" fmla="*/ 319314 w 3280229"/>
              <a:gd name="connsiteY1" fmla="*/ 15378 h 857211"/>
              <a:gd name="connsiteX2" fmla="*/ 624115 w 3280229"/>
              <a:gd name="connsiteY2" fmla="*/ 857206 h 857211"/>
              <a:gd name="connsiteX3" fmla="*/ 1074057 w 3280229"/>
              <a:gd name="connsiteY3" fmla="*/ 29891 h 857211"/>
              <a:gd name="connsiteX4" fmla="*/ 1480457 w 3280229"/>
              <a:gd name="connsiteY4" fmla="*/ 857206 h 857211"/>
              <a:gd name="connsiteX5" fmla="*/ 1843313 w 3280229"/>
              <a:gd name="connsiteY5" fmla="*/ 29891 h 857211"/>
              <a:gd name="connsiteX6" fmla="*/ 2220686 w 3280229"/>
              <a:gd name="connsiteY6" fmla="*/ 857206 h 857211"/>
              <a:gd name="connsiteX7" fmla="*/ 2641600 w 3280229"/>
              <a:gd name="connsiteY7" fmla="*/ 15378 h 857211"/>
              <a:gd name="connsiteX8" fmla="*/ 2917372 w 3280229"/>
              <a:gd name="connsiteY8" fmla="*/ 842692 h 857211"/>
              <a:gd name="connsiteX9" fmla="*/ 3280229 w 3280229"/>
              <a:gd name="connsiteY9" fmla="*/ 421778 h 857211"/>
              <a:gd name="connsiteX0" fmla="*/ 0 w 3280229"/>
              <a:gd name="connsiteY0" fmla="*/ 392749 h 857211"/>
              <a:gd name="connsiteX1" fmla="*/ 319314 w 3280229"/>
              <a:gd name="connsiteY1" fmla="*/ 15378 h 857211"/>
              <a:gd name="connsiteX2" fmla="*/ 624115 w 3280229"/>
              <a:gd name="connsiteY2" fmla="*/ 857206 h 857211"/>
              <a:gd name="connsiteX3" fmla="*/ 1074057 w 3280229"/>
              <a:gd name="connsiteY3" fmla="*/ 29891 h 857211"/>
              <a:gd name="connsiteX4" fmla="*/ 1480457 w 3280229"/>
              <a:gd name="connsiteY4" fmla="*/ 857206 h 857211"/>
              <a:gd name="connsiteX5" fmla="*/ 1843313 w 3280229"/>
              <a:gd name="connsiteY5" fmla="*/ 29891 h 857211"/>
              <a:gd name="connsiteX6" fmla="*/ 2220686 w 3280229"/>
              <a:gd name="connsiteY6" fmla="*/ 857206 h 857211"/>
              <a:gd name="connsiteX7" fmla="*/ 2641600 w 3280229"/>
              <a:gd name="connsiteY7" fmla="*/ 15378 h 857211"/>
              <a:gd name="connsiteX8" fmla="*/ 2975429 w 3280229"/>
              <a:gd name="connsiteY8" fmla="*/ 842692 h 857211"/>
              <a:gd name="connsiteX9" fmla="*/ 3280229 w 3280229"/>
              <a:gd name="connsiteY9" fmla="*/ 421778 h 85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0229" h="857211">
                <a:moveTo>
                  <a:pt x="0" y="392749"/>
                </a:moveTo>
                <a:cubicBezTo>
                  <a:pt x="119743" y="166568"/>
                  <a:pt x="215295" y="-62031"/>
                  <a:pt x="319314" y="15378"/>
                </a:cubicBezTo>
                <a:cubicBezTo>
                  <a:pt x="423333" y="92787"/>
                  <a:pt x="498325" y="854787"/>
                  <a:pt x="624115" y="857206"/>
                </a:cubicBezTo>
                <a:cubicBezTo>
                  <a:pt x="749905" y="859625"/>
                  <a:pt x="931333" y="29891"/>
                  <a:pt x="1074057" y="29891"/>
                </a:cubicBezTo>
                <a:cubicBezTo>
                  <a:pt x="1216781" y="29891"/>
                  <a:pt x="1352248" y="857206"/>
                  <a:pt x="1480457" y="857206"/>
                </a:cubicBezTo>
                <a:cubicBezTo>
                  <a:pt x="1608666" y="857206"/>
                  <a:pt x="1719942" y="29891"/>
                  <a:pt x="1843313" y="29891"/>
                </a:cubicBezTo>
                <a:cubicBezTo>
                  <a:pt x="1966684" y="29891"/>
                  <a:pt x="2087638" y="859625"/>
                  <a:pt x="2220686" y="857206"/>
                </a:cubicBezTo>
                <a:cubicBezTo>
                  <a:pt x="2353734" y="854787"/>
                  <a:pt x="2515810" y="17797"/>
                  <a:pt x="2641600" y="15378"/>
                </a:cubicBezTo>
                <a:cubicBezTo>
                  <a:pt x="2767390" y="12959"/>
                  <a:pt x="2868991" y="774959"/>
                  <a:pt x="2975429" y="842692"/>
                </a:cubicBezTo>
                <a:cubicBezTo>
                  <a:pt x="3081867" y="910425"/>
                  <a:pt x="3167743" y="663682"/>
                  <a:pt x="3280229" y="421778"/>
                </a:cubicBezTo>
              </a:path>
            </a:pathLst>
          </a:custGeom>
          <a:ln w="25400">
            <a:solidFill>
              <a:srgbClr val="FF3C3C"/>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86" name="Oval 16"/>
          <p:cNvSpPr>
            <a:spLocks noChangeAspect="1" noChangeArrowheads="1"/>
          </p:cNvSpPr>
          <p:nvPr/>
        </p:nvSpPr>
        <p:spPr bwMode="auto">
          <a:xfrm>
            <a:off x="2457450" y="5619750"/>
            <a:ext cx="352425" cy="333375"/>
          </a:xfrm>
          <a:prstGeom prst="ellipse">
            <a:avLst/>
          </a:prstGeom>
          <a:gradFill rotWithShape="1">
            <a:gsLst>
              <a:gs pos="0">
                <a:srgbClr val="FFCCCC"/>
              </a:gs>
              <a:gs pos="100000">
                <a:srgbClr val="FF3399"/>
              </a:gs>
            </a:gsLst>
            <a:path path="shape">
              <a:fillToRect l="50000" t="50000" r="50000" b="50000"/>
            </a:path>
          </a:gradFill>
          <a:ln w="9525">
            <a:solidFill>
              <a:schemeClr val="tx1"/>
            </a:solidFill>
            <a:round/>
            <a:headEnd/>
            <a:tailEnd/>
          </a:ln>
        </p:spPr>
        <p:txBody>
          <a:bodyPr wrap="none"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p>
        </p:txBody>
      </p:sp>
      <p:sp>
        <p:nvSpPr>
          <p:cNvPr id="87" name="テキスト ボックス 6"/>
          <p:cNvSpPr txBox="1">
            <a:spLocks noChangeArrowheads="1"/>
          </p:cNvSpPr>
          <p:nvPr/>
        </p:nvSpPr>
        <p:spPr bwMode="auto">
          <a:xfrm>
            <a:off x="2362200" y="55626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a:latin typeface="メイリオ" panose="020B0604030504040204" pitchFamily="50" charset="-128"/>
                <a:ea typeface="メイリオ" panose="020B0604030504040204" pitchFamily="50" charset="-128"/>
              </a:rPr>
              <a:t>＋</a:t>
            </a:r>
          </a:p>
        </p:txBody>
      </p:sp>
      <p:sp>
        <p:nvSpPr>
          <p:cNvPr id="88" name="テキスト ボックス 6"/>
          <p:cNvSpPr txBox="1">
            <a:spLocks noChangeArrowheads="1"/>
          </p:cNvSpPr>
          <p:nvPr/>
        </p:nvSpPr>
        <p:spPr bwMode="auto">
          <a:xfrm>
            <a:off x="3205163" y="53340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a:latin typeface="メイリオ" panose="020B0604030504040204" pitchFamily="50" charset="-128"/>
                <a:ea typeface="メイリオ" panose="020B0604030504040204" pitchFamily="50" charset="-128"/>
              </a:rPr>
              <a:t>引力</a:t>
            </a:r>
          </a:p>
        </p:txBody>
      </p:sp>
      <p:sp>
        <p:nvSpPr>
          <p:cNvPr id="89" name="フリーフォーム 3"/>
          <p:cNvSpPr>
            <a:spLocks/>
          </p:cNvSpPr>
          <p:nvPr/>
        </p:nvSpPr>
        <p:spPr bwMode="auto">
          <a:xfrm rot="21470866">
            <a:off x="4646613" y="3783013"/>
            <a:ext cx="4191000" cy="420687"/>
          </a:xfrm>
          <a:custGeom>
            <a:avLst/>
            <a:gdLst>
              <a:gd name="T0" fmla="*/ 0 w 3280229"/>
              <a:gd name="T1" fmla="*/ 318 h 857211"/>
              <a:gd name="T2" fmla="*/ 2440455 w 3280229"/>
              <a:gd name="T3" fmla="*/ 13 h 857211"/>
              <a:gd name="T4" fmla="*/ 4769982 w 3280229"/>
              <a:gd name="T5" fmla="*/ 694 h 857211"/>
              <a:gd name="T6" fmla="*/ 8208796 w 3280229"/>
              <a:gd name="T7" fmla="*/ 25 h 857211"/>
              <a:gd name="T8" fmla="*/ 11314817 w 3280229"/>
              <a:gd name="T9" fmla="*/ 694 h 857211"/>
              <a:gd name="T10" fmla="*/ 14088056 w 3280229"/>
              <a:gd name="T11" fmla="*/ 25 h 857211"/>
              <a:gd name="T12" fmla="*/ 16972224 w 3280229"/>
              <a:gd name="T13" fmla="*/ 694 h 857211"/>
              <a:gd name="T14" fmla="*/ 20189193 w 3280229"/>
              <a:gd name="T15" fmla="*/ 13 h 857211"/>
              <a:gd name="T16" fmla="*/ 22740575 w 3280229"/>
              <a:gd name="T17" fmla="*/ 683 h 857211"/>
              <a:gd name="T18" fmla="*/ 25070093 w 3280229"/>
              <a:gd name="T19" fmla="*/ 342 h 857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80229"/>
              <a:gd name="T31" fmla="*/ 0 h 857211"/>
              <a:gd name="T32" fmla="*/ 3280229 w 3280229"/>
              <a:gd name="T33" fmla="*/ 857211 h 857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80229" h="857211">
                <a:moveTo>
                  <a:pt x="0" y="392749"/>
                </a:moveTo>
                <a:cubicBezTo>
                  <a:pt x="119743" y="166568"/>
                  <a:pt x="215295" y="-62031"/>
                  <a:pt x="319314" y="15378"/>
                </a:cubicBezTo>
                <a:cubicBezTo>
                  <a:pt x="423333" y="92787"/>
                  <a:pt x="498325" y="854787"/>
                  <a:pt x="624115" y="857206"/>
                </a:cubicBezTo>
                <a:cubicBezTo>
                  <a:pt x="749905" y="859625"/>
                  <a:pt x="931333" y="29891"/>
                  <a:pt x="1074057" y="29891"/>
                </a:cubicBezTo>
                <a:cubicBezTo>
                  <a:pt x="1216781" y="29891"/>
                  <a:pt x="1352248" y="857206"/>
                  <a:pt x="1480457" y="857206"/>
                </a:cubicBezTo>
                <a:cubicBezTo>
                  <a:pt x="1608666" y="857206"/>
                  <a:pt x="1719942" y="29891"/>
                  <a:pt x="1843313" y="29891"/>
                </a:cubicBezTo>
                <a:cubicBezTo>
                  <a:pt x="1966684" y="29891"/>
                  <a:pt x="2087638" y="859625"/>
                  <a:pt x="2220686" y="857206"/>
                </a:cubicBezTo>
                <a:cubicBezTo>
                  <a:pt x="2353734" y="854787"/>
                  <a:pt x="2515810" y="17797"/>
                  <a:pt x="2641600" y="15378"/>
                </a:cubicBezTo>
                <a:cubicBezTo>
                  <a:pt x="2767390" y="12959"/>
                  <a:pt x="2868991" y="774959"/>
                  <a:pt x="2975429" y="842692"/>
                </a:cubicBezTo>
                <a:cubicBezTo>
                  <a:pt x="3081867" y="910425"/>
                  <a:pt x="3167743" y="663682"/>
                  <a:pt x="3280229" y="421778"/>
                </a:cubicBezTo>
              </a:path>
            </a:pathLst>
          </a:custGeom>
          <a:noFill/>
          <a:ln w="25400" cap="flat" cmpd="sng" algn="ctr">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ja-JP" altLang="en-US"/>
          </a:p>
        </p:txBody>
      </p:sp>
      <p:sp>
        <p:nvSpPr>
          <p:cNvPr id="90" name="テキスト ボックス 6"/>
          <p:cNvSpPr txBox="1">
            <a:spLocks noChangeArrowheads="1"/>
          </p:cNvSpPr>
          <p:nvPr/>
        </p:nvSpPr>
        <p:spPr bwMode="auto">
          <a:xfrm>
            <a:off x="6173788" y="43434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a:latin typeface="メイリオ" panose="020B0604030504040204" pitchFamily="50" charset="-128"/>
                <a:ea typeface="メイリオ" panose="020B0604030504040204" pitchFamily="50" charset="-128"/>
              </a:rPr>
              <a:t>斥力</a:t>
            </a:r>
          </a:p>
        </p:txBody>
      </p:sp>
      <p:sp>
        <p:nvSpPr>
          <p:cNvPr id="91" name="Arc 27"/>
          <p:cNvSpPr>
            <a:spLocks/>
          </p:cNvSpPr>
          <p:nvPr/>
        </p:nvSpPr>
        <p:spPr bwMode="auto">
          <a:xfrm>
            <a:off x="1704975" y="3124200"/>
            <a:ext cx="3603625" cy="3563938"/>
          </a:xfrm>
          <a:custGeom>
            <a:avLst/>
            <a:gdLst>
              <a:gd name="T0" fmla="*/ 0 w 29180"/>
              <a:gd name="T1" fmla="*/ 2147483647 h 28863"/>
              <a:gd name="T2" fmla="*/ 2147483647 w 29180"/>
              <a:gd name="T3" fmla="*/ 2147483647 h 28863"/>
              <a:gd name="T4" fmla="*/ 2147483647 w 29180"/>
              <a:gd name="T5" fmla="*/ 2147483647 h 28863"/>
              <a:gd name="T6" fmla="*/ 0 60000 65536"/>
              <a:gd name="T7" fmla="*/ 0 60000 65536"/>
              <a:gd name="T8" fmla="*/ 0 60000 65536"/>
              <a:gd name="T9" fmla="*/ 0 w 29180"/>
              <a:gd name="T10" fmla="*/ 0 h 28863"/>
              <a:gd name="T11" fmla="*/ 29180 w 29180"/>
              <a:gd name="T12" fmla="*/ 28863 h 28863"/>
            </a:gdLst>
            <a:ahLst/>
            <a:cxnLst>
              <a:cxn ang="T6">
                <a:pos x="T0" y="T1"/>
              </a:cxn>
              <a:cxn ang="T7">
                <a:pos x="T2" y="T3"/>
              </a:cxn>
              <a:cxn ang="T8">
                <a:pos x="T4" y="T5"/>
              </a:cxn>
            </a:cxnLst>
            <a:rect l="T9" t="T10" r="T11" b="T12"/>
            <a:pathLst>
              <a:path w="29180" h="28863" fill="none" extrusionOk="0">
                <a:moveTo>
                  <a:pt x="-1" y="1373"/>
                </a:moveTo>
                <a:cubicBezTo>
                  <a:pt x="2423" y="465"/>
                  <a:pt x="4991" y="-1"/>
                  <a:pt x="7580" y="0"/>
                </a:cubicBezTo>
                <a:cubicBezTo>
                  <a:pt x="19509" y="0"/>
                  <a:pt x="29180" y="9670"/>
                  <a:pt x="29180" y="21600"/>
                </a:cubicBezTo>
                <a:cubicBezTo>
                  <a:pt x="29180" y="24075"/>
                  <a:pt x="28754" y="26532"/>
                  <a:pt x="27922" y="28863"/>
                </a:cubicBezTo>
              </a:path>
              <a:path w="29180" h="28863" stroke="0" extrusionOk="0">
                <a:moveTo>
                  <a:pt x="-1" y="1373"/>
                </a:moveTo>
                <a:cubicBezTo>
                  <a:pt x="2423" y="465"/>
                  <a:pt x="4991" y="-1"/>
                  <a:pt x="7580" y="0"/>
                </a:cubicBezTo>
                <a:cubicBezTo>
                  <a:pt x="19509" y="0"/>
                  <a:pt x="29180" y="9670"/>
                  <a:pt x="29180" y="21600"/>
                </a:cubicBezTo>
                <a:cubicBezTo>
                  <a:pt x="29180" y="24075"/>
                  <a:pt x="28754" y="26532"/>
                  <a:pt x="27922" y="28863"/>
                </a:cubicBezTo>
                <a:lnTo>
                  <a:pt x="7580" y="21600"/>
                </a:lnTo>
                <a:lnTo>
                  <a:pt x="-1" y="1373"/>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pic>
        <p:nvPicPr>
          <p:cNvPr id="92" name="Picture 44" descr="higgstan_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34290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Arc 28"/>
          <p:cNvSpPr>
            <a:spLocks/>
          </p:cNvSpPr>
          <p:nvPr/>
        </p:nvSpPr>
        <p:spPr bwMode="auto">
          <a:xfrm flipH="1">
            <a:off x="7986713" y="3124200"/>
            <a:ext cx="2819400" cy="3563938"/>
          </a:xfrm>
          <a:custGeom>
            <a:avLst/>
            <a:gdLst>
              <a:gd name="T0" fmla="*/ 2147483647 w 21600"/>
              <a:gd name="T1" fmla="*/ 0 h 27302"/>
              <a:gd name="T2" fmla="*/ 2147483647 w 21600"/>
              <a:gd name="T3" fmla="*/ 2147483647 h 27302"/>
              <a:gd name="T4" fmla="*/ 0 w 21600"/>
              <a:gd name="T5" fmla="*/ 2147483647 h 27302"/>
              <a:gd name="T6" fmla="*/ 0 60000 65536"/>
              <a:gd name="T7" fmla="*/ 0 60000 65536"/>
              <a:gd name="T8" fmla="*/ 0 60000 65536"/>
              <a:gd name="T9" fmla="*/ 0 w 21600"/>
              <a:gd name="T10" fmla="*/ 0 h 27302"/>
              <a:gd name="T11" fmla="*/ 21600 w 21600"/>
              <a:gd name="T12" fmla="*/ 27302 h 27302"/>
            </a:gdLst>
            <a:ahLst/>
            <a:cxnLst>
              <a:cxn ang="T6">
                <a:pos x="T0" y="T1"/>
              </a:cxn>
              <a:cxn ang="T7">
                <a:pos x="T2" y="T3"/>
              </a:cxn>
              <a:cxn ang="T8">
                <a:pos x="T4" y="T5"/>
              </a:cxn>
            </a:cxnLst>
            <a:rect l="T9" t="T10" r="T11" b="T12"/>
            <a:pathLst>
              <a:path w="21600" h="27302" fill="none" extrusionOk="0">
                <a:moveTo>
                  <a:pt x="2183" y="-1"/>
                </a:moveTo>
                <a:cubicBezTo>
                  <a:pt x="13210" y="1119"/>
                  <a:pt x="21600" y="10404"/>
                  <a:pt x="21600" y="21489"/>
                </a:cubicBezTo>
                <a:cubicBezTo>
                  <a:pt x="21600" y="23453"/>
                  <a:pt x="21331" y="25409"/>
                  <a:pt x="20803" y="27302"/>
                </a:cubicBezTo>
              </a:path>
              <a:path w="21600" h="27302" stroke="0" extrusionOk="0">
                <a:moveTo>
                  <a:pt x="2183" y="-1"/>
                </a:moveTo>
                <a:cubicBezTo>
                  <a:pt x="13210" y="1119"/>
                  <a:pt x="21600" y="10404"/>
                  <a:pt x="21600" y="21489"/>
                </a:cubicBezTo>
                <a:cubicBezTo>
                  <a:pt x="21600" y="23453"/>
                  <a:pt x="21331" y="25409"/>
                  <a:pt x="20803" y="27302"/>
                </a:cubicBezTo>
                <a:lnTo>
                  <a:pt x="0" y="21489"/>
                </a:lnTo>
                <a:lnTo>
                  <a:pt x="2183"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pic>
        <p:nvPicPr>
          <p:cNvPr id="94" name="Picture 44" descr="higgstan_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34290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テキスト ボックス 6"/>
          <p:cNvSpPr txBox="1">
            <a:spLocks noChangeArrowheads="1"/>
          </p:cNvSpPr>
          <p:nvPr/>
        </p:nvSpPr>
        <p:spPr bwMode="auto">
          <a:xfrm>
            <a:off x="2895600" y="5786438"/>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a:latin typeface="メイリオ" panose="020B0604030504040204" pitchFamily="50" charset="-128"/>
                <a:ea typeface="メイリオ" panose="020B0604030504040204" pitchFamily="50" charset="-128"/>
              </a:rPr>
              <a:t>（原子を作る）</a:t>
            </a:r>
          </a:p>
        </p:txBody>
      </p:sp>
      <p:sp>
        <p:nvSpPr>
          <p:cNvPr id="96" name="テキスト ボックス 6"/>
          <p:cNvSpPr txBox="1">
            <a:spLocks noChangeArrowheads="1"/>
          </p:cNvSpPr>
          <p:nvPr/>
        </p:nvSpPr>
        <p:spPr bwMode="auto">
          <a:xfrm>
            <a:off x="5257800" y="4814888"/>
            <a:ext cx="2994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2800">
                <a:latin typeface="メイリオ" panose="020B0604030504040204" pitchFamily="50" charset="-128"/>
                <a:ea typeface="メイリオ" panose="020B0604030504040204" pitchFamily="50" charset="-128"/>
              </a:rPr>
              <a:t>（“地面”を作る）</a:t>
            </a:r>
          </a:p>
        </p:txBody>
      </p:sp>
      <p:pic>
        <p:nvPicPr>
          <p:cNvPr id="97" name="Picture 2" descr="D:\Sugiyama_D\Documents_D\work\seminar\素材\picture\小物\higgstan\higgstan_pho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4290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 descr="D:\Sugiyama_D\Documents_D\work\seminar\素材\picture\小物\higgstan\higgstan_pho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4343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正方形/長方形 1"/>
          <p:cNvSpPr>
            <a:spLocks noChangeArrowheads="1"/>
          </p:cNvSpPr>
          <p:nvPr/>
        </p:nvSpPr>
        <p:spPr bwMode="auto">
          <a:xfrm>
            <a:off x="3463553" y="2722563"/>
            <a:ext cx="61356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600" dirty="0">
                <a:latin typeface="メイリオ" panose="020B0604030504040204" pitchFamily="50" charset="-128"/>
                <a:ea typeface="メイリオ" panose="020B0604030504040204" pitchFamily="50" charset="-128"/>
              </a:rPr>
              <a:t>電子、アップクォーク、ダウンクォークだけではバラバラになる</a:t>
            </a:r>
            <a:endParaRPr lang="en-US" altLang="ja-JP" sz="1600" dirty="0">
              <a:latin typeface="メイリオ" panose="020B0604030504040204" pitchFamily="50" charset="-128"/>
              <a:ea typeface="メイリオ" panose="020B0604030504040204" pitchFamily="50" charset="-128"/>
            </a:endParaRPr>
          </a:p>
          <a:p>
            <a:pPr algn="ctr" eaLnBrk="1" hangingPunct="1"/>
            <a:r>
              <a:rPr lang="ja-JP" altLang="en-US" sz="1600" dirty="0">
                <a:latin typeface="メイリオ" panose="020B0604030504040204" pitchFamily="50" charset="-128"/>
                <a:ea typeface="メイリオ" panose="020B0604030504040204" pitchFamily="50" charset="-128"/>
              </a:rPr>
              <a:t>　　　そこで、電気的・磁気的な力を伝える粒子が必要。</a:t>
            </a:r>
            <a:endParaRPr lang="en-US" altLang="ja-JP" sz="1600" dirty="0">
              <a:latin typeface="メイリオ" panose="020B0604030504040204" pitchFamily="50" charset="-128"/>
              <a:ea typeface="メイリオ" panose="020B0604030504040204" pitchFamily="50" charset="-128"/>
            </a:endParaRPr>
          </a:p>
          <a:p>
            <a:pPr algn="ctr" eaLnBrk="1" hangingPunct="1"/>
            <a:r>
              <a:rPr lang="ja-JP" altLang="en-US" sz="1600" dirty="0">
                <a:latin typeface="メイリオ" panose="020B0604030504040204" pitchFamily="50" charset="-128"/>
                <a:ea typeface="メイリオ" panose="020B0604030504040204" pitchFamily="50" charset="-128"/>
              </a:rPr>
              <a:t>それが「</a:t>
            </a:r>
            <a:r>
              <a:rPr lang="ja-JP" altLang="en-US" b="1" u="sng" dirty="0">
                <a:solidFill>
                  <a:srgbClr val="C00000"/>
                </a:solidFill>
                <a:latin typeface="メイリオ" panose="020B0604030504040204" pitchFamily="50" charset="-128"/>
                <a:ea typeface="メイリオ" panose="020B0604030504040204" pitchFamily="50" charset="-128"/>
              </a:rPr>
              <a:t>光子</a:t>
            </a:r>
            <a:r>
              <a:rPr lang="ja-JP" altLang="en-US" sz="1600" dirty="0">
                <a:latin typeface="メイリオ" panose="020B0604030504040204" pitchFamily="50" charset="-128"/>
                <a:ea typeface="メイリオ" panose="020B0604030504040204" pitchFamily="50" charset="-128"/>
              </a:rPr>
              <a:t>」</a:t>
            </a:r>
          </a:p>
          <a:p>
            <a:pPr algn="ctr" eaLnBrk="1" hangingPunct="1"/>
            <a:endParaRPr lang="ja-JP" altLang="en-US" sz="1600" dirty="0">
              <a:latin typeface="メイリオ" panose="020B0604030504040204" pitchFamily="50" charset="-128"/>
              <a:ea typeface="メイリオ" panose="020B0604030504040204" pitchFamily="50" charset="-128"/>
            </a:endParaRPr>
          </a:p>
        </p:txBody>
      </p:sp>
      <p:cxnSp>
        <p:nvCxnSpPr>
          <p:cNvPr id="100" name="直線矢印コネクタ 99"/>
          <p:cNvCxnSpPr/>
          <p:nvPr/>
        </p:nvCxnSpPr>
        <p:spPr>
          <a:xfrm flipH="1">
            <a:off x="6710363" y="3536950"/>
            <a:ext cx="177800" cy="119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1" name="テキスト ボックス 4"/>
          <p:cNvSpPr txBox="1">
            <a:spLocks noChangeArrowheads="1"/>
          </p:cNvSpPr>
          <p:nvPr/>
        </p:nvSpPr>
        <p:spPr bwMode="auto">
          <a:xfrm>
            <a:off x="5664200" y="5832475"/>
            <a:ext cx="203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光子は電磁波を</a:t>
            </a:r>
            <a:endParaRPr lang="en-US" altLang="ja-JP" sz="1600" dirty="0">
              <a:latin typeface="Meiryo UI" panose="020B0604030504040204" pitchFamily="50" charset="-128"/>
              <a:ea typeface="Meiryo UI" panose="020B0604030504040204" pitchFamily="50" charset="-128"/>
            </a:endParaRPr>
          </a:p>
          <a:p>
            <a:pPr algn="ctr" eaLnBrk="1" hangingPunct="1"/>
            <a:r>
              <a:rPr lang="ja-JP" altLang="en-US" sz="1600" dirty="0">
                <a:latin typeface="Meiryo UI" panose="020B0604030504040204" pitchFamily="50" charset="-128"/>
                <a:ea typeface="Meiryo UI" panose="020B0604030504040204" pitchFamily="50" charset="-128"/>
              </a:rPr>
              <a:t>粒子化したもの。</a:t>
            </a:r>
          </a:p>
        </p:txBody>
      </p:sp>
    </p:spTree>
    <p:extLst>
      <p:ext uri="{BB962C8B-B14F-4D97-AF65-F5344CB8AC3E}">
        <p14:creationId xmlns:p14="http://schemas.microsoft.com/office/powerpoint/2010/main" val="22331876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7833101" y="860784"/>
            <a:ext cx="3209923" cy="3231613"/>
          </a:xfrm>
          <a:prstGeom prst="rect">
            <a:avLst/>
          </a:prstGeom>
        </p:spPr>
      </p:pic>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160443" y="206100"/>
            <a:ext cx="9871113"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K-B" panose="02020700000000000000" pitchFamily="18" charset="-128"/>
                <a:ea typeface="UD デジタル 教科書体 NK-B" panose="02020700000000000000" pitchFamily="18" charset="-128"/>
              </a:rPr>
              <a:t>光励起と深部イメージング</a:t>
            </a:r>
            <a:endParaRPr kumimoji="1" lang="ja-JP" altLang="en-US" sz="32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22540" name="Picture 12" descr="http://singularity-bio.jp/wp/wp-content/uploads/2019/04/ponchi_jp_ishiha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387756"/>
            <a:ext cx="6291942" cy="314153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40640" y="6588193"/>
            <a:ext cx="5826760" cy="200055"/>
          </a:xfrm>
          <a:prstGeom prst="rect">
            <a:avLst/>
          </a:prstGeom>
        </p:spPr>
        <p:txBody>
          <a:bodyPr wrap="square">
            <a:spAutoFit/>
          </a:bodyPr>
          <a:lstStyle/>
          <a:p>
            <a:r>
              <a:rPr lang="en-US" altLang="ja-JP" sz="700" dirty="0">
                <a:latin typeface="UD デジタル 教科書体 NK-R" panose="02020400000000000000" pitchFamily="18" charset="-128"/>
                <a:ea typeface="UD デジタル 教科書体 NK-R" panose="02020400000000000000" pitchFamily="18" charset="-128"/>
                <a:hlinkClick r:id="rId4"/>
              </a:rPr>
              <a:t>http://singularity-bio.jp/%E5%85%AC%E5%8B%9F%E7%8F%AD%E3%83%A1%E3%83%B3%E3%83%90%E3%83%BC/</a:t>
            </a:r>
            <a:endParaRPr lang="ja-JP" altLang="en-US" sz="700" dirty="0">
              <a:latin typeface="UD デジタル 教科書体 NK-R" panose="02020400000000000000" pitchFamily="18" charset="-128"/>
              <a:ea typeface="UD デジタル 教科書体 NK-R" panose="02020400000000000000" pitchFamily="18" charset="-128"/>
            </a:endParaRPr>
          </a:p>
        </p:txBody>
      </p:sp>
      <p:pic>
        <p:nvPicPr>
          <p:cNvPr id="4100" name="Picture 4" descr="https://www.nips.ac.jp/hsdev/images/TwoPhotonGenr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942" y="4162306"/>
            <a:ext cx="5771081" cy="246232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7833101" y="6620703"/>
            <a:ext cx="3095719" cy="230832"/>
          </a:xfrm>
          <a:prstGeom prst="rect">
            <a:avLst/>
          </a:prstGeom>
        </p:spPr>
        <p:txBody>
          <a:bodyPr wrap="none">
            <a:spAutoFit/>
          </a:bodyPr>
          <a:lstStyle/>
          <a:p>
            <a:r>
              <a:rPr lang="en-US" altLang="ja-JP" sz="900" dirty="0">
                <a:latin typeface="UD デジタル 教科書体 NK-R" panose="02020400000000000000" pitchFamily="18" charset="-128"/>
                <a:ea typeface="UD デジタル 教科書体 NK-R" panose="02020400000000000000" pitchFamily="18" charset="-128"/>
                <a:hlinkClick r:id="rId6"/>
              </a:rPr>
              <a:t>https://www.nips.ac.jp/hsdev/TwoPhotonPage.htm</a:t>
            </a:r>
            <a:endParaRPr lang="ja-JP" altLang="en-US" sz="900" dirty="0">
              <a:latin typeface="UD デジタル 教科書体 NK-R" panose="02020400000000000000" pitchFamily="18" charset="-128"/>
              <a:ea typeface="UD デジタル 教科書体 NK-R" panose="02020400000000000000" pitchFamily="18" charset="-128"/>
            </a:endParaRPr>
          </a:p>
        </p:txBody>
      </p:sp>
      <p:sp>
        <p:nvSpPr>
          <p:cNvPr id="6" name="正方形/長方形 5"/>
          <p:cNvSpPr/>
          <p:nvPr/>
        </p:nvSpPr>
        <p:spPr>
          <a:xfrm>
            <a:off x="195941" y="1324502"/>
            <a:ext cx="7293430" cy="2031325"/>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000000"/>
                </a:solidFill>
                <a:latin typeface="Arial Black" panose="020B0A04020102020204" pitchFamily="34" charset="0"/>
                <a:ea typeface="UD デジタル 教科書体 N-R" panose="02020400000000000000" pitchFamily="17" charset="-128"/>
              </a:rPr>
              <a:t>2</a:t>
            </a:r>
            <a:r>
              <a:rPr lang="ja-JP" altLang="en-US" dirty="0">
                <a:solidFill>
                  <a:srgbClr val="000000"/>
                </a:solidFill>
                <a:latin typeface="Arial Black" panose="020B0A04020102020204" pitchFamily="34" charset="0"/>
                <a:ea typeface="UD デジタル 教科書体 N-R" panose="02020400000000000000" pitchFamily="17" charset="-128"/>
              </a:rPr>
              <a:t>光子励起法は、超短パルスレーザーを用いて蛍光物質を励起</a:t>
            </a:r>
            <a:r>
              <a:rPr lang="ja-JP" altLang="en-US" dirty="0" smtClean="0">
                <a:solidFill>
                  <a:srgbClr val="000000"/>
                </a:solidFill>
                <a:latin typeface="Arial Black" panose="020B0A04020102020204" pitchFamily="34" charset="0"/>
                <a:ea typeface="UD デジタル 教科書体 N-R" panose="02020400000000000000" pitchFamily="17" charset="-128"/>
              </a:rPr>
              <a:t>させるより深い部位のセンシングを可能にする方法。</a:t>
            </a:r>
            <a:endParaRPr lang="en-US" altLang="ja-JP" dirty="0" smtClean="0">
              <a:solidFill>
                <a:srgbClr val="000000"/>
              </a:solidFill>
              <a:latin typeface="Arial Black" panose="020B0A04020102020204" pitchFamily="34" charset="0"/>
              <a:ea typeface="UD デジタル 教科書体 N-R" panose="02020400000000000000" pitchFamily="17" charset="-128"/>
            </a:endParaRPr>
          </a:p>
          <a:p>
            <a:pPr marL="285750" indent="-285750">
              <a:buFont typeface="Arial" panose="020B0604020202020204" pitchFamily="34" charset="0"/>
              <a:buChar char="•"/>
            </a:pPr>
            <a:endParaRPr lang="en-US" altLang="ja-JP" dirty="0">
              <a:solidFill>
                <a:srgbClr val="000000"/>
              </a:solidFill>
              <a:latin typeface="Arial Black" panose="020B0A04020102020204" pitchFamily="34" charset="0"/>
              <a:ea typeface="UD デジタル 教科書体 N-R" panose="02020400000000000000" pitchFamily="17" charset="-128"/>
            </a:endParaRPr>
          </a:p>
          <a:p>
            <a:pPr marL="285750" indent="-285750">
              <a:buFont typeface="Arial" panose="020B0604020202020204" pitchFamily="34" charset="0"/>
              <a:buChar char="•"/>
            </a:pPr>
            <a:r>
              <a:rPr lang="en-US" altLang="ja-JP" dirty="0" smtClean="0">
                <a:solidFill>
                  <a:srgbClr val="000000"/>
                </a:solidFill>
                <a:latin typeface="Arial Black" panose="020B0A04020102020204" pitchFamily="34" charset="0"/>
                <a:ea typeface="UD デジタル 教科書体 N-R" panose="02020400000000000000" pitchFamily="17" charset="-128"/>
              </a:rPr>
              <a:t>1</a:t>
            </a:r>
            <a:r>
              <a:rPr lang="ja-JP" altLang="en-US" dirty="0">
                <a:solidFill>
                  <a:srgbClr val="000000"/>
                </a:solidFill>
                <a:latin typeface="Arial Black" panose="020B0A04020102020204" pitchFamily="34" charset="0"/>
                <a:ea typeface="UD デジタル 教科書体 N-R" panose="02020400000000000000" pitchFamily="17" charset="-128"/>
              </a:rPr>
              <a:t>光子励起に比べ発生確率の極端に低い</a:t>
            </a:r>
            <a:r>
              <a:rPr lang="en-US" altLang="ja-JP" dirty="0">
                <a:solidFill>
                  <a:srgbClr val="000000"/>
                </a:solidFill>
                <a:latin typeface="Arial Black" panose="020B0A04020102020204" pitchFamily="34" charset="0"/>
                <a:ea typeface="UD デジタル 教科書体 N-R" panose="02020400000000000000" pitchFamily="17" charset="-128"/>
              </a:rPr>
              <a:t>2</a:t>
            </a:r>
            <a:r>
              <a:rPr lang="ja-JP" altLang="en-US" dirty="0">
                <a:solidFill>
                  <a:srgbClr val="000000"/>
                </a:solidFill>
                <a:latin typeface="Arial Black" panose="020B0A04020102020204" pitchFamily="34" charset="0"/>
                <a:ea typeface="UD デジタル 教科書体 N-R" panose="02020400000000000000" pitchFamily="17" charset="-128"/>
              </a:rPr>
              <a:t>光子励起を近赤外領域の超短パルスレーザーによって引き起こすことにより、従来</a:t>
            </a:r>
            <a:r>
              <a:rPr lang="ja-JP" altLang="en-US" dirty="0" smtClean="0">
                <a:solidFill>
                  <a:srgbClr val="000000"/>
                </a:solidFill>
                <a:latin typeface="Arial Black" panose="020B0A04020102020204" pitchFamily="34" charset="0"/>
                <a:ea typeface="UD デジタル 教科書体 N-R" panose="02020400000000000000" pitchFamily="17" charset="-128"/>
              </a:rPr>
              <a:t>より、（</a:t>
            </a:r>
            <a:r>
              <a:rPr lang="ja-JP" altLang="en-US" dirty="0">
                <a:solidFill>
                  <a:srgbClr val="000000"/>
                </a:solidFill>
                <a:latin typeface="Arial Black" panose="020B0A04020102020204" pitchFamily="34" charset="0"/>
                <a:ea typeface="UD デジタル 教科書体 N-R" panose="02020400000000000000" pitchFamily="17" charset="-128"/>
              </a:rPr>
              <a:t>１</a:t>
            </a:r>
            <a:r>
              <a:rPr lang="ja-JP" altLang="en-US" dirty="0" smtClean="0">
                <a:solidFill>
                  <a:srgbClr val="000000"/>
                </a:solidFill>
                <a:latin typeface="Arial Black" panose="020B0A04020102020204" pitchFamily="34" charset="0"/>
                <a:ea typeface="UD デジタル 教科書体 N-R" panose="02020400000000000000" pitchFamily="17" charset="-128"/>
              </a:rPr>
              <a:t>）低浸襲的で、</a:t>
            </a:r>
            <a:endParaRPr lang="en-US" altLang="ja-JP" dirty="0" smtClean="0">
              <a:solidFill>
                <a:srgbClr val="000000"/>
              </a:solidFill>
              <a:latin typeface="Arial Black" panose="020B0A04020102020204" pitchFamily="34" charset="0"/>
              <a:ea typeface="UD デジタル 教科書体 N-R" panose="02020400000000000000" pitchFamily="17" charset="-128"/>
            </a:endParaRPr>
          </a:p>
          <a:p>
            <a:r>
              <a:rPr lang="ja-JP" altLang="en-US" dirty="0" smtClean="0">
                <a:solidFill>
                  <a:srgbClr val="000000"/>
                </a:solidFill>
                <a:latin typeface="Arial Black" panose="020B0A04020102020204" pitchFamily="34" charset="0"/>
                <a:ea typeface="UD デジタル 教科書体 N-R" panose="02020400000000000000" pitchFamily="17" charset="-128"/>
              </a:rPr>
              <a:t>    （</a:t>
            </a:r>
            <a:r>
              <a:rPr lang="ja-JP" altLang="en-US" dirty="0">
                <a:solidFill>
                  <a:srgbClr val="000000"/>
                </a:solidFill>
                <a:latin typeface="Arial Black" panose="020B0A04020102020204" pitchFamily="34" charset="0"/>
                <a:ea typeface="UD デジタル 教科書体 N-R" panose="02020400000000000000" pitchFamily="17" charset="-128"/>
              </a:rPr>
              <a:t>２</a:t>
            </a:r>
            <a:r>
              <a:rPr lang="ja-JP" altLang="en-US" dirty="0" smtClean="0">
                <a:solidFill>
                  <a:srgbClr val="000000"/>
                </a:solidFill>
                <a:latin typeface="Arial Black" panose="020B0A04020102020204" pitchFamily="34" charset="0"/>
                <a:ea typeface="UD デジタル 教科書体 N-R" panose="02020400000000000000" pitchFamily="17" charset="-128"/>
              </a:rPr>
              <a:t>）深部</a:t>
            </a:r>
            <a:r>
              <a:rPr lang="ja-JP" altLang="en-US" dirty="0">
                <a:solidFill>
                  <a:srgbClr val="000000"/>
                </a:solidFill>
                <a:latin typeface="Arial Black" panose="020B0A04020102020204" pitchFamily="34" charset="0"/>
                <a:ea typeface="UD デジタル 教科書体 N-R" panose="02020400000000000000" pitchFamily="17" charset="-128"/>
              </a:rPr>
              <a:t>の</a:t>
            </a:r>
            <a:r>
              <a:rPr lang="ja-JP" altLang="en-US" dirty="0" smtClean="0">
                <a:solidFill>
                  <a:srgbClr val="000000"/>
                </a:solidFill>
                <a:latin typeface="Arial Black" panose="020B0A04020102020204" pitchFamily="34" charset="0"/>
                <a:ea typeface="UD デジタル 教科書体 N-R" panose="02020400000000000000" pitchFamily="17" charset="-128"/>
              </a:rPr>
              <a:t>構造を精密に観察可できる。</a:t>
            </a:r>
            <a:endParaRPr lang="ja-JP" altLang="en-US" dirty="0">
              <a:latin typeface="Arial Black" panose="020B0A04020102020204" pitchFamily="34" charset="0"/>
              <a:ea typeface="UD デジタル 教科書体 N-R" panose="02020400000000000000" pitchFamily="17" charset="-128"/>
            </a:endParaRPr>
          </a:p>
        </p:txBody>
      </p:sp>
    </p:spTree>
    <p:extLst>
      <p:ext uri="{BB962C8B-B14F-4D97-AF65-F5344CB8AC3E}">
        <p14:creationId xmlns:p14="http://schemas.microsoft.com/office/powerpoint/2010/main" val="495910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ピンセット</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4229268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テキスト ボックス 4"/>
          <p:cNvSpPr txBox="1"/>
          <p:nvPr/>
        </p:nvSpPr>
        <p:spPr>
          <a:xfrm>
            <a:off x="4252588" y="278359"/>
            <a:ext cx="3722913" cy="523220"/>
          </a:xfrm>
          <a:prstGeom prst="rect">
            <a:avLst/>
          </a:prstGeom>
          <a:noFill/>
        </p:spPr>
        <p:txBody>
          <a:bodyPr wrap="square" rtlCol="0">
            <a:spAutoFit/>
          </a:bodyPr>
          <a:lstStyle/>
          <a:p>
            <a:pPr algn="ctr"/>
            <a:r>
              <a:rPr lang="ja-JP" altLang="en-US" sz="2800" dirty="0" smtClean="0">
                <a:latin typeface="UD デジタル 教科書体 NP-B" panose="02020700000000000000" pitchFamily="18" charset="-128"/>
                <a:ea typeface="UD デジタル 教科書体 NP-B" panose="02020700000000000000" pitchFamily="18" charset="-128"/>
              </a:rPr>
              <a:t>光ピンセット</a:t>
            </a:r>
            <a:endParaRPr kumimoji="1" lang="en-US" altLang="ja-JP" sz="2800" dirty="0" smtClean="0">
              <a:latin typeface="UD デジタル 教科書体 NP-B" panose="02020700000000000000" pitchFamily="18" charset="-128"/>
              <a:ea typeface="UD デジタル 教科書体 NP-B" panose="02020700000000000000" pitchFamily="18" charset="-128"/>
            </a:endParaRPr>
          </a:p>
        </p:txBody>
      </p:sp>
      <p:pic>
        <p:nvPicPr>
          <p:cNvPr id="6146" name="Picture 2" descr="å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64" y="2857167"/>
            <a:ext cx="4619685" cy="358795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116529" y="6445124"/>
            <a:ext cx="4832531" cy="369332"/>
          </a:xfrm>
          <a:prstGeom prst="rect">
            <a:avLst/>
          </a:prstGeom>
        </p:spPr>
        <p:txBody>
          <a:bodyPr wrap="square">
            <a:spAutoFit/>
          </a:bodyPr>
          <a:lstStyle/>
          <a:p>
            <a:pPr algn="ctr"/>
            <a:r>
              <a:rPr lang="ja-JP" altLang="en-US" sz="900" dirty="0" smtClean="0">
                <a:latin typeface="UD デジタル 教科書体 N-R" panose="02020400000000000000" pitchFamily="17" charset="-128"/>
                <a:ea typeface="UD デジタル 教科書体 N-R" panose="02020400000000000000" pitchFamily="17" charset="-128"/>
              </a:rPr>
              <a:t>（出典）東京新聞</a:t>
            </a:r>
            <a:endParaRPr lang="en-US" altLang="ja-JP" sz="900" dirty="0" smtClean="0">
              <a:latin typeface="UD デジタル 教科書体 N-R" panose="02020400000000000000" pitchFamily="17" charset="-128"/>
              <a:ea typeface="UD デジタル 教科書体 N-R" panose="02020400000000000000" pitchFamily="17" charset="-128"/>
              <a:hlinkClick r:id="rId4"/>
            </a:endParaRPr>
          </a:p>
          <a:p>
            <a:pPr algn="ctr"/>
            <a:r>
              <a:rPr lang="en-US" altLang="ja-JP" sz="900" dirty="0" smtClean="0">
                <a:latin typeface="UD デジタル 教科書体 N-R" panose="02020400000000000000" pitchFamily="17" charset="-128"/>
                <a:ea typeface="UD デジタル 教科書体 N-R" panose="02020400000000000000" pitchFamily="17" charset="-128"/>
                <a:hlinkClick r:id="rId4"/>
              </a:rPr>
              <a:t>https</a:t>
            </a:r>
            <a:r>
              <a:rPr lang="en-US" altLang="ja-JP" sz="900" dirty="0">
                <a:latin typeface="UD デジタル 教科書体 N-R" panose="02020400000000000000" pitchFamily="17" charset="-128"/>
                <a:ea typeface="UD デジタル 教科書体 N-R" panose="02020400000000000000" pitchFamily="17" charset="-128"/>
                <a:hlinkClick r:id="rId4"/>
              </a:rPr>
              <a:t>://www.tokyo-np.co.jp/article/world/list/201810/CK2018100302000147.html</a:t>
            </a:r>
            <a:endParaRPr lang="ja-JP" altLang="en-US" sz="900" dirty="0">
              <a:latin typeface="UD デジタル 教科書体 N-R" panose="02020400000000000000" pitchFamily="17" charset="-128"/>
              <a:ea typeface="UD デジタル 教科書体 N-R" panose="02020400000000000000" pitchFamily="17" charset="-128"/>
            </a:endParaRPr>
          </a:p>
        </p:txBody>
      </p:sp>
      <p:sp>
        <p:nvSpPr>
          <p:cNvPr id="9" name="正方形/長方形 8"/>
          <p:cNvSpPr/>
          <p:nvPr/>
        </p:nvSpPr>
        <p:spPr>
          <a:xfrm>
            <a:off x="762898" y="4986"/>
            <a:ext cx="3326232" cy="738664"/>
          </a:xfrm>
          <a:prstGeom prst="rect">
            <a:avLst/>
          </a:prstGeom>
        </p:spPr>
        <p:txBody>
          <a:bodyPr wrap="none">
            <a:spAutoFit/>
          </a:bodyPr>
          <a:lstStyle/>
          <a:p>
            <a:pPr algn="ctr" fontAlgn="base"/>
            <a:r>
              <a:rPr lang="ja-JP" altLang="en-US" sz="2400" b="1" dirty="0" smtClean="0">
                <a:solidFill>
                  <a:srgbClr val="C00000"/>
                </a:solidFill>
                <a:latin typeface="HG教科書体" panose="02020609000000000000" pitchFamily="17" charset="-128"/>
                <a:ea typeface="HG教科書体" panose="02020609000000000000" pitchFamily="17" charset="-128"/>
              </a:rPr>
              <a:t>祝</a:t>
            </a:r>
            <a:endParaRPr lang="en-US" altLang="ja-JP" sz="2400" b="1" dirty="0" smtClean="0">
              <a:solidFill>
                <a:srgbClr val="C00000"/>
              </a:solidFill>
              <a:latin typeface="HG教科書体" panose="02020609000000000000" pitchFamily="17" charset="-128"/>
              <a:ea typeface="HG教科書体" panose="02020609000000000000" pitchFamily="17" charset="-128"/>
            </a:endParaRPr>
          </a:p>
          <a:p>
            <a:pPr fontAlgn="base"/>
            <a:r>
              <a:rPr lang="en-US" altLang="ja-JP" b="1" dirty="0" smtClean="0">
                <a:latin typeface="var(--primary-font)"/>
              </a:rPr>
              <a:t>The </a:t>
            </a:r>
            <a:r>
              <a:rPr lang="en-US" altLang="ja-JP" b="1" dirty="0">
                <a:latin typeface="var(--primary-font)"/>
              </a:rPr>
              <a:t>Nobel Prize in Physics 2018</a:t>
            </a:r>
            <a:endParaRPr lang="en-US" altLang="ja-JP" b="1" i="0" dirty="0">
              <a:effectLst/>
              <a:latin typeface="var(--primary-font)"/>
            </a:endParaRPr>
          </a:p>
        </p:txBody>
      </p:sp>
      <p:sp>
        <p:nvSpPr>
          <p:cNvPr id="11" name="正方形/長方形 10"/>
          <p:cNvSpPr/>
          <p:nvPr/>
        </p:nvSpPr>
        <p:spPr>
          <a:xfrm>
            <a:off x="6592809" y="6568643"/>
            <a:ext cx="3893853" cy="230832"/>
          </a:xfrm>
          <a:prstGeom prst="rect">
            <a:avLst/>
          </a:prstGeom>
        </p:spPr>
        <p:txBody>
          <a:bodyPr wrap="square">
            <a:spAutoFit/>
          </a:bodyPr>
          <a:lstStyle/>
          <a:p>
            <a:pPr algn="ctr"/>
            <a:r>
              <a:rPr lang="en-US" altLang="ja-JP" sz="900" dirty="0">
                <a:latin typeface="UD デジタル 教科書体 N-R" panose="02020400000000000000" pitchFamily="17" charset="-128"/>
                <a:ea typeface="UD デジタル 教科書体 N-R" panose="02020400000000000000" pitchFamily="17" charset="-128"/>
                <a:hlinkClick r:id="rId5"/>
              </a:rPr>
              <a:t>https://www.slideshare.net/myaochimontblanc/2014-43582699</a:t>
            </a:r>
            <a:endParaRPr lang="ja-JP" altLang="en-US" sz="900" dirty="0">
              <a:latin typeface="UD デジタル 教科書体 N-R" panose="02020400000000000000" pitchFamily="17" charset="-128"/>
              <a:ea typeface="UD デジタル 教科書体 N-R" panose="02020400000000000000" pitchFamily="17" charset="-128"/>
            </a:endParaRPr>
          </a:p>
        </p:txBody>
      </p:sp>
      <p:pic>
        <p:nvPicPr>
          <p:cNvPr id="14" name="図 13"/>
          <p:cNvPicPr>
            <a:picLocks noChangeAspect="1"/>
          </p:cNvPicPr>
          <p:nvPr/>
        </p:nvPicPr>
        <p:blipFill>
          <a:blip r:embed="rId6"/>
          <a:stretch>
            <a:fillRect/>
          </a:stretch>
        </p:blipFill>
        <p:spPr>
          <a:xfrm>
            <a:off x="665961" y="690384"/>
            <a:ext cx="3397503" cy="2063701"/>
          </a:xfrm>
          <a:prstGeom prst="rect">
            <a:avLst/>
          </a:prstGeom>
        </p:spPr>
      </p:pic>
      <p:pic>
        <p:nvPicPr>
          <p:cNvPr id="15" name="図 14"/>
          <p:cNvPicPr>
            <a:picLocks noChangeAspect="1"/>
          </p:cNvPicPr>
          <p:nvPr/>
        </p:nvPicPr>
        <p:blipFill>
          <a:blip r:embed="rId7"/>
          <a:stretch>
            <a:fillRect/>
          </a:stretch>
        </p:blipFill>
        <p:spPr>
          <a:xfrm>
            <a:off x="4949060" y="2472318"/>
            <a:ext cx="7215316" cy="3972806"/>
          </a:xfrm>
          <a:prstGeom prst="rect">
            <a:avLst/>
          </a:prstGeom>
        </p:spPr>
      </p:pic>
      <p:sp>
        <p:nvSpPr>
          <p:cNvPr id="16" name="正方形/長方形 15"/>
          <p:cNvSpPr/>
          <p:nvPr/>
        </p:nvSpPr>
        <p:spPr>
          <a:xfrm>
            <a:off x="4397830" y="1106549"/>
            <a:ext cx="7479032" cy="1200329"/>
          </a:xfrm>
          <a:prstGeom prst="rect">
            <a:avLst/>
          </a:prstGeom>
        </p:spPr>
        <p:txBody>
          <a:bodyPr wrap="square">
            <a:spAutoFit/>
          </a:bodyPr>
          <a:lstStyle/>
          <a:p>
            <a:r>
              <a:rPr lang="ja-JP" altLang="en-US" sz="2400" dirty="0">
                <a:latin typeface="UD デジタル 教科書体 NP-B" panose="02020700000000000000" pitchFamily="18" charset="-128"/>
                <a:ea typeface="UD デジタル 教科書体 NP-B" panose="02020700000000000000" pitchFamily="18" charset="-128"/>
              </a:rPr>
              <a:t>光の屈折による運動量変化により、</a:t>
            </a:r>
            <a:r>
              <a:rPr lang="ja-JP" altLang="en-US" sz="2400" dirty="0" smtClean="0">
                <a:latin typeface="UD デジタル 教科書体 NP-B" panose="02020700000000000000" pitchFamily="18" charset="-128"/>
                <a:ea typeface="UD デジタル 教科書体 NP-B" panose="02020700000000000000" pitchFamily="18" charset="-128"/>
              </a:rPr>
              <a:t>動かしたい微小粒子</a:t>
            </a:r>
            <a:r>
              <a:rPr lang="ja-JP" altLang="en-US" sz="2400" dirty="0">
                <a:latin typeface="UD デジタル 教科書体 NP-B" panose="02020700000000000000" pitchFamily="18" charset="-128"/>
                <a:ea typeface="UD デジタル 教科書体 NP-B" panose="02020700000000000000" pitchFamily="18" charset="-128"/>
              </a:rPr>
              <a:t>をレンズの焦点に</a:t>
            </a:r>
            <a:r>
              <a:rPr lang="ja-JP" altLang="en-US" sz="2400" dirty="0" smtClean="0">
                <a:latin typeface="UD デジタル 教科書体 NP-B" panose="02020700000000000000" pitchFamily="18" charset="-128"/>
                <a:ea typeface="UD デジタル 教科書体 NP-B" panose="02020700000000000000" pitchFamily="18" charset="-128"/>
              </a:rPr>
              <a:t>トラップ！</a:t>
            </a:r>
            <a:endParaRPr lang="en-US" altLang="ja-JP" sz="2400" dirty="0" smtClean="0">
              <a:latin typeface="UD デジタル 教科書体 NP-B" panose="02020700000000000000" pitchFamily="18" charset="-128"/>
              <a:ea typeface="UD デジタル 教科書体 NP-B" panose="02020700000000000000" pitchFamily="18" charset="-128"/>
            </a:endParaRPr>
          </a:p>
          <a:p>
            <a:r>
              <a:rPr lang="ja-JP" altLang="en-US" sz="2400" dirty="0" smtClean="0">
                <a:solidFill>
                  <a:srgbClr val="C00000"/>
                </a:solidFill>
                <a:latin typeface="UD デジタル 教科書体 NP-B" panose="02020700000000000000" pitchFamily="18" charset="-128"/>
                <a:ea typeface="UD デジタル 教科書体 NP-B" panose="02020700000000000000" pitchFamily="18" charset="-128"/>
              </a:rPr>
              <a:t>タンパク質（</a:t>
            </a:r>
            <a:r>
              <a:rPr lang="en-US" altLang="ja-JP" sz="2400" dirty="0" smtClean="0">
                <a:solidFill>
                  <a:srgbClr val="C00000"/>
                </a:solidFill>
                <a:latin typeface="UD デジタル 教科書体 NP-B" panose="02020700000000000000" pitchFamily="18" charset="-128"/>
                <a:ea typeface="UD デジタル 教科書体 NP-B" panose="02020700000000000000" pitchFamily="18" charset="-128"/>
              </a:rPr>
              <a:t>100</a:t>
            </a:r>
            <a:r>
              <a:rPr lang="ja-JP" altLang="en-US" sz="2400" dirty="0" smtClean="0">
                <a:solidFill>
                  <a:srgbClr val="C00000"/>
                </a:solidFill>
                <a:latin typeface="UD デジタル 教科書体 NP-B" panose="02020700000000000000" pitchFamily="18" charset="-128"/>
                <a:ea typeface="UD デジタル 教科書体 NP-B" panose="02020700000000000000" pitchFamily="18" charset="-128"/>
              </a:rPr>
              <a:t>ナノメートル）も自在に動かす</a:t>
            </a:r>
            <a:r>
              <a:rPr lang="ja-JP" altLang="en-US" sz="2400" dirty="0" smtClean="0">
                <a:latin typeface="UD デジタル 教科書体 NP-B" panose="02020700000000000000" pitchFamily="18" charset="-128"/>
                <a:ea typeface="UD デジタル 教科書体 NP-B" panose="02020700000000000000" pitchFamily="18" charset="-128"/>
              </a:rPr>
              <a:t>。</a:t>
            </a:r>
            <a:endParaRPr lang="ja-JP" altLang="en-US" sz="2400" dirty="0">
              <a:latin typeface="UD デジタル 教科書体 NP-B" panose="02020700000000000000" pitchFamily="18" charset="-128"/>
              <a:ea typeface="UD デジタル 教科書体 NP-B" panose="02020700000000000000" pitchFamily="18" charset="-128"/>
            </a:endParaRPr>
          </a:p>
        </p:txBody>
      </p:sp>
      <p:sp>
        <p:nvSpPr>
          <p:cNvPr id="17" name="テキスト ボックス 16"/>
          <p:cNvSpPr txBox="1"/>
          <p:nvPr/>
        </p:nvSpPr>
        <p:spPr>
          <a:xfrm>
            <a:off x="6592809" y="2162352"/>
            <a:ext cx="1723662" cy="261610"/>
          </a:xfrm>
          <a:prstGeom prst="rect">
            <a:avLst/>
          </a:prstGeom>
          <a:noFill/>
        </p:spPr>
        <p:txBody>
          <a:bodyPr wrap="square" rtlCol="0">
            <a:spAutoFit/>
          </a:bodyPr>
          <a:lstStyle/>
          <a:p>
            <a:pPr algn="ctr"/>
            <a:r>
              <a:rPr kumimoji="1" lang="en-US" altLang="ja-JP" sz="1100" dirty="0" smtClean="0">
                <a:latin typeface="UD デジタル 教科書体 N-R" panose="02020400000000000000" pitchFamily="17" charset="-128"/>
                <a:ea typeface="UD デジタル 教科書体 N-R" panose="02020400000000000000" pitchFamily="17" charset="-128"/>
              </a:rPr>
              <a:t>1000</a:t>
            </a:r>
            <a:r>
              <a:rPr kumimoji="1" lang="ja-JP" altLang="en-US" sz="1100" dirty="0" smtClean="0">
                <a:latin typeface="UD デジタル 教科書体 N-R" panose="02020400000000000000" pitchFamily="17" charset="-128"/>
                <a:ea typeface="UD デジタル 教科書体 N-R" panose="02020400000000000000" pitchFamily="17" charset="-128"/>
              </a:rPr>
              <a:t>万分の</a:t>
            </a:r>
            <a:r>
              <a:rPr kumimoji="1" lang="en-US" altLang="ja-JP" sz="1100" dirty="0" smtClean="0">
                <a:latin typeface="UD デジタル 教科書体 N-R" panose="02020400000000000000" pitchFamily="17" charset="-128"/>
                <a:ea typeface="UD デジタル 教科書体 N-R" panose="02020400000000000000" pitchFamily="17" charset="-128"/>
              </a:rPr>
              <a:t>1</a:t>
            </a:r>
            <a:r>
              <a:rPr kumimoji="1" lang="ja-JP" altLang="en-US" sz="1100" dirty="0" smtClean="0">
                <a:latin typeface="UD デジタル 教科書体 N-R" panose="02020400000000000000" pitchFamily="17" charset="-128"/>
                <a:ea typeface="UD デジタル 教科書体 N-R" panose="02020400000000000000" pitchFamily="17" charset="-128"/>
              </a:rPr>
              <a:t>メートル</a:t>
            </a:r>
            <a:endParaRPr kumimoji="1" lang="ja-JP" altLang="en-US" sz="1100"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3762936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テキスト ボックス 4"/>
          <p:cNvSpPr txBox="1"/>
          <p:nvPr/>
        </p:nvSpPr>
        <p:spPr>
          <a:xfrm>
            <a:off x="2575256" y="165272"/>
            <a:ext cx="7041488" cy="584775"/>
          </a:xfrm>
          <a:prstGeom prst="rect">
            <a:avLst/>
          </a:prstGeom>
          <a:noFill/>
        </p:spPr>
        <p:txBody>
          <a:bodyPr wrap="square" rtlCol="0">
            <a:spAutoFit/>
          </a:bodyPr>
          <a:lstStyle/>
          <a:p>
            <a:pPr algn="ct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超短パルスレーザー（フェムト秒）</a:t>
            </a:r>
            <a:endParaRPr kumimoji="1"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endParaRPr>
          </a:p>
        </p:txBody>
      </p:sp>
      <p:pic>
        <p:nvPicPr>
          <p:cNvPr id="2" name="図 1"/>
          <p:cNvPicPr>
            <a:picLocks noChangeAspect="1"/>
          </p:cNvPicPr>
          <p:nvPr/>
        </p:nvPicPr>
        <p:blipFill>
          <a:blip r:embed="rId3"/>
          <a:stretch>
            <a:fillRect/>
          </a:stretch>
        </p:blipFill>
        <p:spPr>
          <a:xfrm>
            <a:off x="599440" y="803245"/>
            <a:ext cx="3074939" cy="2970349"/>
          </a:xfrm>
          <a:prstGeom prst="rect">
            <a:avLst/>
          </a:prstGeom>
        </p:spPr>
      </p:pic>
      <p:pic>
        <p:nvPicPr>
          <p:cNvPr id="14" name="Picture 6" descr="å³37ã»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39" y="4214307"/>
            <a:ext cx="5506176" cy="243645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a:stretch>
            <a:fillRect/>
          </a:stretch>
        </p:blipFill>
        <p:spPr>
          <a:xfrm>
            <a:off x="3751489" y="930419"/>
            <a:ext cx="2431596" cy="2927840"/>
          </a:xfrm>
          <a:prstGeom prst="rect">
            <a:avLst/>
          </a:prstGeom>
        </p:spPr>
      </p:pic>
      <p:sp>
        <p:nvSpPr>
          <p:cNvPr id="10" name="下矢印 9"/>
          <p:cNvSpPr/>
          <p:nvPr/>
        </p:nvSpPr>
        <p:spPr>
          <a:xfrm>
            <a:off x="1273628" y="3773594"/>
            <a:ext cx="674913" cy="402771"/>
          </a:xfrm>
          <a:prstGeom prst="down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a:off x="4348567" y="3754667"/>
            <a:ext cx="674913" cy="402771"/>
          </a:xfrm>
          <a:prstGeom prst="down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0" y="3314076"/>
            <a:ext cx="4430486" cy="230832"/>
          </a:xfrm>
          <a:prstGeom prst="rect">
            <a:avLst/>
          </a:prstGeom>
        </p:spPr>
        <p:txBody>
          <a:bodyPr wrap="square">
            <a:spAutoFit/>
          </a:bodyPr>
          <a:lstStyle/>
          <a:p>
            <a:pPr algn="ctr"/>
            <a:r>
              <a:rPr lang="en-US" altLang="ja-JP" sz="900" dirty="0">
                <a:latin typeface="UD デジタル 教科書体 N-R" panose="02020400000000000000" pitchFamily="17" charset="-128"/>
                <a:ea typeface="UD デジタル 教科書体 N-R" panose="02020400000000000000" pitchFamily="17" charset="-128"/>
                <a:hlinkClick r:id="rId6"/>
              </a:rPr>
              <a:t>https://www.ad-na.com/product/jewel/technology/femtosecond-laser.html</a:t>
            </a:r>
            <a:endParaRPr lang="ja-JP" altLang="en-US" sz="900" dirty="0">
              <a:latin typeface="UD デジタル 教科書体 N-R" panose="02020400000000000000" pitchFamily="17" charset="-128"/>
              <a:ea typeface="UD デジタル 教科書体 N-R" panose="02020400000000000000" pitchFamily="17" charset="-128"/>
            </a:endParaRPr>
          </a:p>
        </p:txBody>
      </p:sp>
      <p:sp>
        <p:nvSpPr>
          <p:cNvPr id="12" name="正方形/長方形 11"/>
          <p:cNvSpPr/>
          <p:nvPr/>
        </p:nvSpPr>
        <p:spPr>
          <a:xfrm>
            <a:off x="1019399" y="6631837"/>
            <a:ext cx="4376057" cy="230832"/>
          </a:xfrm>
          <a:prstGeom prst="rect">
            <a:avLst/>
          </a:prstGeom>
        </p:spPr>
        <p:txBody>
          <a:bodyPr wrap="square">
            <a:spAutoFit/>
          </a:bodyPr>
          <a:lstStyle/>
          <a:p>
            <a:r>
              <a:rPr lang="en-US" altLang="ja-JP" sz="900" dirty="0">
                <a:latin typeface="UD デジタル 教科書体 N-R" panose="02020400000000000000" pitchFamily="17" charset="-128"/>
                <a:ea typeface="UD デジタル 教科書体 N-R" panose="02020400000000000000" pitchFamily="17" charset="-128"/>
                <a:hlinkClick r:id="rId7"/>
              </a:rPr>
              <a:t>https://optipedia.info/laser/handbook/laser-handbook-8th-section/37-6/</a:t>
            </a:r>
            <a:endParaRPr lang="ja-JP" altLang="en-US" sz="900" dirty="0">
              <a:latin typeface="UD デジタル 教科書体 N-R" panose="02020400000000000000" pitchFamily="17" charset="-128"/>
              <a:ea typeface="UD デジタル 教科書体 N-R" panose="02020400000000000000" pitchFamily="17" charset="-128"/>
            </a:endParaRPr>
          </a:p>
        </p:txBody>
      </p:sp>
      <p:pic>
        <p:nvPicPr>
          <p:cNvPr id="7176" name="Picture 8" descr="https://www.global-optosigma.com/jp/images/community/comm01_1bn11_img1.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1373" y="5436148"/>
            <a:ext cx="5047754" cy="131110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optipedia.info/wp-content/uploads/827220ebd11d403f5cf28140ed55513c-1024x40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3640" y="631241"/>
            <a:ext cx="5958360" cy="2356578"/>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6260195" y="3130683"/>
            <a:ext cx="5734998" cy="2246769"/>
          </a:xfrm>
          <a:prstGeom prst="rect">
            <a:avLst/>
          </a:prstGeom>
        </p:spPr>
        <p:txBody>
          <a:bodyPr wrap="square">
            <a:spAutoFit/>
          </a:bodyPr>
          <a:lstStyle/>
          <a:p>
            <a:r>
              <a:rPr lang="ja-JP" altLang="en-US" sz="1400" b="1" dirty="0">
                <a:solidFill>
                  <a:srgbClr val="C00000"/>
                </a:solidFill>
                <a:latin typeface="UD デジタル 教科書体 N-R" panose="02020400000000000000" pitchFamily="17" charset="-128"/>
                <a:ea typeface="UD デジタル 教科書体 N-R" panose="02020400000000000000" pitchFamily="17" charset="-128"/>
              </a:rPr>
              <a:t>超短パルスレーザー</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は、数フェムト秒</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数ピコ秒のパルス幅をもつ</a:t>
            </a:r>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パルスレーザー。その</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ためフェムト秒レーザー（フェムトセカンドレーザー）やピコ秒レーザーと呼ばれる。</a:t>
            </a:r>
            <a:b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br>
            <a:endParaRPr lang="en-US" altLang="ja-JP" sz="1400" dirty="0" smtClean="0">
              <a:solidFill>
                <a:srgbClr val="333333"/>
              </a:solidFill>
              <a:latin typeface="UD デジタル 教科書体 N-R" panose="02020400000000000000" pitchFamily="17" charset="-128"/>
              <a:ea typeface="UD デジタル 教科書体 N-R" panose="02020400000000000000" pitchFamily="17" charset="-128"/>
            </a:endParaRPr>
          </a:p>
          <a:p>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a:t>
            </a:r>
            <a:r>
              <a:rPr lang="en-US" altLang="ja-JP" sz="1400" b="1" dirty="0" smtClean="0">
                <a:solidFill>
                  <a:srgbClr val="C00000"/>
                </a:solidFill>
                <a:latin typeface="UD デジタル 教科書体 N-R" panose="02020400000000000000" pitchFamily="17" charset="-128"/>
                <a:ea typeface="UD デジタル 教科書体 N-R" panose="02020400000000000000" pitchFamily="17" charset="-128"/>
              </a:rPr>
              <a:t>1</a:t>
            </a:r>
            <a:r>
              <a:rPr lang="ja-JP" altLang="en-US" sz="1400" b="1" dirty="0">
                <a:solidFill>
                  <a:srgbClr val="C00000"/>
                </a:solidFill>
                <a:latin typeface="UD デジタル 教科書体 N-R" panose="02020400000000000000" pitchFamily="17" charset="-128"/>
                <a:ea typeface="UD デジタル 教科書体 N-R" panose="02020400000000000000" pitchFamily="17" charset="-128"/>
              </a:rPr>
              <a:t>フェムト秒</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は</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1fs</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と記載し、</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1×10</a:t>
            </a:r>
            <a:r>
              <a:rPr lang="en-US" altLang="ja-JP" sz="1400" baseline="30000" dirty="0">
                <a:solidFill>
                  <a:srgbClr val="333333"/>
                </a:solidFill>
                <a:latin typeface="UD デジタル 教科書体 N-R" panose="02020400000000000000" pitchFamily="17" charset="-128"/>
                <a:ea typeface="UD デジタル 教科書体 N-R" panose="02020400000000000000" pitchFamily="17" charset="-128"/>
              </a:rPr>
              <a:t>-15</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秒、つまり</a:t>
            </a:r>
            <a:r>
              <a:rPr lang="en-US" altLang="ja-JP" sz="1400" b="1" dirty="0">
                <a:solidFill>
                  <a:srgbClr val="C00000"/>
                </a:solidFill>
                <a:latin typeface="UD デジタル 教科書体 N-R" panose="02020400000000000000" pitchFamily="17" charset="-128"/>
                <a:ea typeface="UD デジタル 教科書体 N-R" panose="02020400000000000000" pitchFamily="17" charset="-128"/>
              </a:rPr>
              <a:t>1000</a:t>
            </a:r>
            <a:r>
              <a:rPr lang="ja-JP" altLang="en-US" sz="1400" b="1" dirty="0">
                <a:solidFill>
                  <a:srgbClr val="C00000"/>
                </a:solidFill>
                <a:latin typeface="UD デジタル 教科書体 N-R" panose="02020400000000000000" pitchFamily="17" charset="-128"/>
                <a:ea typeface="UD デジタル 教科書体 N-R" panose="02020400000000000000" pitchFamily="17" charset="-128"/>
              </a:rPr>
              <a:t>兆分の</a:t>
            </a:r>
            <a:r>
              <a:rPr lang="en-US" altLang="ja-JP" sz="1400" b="1" dirty="0">
                <a:solidFill>
                  <a:srgbClr val="C00000"/>
                </a:solidFill>
                <a:latin typeface="UD デジタル 教科書体 N-R" panose="02020400000000000000" pitchFamily="17" charset="-128"/>
                <a:ea typeface="UD デジタル 教科書体 N-R" panose="02020400000000000000" pitchFamily="17" charset="-128"/>
              </a:rPr>
              <a:t>1</a:t>
            </a:r>
            <a:r>
              <a:rPr lang="ja-JP" altLang="en-US" sz="1400" b="1" dirty="0" smtClean="0">
                <a:solidFill>
                  <a:srgbClr val="C00000"/>
                </a:solidFill>
                <a:latin typeface="UD デジタル 教科書体 N-R" panose="02020400000000000000" pitchFamily="17" charset="-128"/>
                <a:ea typeface="UD デジタル 教科書体 N-R" panose="02020400000000000000" pitchFamily="17" charset="-128"/>
              </a:rPr>
              <a:t>秒</a:t>
            </a:r>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a:t>
            </a:r>
            <a:endParaRPr lang="en-US" altLang="ja-JP" sz="1400" dirty="0" smtClean="0">
              <a:solidFill>
                <a:srgbClr val="333333"/>
              </a:solidFill>
              <a:latin typeface="UD デジタル 教科書体 N-R" panose="02020400000000000000" pitchFamily="17" charset="-128"/>
              <a:ea typeface="UD デジタル 教科書体 N-R" panose="02020400000000000000" pitchFamily="17" charset="-128"/>
            </a:endParaRPr>
          </a:p>
          <a:p>
            <a:endParaRPr lang="en-US" altLang="ja-JP" sz="1400" dirty="0" smtClean="0">
              <a:solidFill>
                <a:srgbClr val="333333"/>
              </a:solidFill>
              <a:latin typeface="UD デジタル 教科書体 N-R" panose="02020400000000000000" pitchFamily="17" charset="-128"/>
              <a:ea typeface="UD デジタル 教科書体 N-R" panose="02020400000000000000" pitchFamily="17" charset="-128"/>
            </a:endParaRPr>
          </a:p>
          <a:p>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a:t>
            </a:r>
            <a:r>
              <a:rPr lang="en-US" altLang="ja-JP" sz="1400" b="1" dirty="0" smtClean="0">
                <a:solidFill>
                  <a:srgbClr val="C00000"/>
                </a:solidFill>
                <a:latin typeface="UD デジタル 教科書体 N-R" panose="02020400000000000000" pitchFamily="17" charset="-128"/>
                <a:ea typeface="UD デジタル 教科書体 N-R" panose="02020400000000000000" pitchFamily="17" charset="-128"/>
              </a:rPr>
              <a:t>1</a:t>
            </a:r>
            <a:r>
              <a:rPr lang="ja-JP" altLang="en-US" sz="1400" b="1" dirty="0">
                <a:solidFill>
                  <a:srgbClr val="C00000"/>
                </a:solidFill>
                <a:latin typeface="UD デジタル 教科書体 N-R" panose="02020400000000000000" pitchFamily="17" charset="-128"/>
                <a:ea typeface="UD デジタル 教科書体 N-R" panose="02020400000000000000" pitchFamily="17" charset="-128"/>
              </a:rPr>
              <a:t>ピコ秒</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は</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1ps</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と記載し、</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1×10</a:t>
            </a:r>
            <a:r>
              <a:rPr lang="en-US" altLang="ja-JP" sz="1400" baseline="30000" dirty="0">
                <a:solidFill>
                  <a:srgbClr val="333333"/>
                </a:solidFill>
                <a:latin typeface="UD デジタル 教科書体 N-R" panose="02020400000000000000" pitchFamily="17" charset="-128"/>
                <a:ea typeface="UD デジタル 教科書体 N-R" panose="02020400000000000000" pitchFamily="17" charset="-128"/>
              </a:rPr>
              <a:t>-12</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秒、つまり</a:t>
            </a:r>
            <a:r>
              <a:rPr lang="en-US" altLang="ja-JP" sz="1400" b="1" dirty="0">
                <a:solidFill>
                  <a:srgbClr val="C00000"/>
                </a:solidFill>
                <a:latin typeface="UD デジタル 教科書体 N-R" panose="02020400000000000000" pitchFamily="17" charset="-128"/>
                <a:ea typeface="UD デジタル 教科書体 N-R" panose="02020400000000000000" pitchFamily="17" charset="-128"/>
              </a:rPr>
              <a:t>1</a:t>
            </a:r>
            <a:r>
              <a:rPr lang="ja-JP" altLang="en-US" sz="1400" b="1" dirty="0">
                <a:solidFill>
                  <a:srgbClr val="C00000"/>
                </a:solidFill>
                <a:latin typeface="UD デジタル 教科書体 N-R" panose="02020400000000000000" pitchFamily="17" charset="-128"/>
                <a:ea typeface="UD デジタル 教科書体 N-R" panose="02020400000000000000" pitchFamily="17" charset="-128"/>
              </a:rPr>
              <a:t>兆分の</a:t>
            </a:r>
            <a:r>
              <a:rPr lang="en-US" altLang="ja-JP" sz="1400" b="1" dirty="0">
                <a:solidFill>
                  <a:srgbClr val="C00000"/>
                </a:solidFill>
                <a:latin typeface="UD デジタル 教科書体 N-R" panose="02020400000000000000" pitchFamily="17" charset="-128"/>
                <a:ea typeface="UD デジタル 教科書体 N-R" panose="02020400000000000000" pitchFamily="17" charset="-128"/>
              </a:rPr>
              <a:t>1</a:t>
            </a:r>
            <a:r>
              <a:rPr lang="ja-JP" altLang="en-US" sz="1400" b="1" dirty="0" smtClean="0">
                <a:solidFill>
                  <a:srgbClr val="C00000"/>
                </a:solidFill>
                <a:latin typeface="UD デジタル 教科書体 N-R" panose="02020400000000000000" pitchFamily="17" charset="-128"/>
                <a:ea typeface="UD デジタル 教科書体 N-R" panose="02020400000000000000" pitchFamily="17" charset="-128"/>
              </a:rPr>
              <a:t>秒</a:t>
            </a:r>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
            </a:r>
            <a:b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br>
            <a:endParaRPr lang="en-US" altLang="ja-JP" sz="1400" dirty="0" smtClean="0">
              <a:solidFill>
                <a:srgbClr val="333333"/>
              </a:solidFill>
              <a:latin typeface="UD デジタル 教科書体 N-R" panose="02020400000000000000" pitchFamily="17" charset="-128"/>
              <a:ea typeface="UD デジタル 教科書体 N-R" panose="02020400000000000000" pitchFamily="17" charset="-128"/>
            </a:endParaRPr>
          </a:p>
          <a:p>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a:t>
            </a:r>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光</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は</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秒間に約</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30</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万</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km</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（地球</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7</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周半の距離）も進むほどの速さであるが、</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1</a:t>
            </a:r>
            <a:r>
              <a:rPr lang="ja-JP" altLang="en-US" sz="1400" dirty="0">
                <a:solidFill>
                  <a:srgbClr val="333333"/>
                </a:solidFill>
                <a:latin typeface="UD デジタル 教科書体 N-R" panose="02020400000000000000" pitchFamily="17" charset="-128"/>
                <a:ea typeface="UD デジタル 教科書体 N-R" panose="02020400000000000000" pitchFamily="17" charset="-128"/>
              </a:rPr>
              <a:t>フェムト秒の間に光が進む距離は約</a:t>
            </a:r>
            <a:r>
              <a:rPr lang="en-US" altLang="ja-JP" sz="1400" dirty="0">
                <a:solidFill>
                  <a:srgbClr val="333333"/>
                </a:solidFill>
                <a:latin typeface="UD デジタル 教科書体 N-R" panose="02020400000000000000" pitchFamily="17" charset="-128"/>
                <a:ea typeface="UD デジタル 教科書体 N-R" panose="02020400000000000000" pitchFamily="17" charset="-128"/>
              </a:rPr>
              <a:t>0.3μm</a:t>
            </a:r>
            <a:r>
              <a:rPr lang="ja-JP" altLang="en-US" sz="1400" dirty="0" smtClean="0">
                <a:solidFill>
                  <a:srgbClr val="333333"/>
                </a:solidFill>
                <a:latin typeface="UD デジタル 教科書体 N-R" panose="02020400000000000000" pitchFamily="17" charset="-128"/>
                <a:ea typeface="UD デジタル 教科書体 N-R" panose="02020400000000000000" pitchFamily="17" charset="-128"/>
              </a:rPr>
              <a:t>程度。</a:t>
            </a:r>
            <a:endParaRPr lang="ja-JP" altLang="en-US" sz="1400" b="0" i="0" dirty="0">
              <a:solidFill>
                <a:srgbClr val="333333"/>
              </a:solidFill>
              <a:effectLst/>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38849576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Rectangle 2"/>
          <p:cNvSpPr txBox="1">
            <a:spLocks noChangeArrowheads="1"/>
          </p:cNvSpPr>
          <p:nvPr/>
        </p:nvSpPr>
        <p:spPr>
          <a:xfrm>
            <a:off x="2209800" y="520975"/>
            <a:ext cx="7772400" cy="519670"/>
          </a:xfrm>
          <a:prstGeom prst="rect">
            <a:avLst/>
          </a:prstGeom>
        </p:spPr>
        <p:txBody>
          <a:bodyPr vert="horz" lIns="91440" tIns="45720" rIns="91440" bIns="45720" rtlCol="0" anchor="ctr">
            <a:normAutofit fontScale="62500" lnSpcReduction="2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dirty="0" smtClean="0">
                <a:solidFill>
                  <a:srgbClr val="C00000"/>
                </a:solidFill>
                <a:latin typeface="UD デジタル 教科書体 NP-B" panose="02020700000000000000" pitchFamily="18" charset="-128"/>
                <a:ea typeface="UD デジタル 教科書体 NP-B" panose="02020700000000000000" pitchFamily="18" charset="-128"/>
              </a:rPr>
              <a:t>光ピンセット</a:t>
            </a:r>
          </a:p>
        </p:txBody>
      </p:sp>
      <p:sp>
        <p:nvSpPr>
          <p:cNvPr id="9" name="Rectangle 7"/>
          <p:cNvSpPr>
            <a:spLocks noChangeArrowheads="1"/>
          </p:cNvSpPr>
          <p:nvPr/>
        </p:nvSpPr>
        <p:spPr bwMode="auto">
          <a:xfrm>
            <a:off x="4707077" y="6322840"/>
            <a:ext cx="27572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6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36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36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36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36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36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400" i="1" dirty="0">
                <a:solidFill>
                  <a:srgbClr val="C00000"/>
                </a:solidFill>
              </a:rPr>
              <a:t>http://www.nat.vu.nl/~joost/tetris/</a:t>
            </a:r>
          </a:p>
        </p:txBody>
      </p:sp>
      <p:pic>
        <p:nvPicPr>
          <p:cNvPr id="10" name="Picture 4">
            <a:hlinkClick r:id="rId4" action="ppaction://program"/>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664" y="1856686"/>
            <a:ext cx="5456563" cy="409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tetris_divx5.02.avi">
            <a:hlinkClick r:id="" action="ppaction://media"/>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518959" y="1856686"/>
            <a:ext cx="5456563" cy="409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8476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エネルギー</a:t>
            </a:r>
            <a:endParaRPr lang="ja-JP" altLang="en-US" sz="2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9381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209800" y="261412"/>
            <a:ext cx="7772400" cy="5196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太陽熱光起発電</a:t>
            </a:r>
          </a:p>
        </p:txBody>
      </p:sp>
      <p:sp>
        <p:nvSpPr>
          <p:cNvPr id="9" name="涙形 8"/>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2" name="正方形/長方形 1"/>
          <p:cNvSpPr/>
          <p:nvPr/>
        </p:nvSpPr>
        <p:spPr>
          <a:xfrm>
            <a:off x="370477" y="1157502"/>
            <a:ext cx="11451046" cy="646331"/>
          </a:xfrm>
          <a:prstGeom prst="rect">
            <a:avLst/>
          </a:prstGeom>
        </p:spPr>
        <p:txBody>
          <a:bodyPr wrap="square">
            <a:spAutoFit/>
          </a:bodyPr>
          <a:lstStyle/>
          <a:p>
            <a:r>
              <a:rPr lang="ja-JP" altLang="en-US" b="1" dirty="0">
                <a:solidFill>
                  <a:srgbClr val="000000"/>
                </a:solidFill>
                <a:latin typeface="Arial Black" panose="020B0A04020102020204" pitchFamily="34" charset="0"/>
                <a:ea typeface="UD デジタル 教科書体 NP-R" panose="02020400000000000000" pitchFamily="18" charset="-128"/>
              </a:rPr>
              <a:t>「</a:t>
            </a:r>
            <a:r>
              <a:rPr lang="ja-JP" altLang="en-US" b="1" dirty="0" smtClean="0">
                <a:solidFill>
                  <a:srgbClr val="C00000"/>
                </a:solidFill>
                <a:latin typeface="Arial Black" panose="020B0A04020102020204" pitchFamily="34" charset="0"/>
                <a:ea typeface="UD デジタル 教科書体 NP-R" panose="02020400000000000000" pitchFamily="18" charset="-128"/>
              </a:rPr>
              <a:t>太陽熱光起発電</a:t>
            </a:r>
            <a:r>
              <a:rPr lang="ja-JP" altLang="en-US" b="1" dirty="0" smtClean="0">
                <a:solidFill>
                  <a:srgbClr val="000000"/>
                </a:solidFill>
                <a:latin typeface="Arial Black" panose="020B0A04020102020204" pitchFamily="34" charset="0"/>
                <a:ea typeface="UD デジタル 教科書体 NP-R" panose="02020400000000000000" pitchFamily="18" charset="-128"/>
              </a:rPr>
              <a:t>」</a:t>
            </a:r>
            <a:r>
              <a:rPr lang="ja-JP" altLang="en-US" b="1" dirty="0">
                <a:solidFill>
                  <a:srgbClr val="000000"/>
                </a:solidFill>
                <a:latin typeface="Arial Black" panose="020B0A04020102020204" pitchFamily="34" charset="0"/>
                <a:ea typeface="UD デジタル 教科書体 NP-R" panose="02020400000000000000" pitchFamily="18" charset="-128"/>
              </a:rPr>
              <a:t>は、可視光線から電気を直接作るのではなく、いったんさらに</a:t>
            </a:r>
            <a:r>
              <a:rPr lang="ja-JP" altLang="en-US" b="1" dirty="0">
                <a:solidFill>
                  <a:srgbClr val="C00000"/>
                </a:solidFill>
                <a:latin typeface="Arial Black" panose="020B0A04020102020204" pitchFamily="34" charset="0"/>
                <a:ea typeface="UD デジタル 教科書体 NP-R" panose="02020400000000000000" pitchFamily="18" charset="-128"/>
              </a:rPr>
              <a:t>広い波長の太陽光を熱に変換してから可視光線に</a:t>
            </a:r>
            <a:r>
              <a:rPr lang="ja-JP" altLang="en-US" b="1" dirty="0" smtClean="0">
                <a:solidFill>
                  <a:srgbClr val="C00000"/>
                </a:solidFill>
                <a:latin typeface="Arial Black" panose="020B0A04020102020204" pitchFamily="34" charset="0"/>
                <a:ea typeface="UD デジタル 教科書体 NP-R" panose="02020400000000000000" pitchFamily="18" charset="-128"/>
              </a:rPr>
              <a:t>変えて発電</a:t>
            </a:r>
            <a:r>
              <a:rPr lang="ja-JP" altLang="en-US" b="1" dirty="0" smtClean="0">
                <a:solidFill>
                  <a:srgbClr val="000000"/>
                </a:solidFill>
                <a:latin typeface="Arial Black" panose="020B0A04020102020204" pitchFamily="34" charset="0"/>
                <a:ea typeface="UD デジタル 教科書体 NP-R" panose="02020400000000000000" pitchFamily="18" charset="-128"/>
              </a:rPr>
              <a:t>する方法。また</a:t>
            </a:r>
            <a:r>
              <a:rPr lang="ja-JP" altLang="en-US" b="1" dirty="0">
                <a:solidFill>
                  <a:srgbClr val="000000"/>
                </a:solidFill>
                <a:latin typeface="Arial Black" panose="020B0A04020102020204" pitchFamily="34" charset="0"/>
                <a:ea typeface="UD デジタル 教科書体 NP-R" panose="02020400000000000000" pitchFamily="18" charset="-128"/>
              </a:rPr>
              <a:t>、</a:t>
            </a:r>
            <a:r>
              <a:rPr lang="ja-JP" altLang="en-US" b="1" dirty="0" smtClean="0">
                <a:solidFill>
                  <a:srgbClr val="000000"/>
                </a:solidFill>
                <a:latin typeface="Arial Black" panose="020B0A04020102020204" pitchFamily="34" charset="0"/>
                <a:ea typeface="UD デジタル 教科書体 NP-R" panose="02020400000000000000" pitchFamily="18" charset="-128"/>
              </a:rPr>
              <a:t>蓄熱したエネルギーを利用して夜でも連続発電が可能。</a:t>
            </a:r>
            <a:endParaRPr lang="ja-JP" altLang="en-US" b="1" dirty="0">
              <a:latin typeface="Arial Black" panose="020B0A04020102020204" pitchFamily="34" charset="0"/>
              <a:ea typeface="UD デジタル 教科書体 NP-R" panose="02020400000000000000" pitchFamily="18" charset="-128"/>
            </a:endParaRPr>
          </a:p>
        </p:txBody>
      </p:sp>
      <p:sp>
        <p:nvSpPr>
          <p:cNvPr id="4" name="正方形/長方形 3"/>
          <p:cNvSpPr/>
          <p:nvPr/>
        </p:nvSpPr>
        <p:spPr>
          <a:xfrm>
            <a:off x="4710973" y="637832"/>
            <a:ext cx="2770054" cy="307777"/>
          </a:xfrm>
          <a:prstGeom prst="rect">
            <a:avLst/>
          </a:prstGeom>
        </p:spPr>
        <p:txBody>
          <a:bodyPr wrap="none">
            <a:spAutoFit/>
          </a:bodyPr>
          <a:lstStyle/>
          <a:p>
            <a:r>
              <a:rPr lang="en-US" altLang="ja-JP" sz="1400" dirty="0" smtClean="0">
                <a:solidFill>
                  <a:srgbClr val="000000"/>
                </a:solidFill>
                <a:latin typeface="Arial Black" panose="020B0A04020102020204" pitchFamily="34" charset="0"/>
                <a:ea typeface="UD デジタル 教科書体 NP-R" panose="02020400000000000000" pitchFamily="18" charset="-128"/>
              </a:rPr>
              <a:t>solar </a:t>
            </a:r>
            <a:r>
              <a:rPr lang="en-US" altLang="ja-JP" sz="1400" dirty="0" err="1" smtClean="0">
                <a:solidFill>
                  <a:srgbClr val="000000"/>
                </a:solidFill>
                <a:latin typeface="Arial Black" panose="020B0A04020102020204" pitchFamily="34" charset="0"/>
                <a:ea typeface="UD デジタル 教科書体 NP-R" panose="02020400000000000000" pitchFamily="18" charset="-128"/>
              </a:rPr>
              <a:t>thermophotovoltaics</a:t>
            </a:r>
            <a:endParaRPr lang="ja-JP" altLang="en-US" sz="1400" dirty="0">
              <a:latin typeface="Arial Black" panose="020B0A04020102020204" pitchFamily="34" charset="0"/>
              <a:ea typeface="UD デジタル 教科書体 NP-R" panose="02020400000000000000" pitchFamily="18" charset="-128"/>
            </a:endParaRPr>
          </a:p>
        </p:txBody>
      </p:sp>
      <p:pic>
        <p:nvPicPr>
          <p:cNvPr id="11268" name="Picture 4" descr="Black carbon nanotubes sit on top of the absorber-emitter layer, collecting energy across the solar spectrum and converting it to hea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6254" y="2015726"/>
            <a:ext cx="3560858" cy="237334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3"/>
          <a:stretch>
            <a:fillRect/>
          </a:stretch>
        </p:blipFill>
        <p:spPr>
          <a:xfrm>
            <a:off x="200294" y="2015726"/>
            <a:ext cx="4842084" cy="4336613"/>
          </a:xfrm>
          <a:prstGeom prst="rect">
            <a:avLst/>
          </a:prstGeom>
        </p:spPr>
      </p:pic>
      <p:cxnSp>
        <p:nvCxnSpPr>
          <p:cNvPr id="12" name="直線矢印コネクタ 11"/>
          <p:cNvCxnSpPr/>
          <p:nvPr/>
        </p:nvCxnSpPr>
        <p:spPr>
          <a:xfrm flipV="1">
            <a:off x="2621336" y="2015727"/>
            <a:ext cx="3354918" cy="1664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2768420" y="4389071"/>
            <a:ext cx="3207834" cy="1383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5153626" y="4600964"/>
            <a:ext cx="7038374" cy="2031325"/>
          </a:xfrm>
          <a:prstGeom prst="rect">
            <a:avLst/>
          </a:prstGeom>
        </p:spPr>
        <p:txBody>
          <a:bodyPr wrap="square">
            <a:spAutoFit/>
          </a:bodyPr>
          <a:lstStyle/>
          <a:p>
            <a:pPr marL="285750" indent="-285750">
              <a:buFont typeface="Wingdings" panose="05000000000000000000" pitchFamily="2" charset="2"/>
              <a:buChar char="u"/>
            </a:pPr>
            <a:r>
              <a:rPr lang="ja-JP" altLang="en-US" sz="1400" dirty="0">
                <a:latin typeface="Arial Black" panose="020B0A04020102020204" pitchFamily="34" charset="0"/>
                <a:ea typeface="UD デジタル 教科書体 NP-R" panose="02020400000000000000" pitchFamily="18" charset="-128"/>
              </a:rPr>
              <a:t>太陽電池の上の層になる。黒一色のカーボン・ナノチューブ製の吸収層は、太陽光の全てのエネルギーを取り入れ、大部分を熱に変換する。</a:t>
            </a:r>
          </a:p>
          <a:p>
            <a:pPr marL="285750" indent="-285750">
              <a:buFont typeface="Wingdings" panose="05000000000000000000" pitchFamily="2" charset="2"/>
              <a:buChar char="u"/>
            </a:pPr>
            <a:r>
              <a:rPr lang="ja-JP" altLang="en-US" sz="1400" dirty="0">
                <a:latin typeface="Arial Black" panose="020B0A04020102020204" pitchFamily="34" charset="0"/>
                <a:ea typeface="UD デジタル 教科書体 NP-R" panose="02020400000000000000" pitchFamily="18" charset="-128"/>
              </a:rPr>
              <a:t>吸収層に隣接する放出層が</a:t>
            </a:r>
            <a:r>
              <a:rPr lang="en-US" altLang="ja-JP" sz="1400" dirty="0">
                <a:latin typeface="Arial Black" panose="020B0A04020102020204" pitchFamily="34" charset="0"/>
                <a:ea typeface="UD デジタル 教科書体 NP-R" panose="02020400000000000000" pitchFamily="18" charset="-128"/>
              </a:rPr>
              <a:t>1000</a:t>
            </a:r>
            <a:r>
              <a:rPr lang="ja-JP" altLang="en-US" sz="1400" dirty="0">
                <a:latin typeface="Arial Black" panose="020B0A04020102020204" pitchFamily="34" charset="0"/>
                <a:ea typeface="UD デジタル 教科書体 NP-R" panose="02020400000000000000" pitchFamily="18" charset="-128"/>
              </a:rPr>
              <a:t>度に達すると、放出層は熱エネルギーを光として放出。</a:t>
            </a:r>
          </a:p>
          <a:p>
            <a:pPr marL="285750" indent="-285750">
              <a:buFont typeface="Wingdings" panose="05000000000000000000" pitchFamily="2" charset="2"/>
              <a:buChar char="u"/>
            </a:pPr>
            <a:r>
              <a:rPr lang="ja-JP" altLang="en-US" sz="1400" dirty="0">
                <a:latin typeface="Arial Black" panose="020B0A04020102020204" pitchFamily="34" charset="0"/>
                <a:ea typeface="UD デジタル 教科書体 NP-R" panose="02020400000000000000" pitchFamily="18" charset="-128"/>
              </a:rPr>
              <a:t>放出層はフォトニック結晶から作られており、光のどの波長がこの構造の中を伝わるかを制御可能。</a:t>
            </a:r>
          </a:p>
          <a:p>
            <a:pPr marL="285750" indent="-285750">
              <a:buFont typeface="Wingdings" panose="05000000000000000000" pitchFamily="2" charset="2"/>
              <a:buChar char="u"/>
            </a:pPr>
            <a:r>
              <a:rPr lang="en-US" altLang="ja-JP" sz="1400" dirty="0">
                <a:latin typeface="Arial Black" panose="020B0A04020102020204" pitchFamily="34" charset="0"/>
                <a:ea typeface="UD デジタル 教科書体 NP-R" panose="02020400000000000000" pitchFamily="18" charset="-128"/>
              </a:rPr>
              <a:t>MIT</a:t>
            </a:r>
            <a:r>
              <a:rPr lang="ja-JP" altLang="en-US" sz="1400" dirty="0">
                <a:latin typeface="Arial Black" panose="020B0A04020102020204" pitchFamily="34" charset="0"/>
                <a:ea typeface="UD デジタル 教科書体 NP-R" panose="02020400000000000000" pitchFamily="18" charset="-128"/>
              </a:rPr>
              <a:t>の特徴は、特殊な光学フィルターを実装している点。光学フィルターは未使用の光子をほぼ全て反射し、調整した光を伝える。所謂「</a:t>
            </a:r>
            <a:r>
              <a:rPr lang="ja-JP" altLang="en-US" sz="1400" dirty="0">
                <a:solidFill>
                  <a:srgbClr val="C00000"/>
                </a:solidFill>
                <a:latin typeface="Arial Black" panose="020B0A04020102020204" pitchFamily="34" charset="0"/>
                <a:ea typeface="UD デジタル 教科書体 NP-R" panose="02020400000000000000" pitchFamily="18" charset="-128"/>
              </a:rPr>
              <a:t>光子リサイクル</a:t>
            </a:r>
            <a:r>
              <a:rPr lang="ja-JP" altLang="en-US" sz="1400" dirty="0">
                <a:latin typeface="Arial Black" panose="020B0A04020102020204" pitchFamily="34" charset="0"/>
                <a:ea typeface="UD デジタル 教科書体 NP-R" panose="02020400000000000000" pitchFamily="18" charset="-128"/>
              </a:rPr>
              <a:t>」によってより多くの熱が生成され、システムの効率性が向上。</a:t>
            </a:r>
          </a:p>
        </p:txBody>
      </p:sp>
      <p:sp>
        <p:nvSpPr>
          <p:cNvPr id="18" name="正方形/長方形 17"/>
          <p:cNvSpPr/>
          <p:nvPr/>
        </p:nvSpPr>
        <p:spPr>
          <a:xfrm>
            <a:off x="1138223" y="6658567"/>
            <a:ext cx="9903342" cy="230832"/>
          </a:xfrm>
          <a:prstGeom prst="rect">
            <a:avLst/>
          </a:prstGeom>
        </p:spPr>
        <p:txBody>
          <a:bodyPr wrap="square">
            <a:spAutoFit/>
          </a:bodyPr>
          <a:lstStyle/>
          <a:p>
            <a:r>
              <a:rPr lang="ja-JP" altLang="en-US" sz="900" dirty="0" smtClean="0">
                <a:solidFill>
                  <a:srgbClr val="222222"/>
                </a:solidFill>
                <a:latin typeface="Arial Black" panose="020B0A04020102020204" pitchFamily="34" charset="0"/>
                <a:ea typeface="UD デジタル 教科書体 NP-R" panose="02020400000000000000" pitchFamily="18" charset="-128"/>
              </a:rPr>
              <a:t>（出典）</a:t>
            </a:r>
            <a:r>
              <a:rPr lang="en-US" altLang="ja-JP" sz="900" i="1" dirty="0" smtClean="0">
                <a:latin typeface="Arial Black" panose="020B0A04020102020204" pitchFamily="34" charset="0"/>
                <a:ea typeface="UD デジタル 教科書体 NP-R" panose="02020400000000000000" pitchFamily="18" charset="-128"/>
              </a:rPr>
              <a:t>Nature </a:t>
            </a:r>
            <a:r>
              <a:rPr lang="en-US" altLang="ja-JP" sz="900" i="1" dirty="0">
                <a:latin typeface="Arial Black" panose="020B0A04020102020204" pitchFamily="34" charset="0"/>
                <a:ea typeface="UD デジタル 教科書体 NP-R" panose="02020400000000000000" pitchFamily="18" charset="-128"/>
              </a:rPr>
              <a:t>Energy</a:t>
            </a:r>
            <a:r>
              <a:rPr lang="en-US" altLang="ja-JP" sz="900" dirty="0">
                <a:latin typeface="Arial Black" panose="020B0A04020102020204" pitchFamily="34" charset="0"/>
                <a:ea typeface="UD デジタル 教科書体 NP-R" panose="02020400000000000000" pitchFamily="18" charset="-128"/>
              </a:rPr>
              <a:t> </a:t>
            </a:r>
            <a:r>
              <a:rPr lang="en-US" altLang="ja-JP" sz="900" b="1" dirty="0">
                <a:latin typeface="Arial Black" panose="020B0A04020102020204" pitchFamily="34" charset="0"/>
                <a:ea typeface="UD デジタル 教科書体 NP-R" panose="02020400000000000000" pitchFamily="18" charset="-128"/>
              </a:rPr>
              <a:t>volume1</a:t>
            </a:r>
            <a:r>
              <a:rPr lang="en-US" altLang="ja-JP" sz="900" dirty="0">
                <a:latin typeface="Arial Black" panose="020B0A04020102020204" pitchFamily="34" charset="0"/>
                <a:ea typeface="UD デジタル 教科書体 NP-R" panose="02020400000000000000" pitchFamily="18" charset="-128"/>
              </a:rPr>
              <a:t>, Article number: 16068 (2016)</a:t>
            </a:r>
            <a:r>
              <a:rPr lang="en-US" altLang="ja-JP" sz="900" dirty="0" smtClean="0">
                <a:solidFill>
                  <a:srgbClr val="222222"/>
                </a:solidFill>
                <a:latin typeface="Arial Black" panose="020B0A04020102020204" pitchFamily="34" charset="0"/>
                <a:ea typeface="UD デジタル 教科書体 NP-R" panose="02020400000000000000" pitchFamily="18" charset="-128"/>
              </a:rPr>
              <a:t> </a:t>
            </a:r>
            <a:r>
              <a:rPr lang="ja-JP" altLang="en-US" sz="900" dirty="0" smtClean="0">
                <a:solidFill>
                  <a:srgbClr val="222222"/>
                </a:solidFill>
                <a:latin typeface="Arial Black" panose="020B0A04020102020204" pitchFamily="34" charset="0"/>
                <a:ea typeface="UD デジタル 教科書体 NP-R" panose="02020400000000000000" pitchFamily="18" charset="-128"/>
              </a:rPr>
              <a:t>「</a:t>
            </a:r>
            <a:r>
              <a:rPr lang="en-US" altLang="ja-JP" sz="900" dirty="0" smtClean="0">
                <a:solidFill>
                  <a:srgbClr val="222222"/>
                </a:solidFill>
                <a:latin typeface="Arial Black" panose="020B0A04020102020204" pitchFamily="34" charset="0"/>
                <a:ea typeface="UD デジタル 教科書体 NP-R" panose="02020400000000000000" pitchFamily="18" charset="-128"/>
              </a:rPr>
              <a:t>Enhanced </a:t>
            </a:r>
            <a:r>
              <a:rPr lang="en-US" altLang="ja-JP" sz="900" dirty="0">
                <a:solidFill>
                  <a:srgbClr val="222222"/>
                </a:solidFill>
                <a:latin typeface="Arial Black" panose="020B0A04020102020204" pitchFamily="34" charset="0"/>
                <a:ea typeface="UD デジタル 教科書体 NP-R" panose="02020400000000000000" pitchFamily="18" charset="-128"/>
              </a:rPr>
              <a:t>photovoltaic energy conversion using thermally based spectral </a:t>
            </a:r>
            <a:r>
              <a:rPr lang="en-US" altLang="ja-JP" sz="900" dirty="0" smtClean="0">
                <a:solidFill>
                  <a:srgbClr val="222222"/>
                </a:solidFill>
                <a:latin typeface="Arial Black" panose="020B0A04020102020204" pitchFamily="34" charset="0"/>
                <a:ea typeface="UD デジタル 教科書体 NP-R" panose="02020400000000000000" pitchFamily="18" charset="-128"/>
              </a:rPr>
              <a:t>shaping</a:t>
            </a:r>
            <a:r>
              <a:rPr lang="ja-JP" altLang="en-US" sz="900" dirty="0" smtClean="0">
                <a:solidFill>
                  <a:srgbClr val="222222"/>
                </a:solidFill>
                <a:latin typeface="Arial Black" panose="020B0A04020102020204" pitchFamily="34" charset="0"/>
                <a:ea typeface="UD デジタル 教科書体 NP-R" panose="02020400000000000000" pitchFamily="18" charset="-128"/>
              </a:rPr>
              <a:t>」</a:t>
            </a:r>
            <a:endParaRPr lang="en-US" altLang="ja-JP" sz="900" dirty="0" smtClean="0">
              <a:solidFill>
                <a:srgbClr val="222222"/>
              </a:solidFill>
              <a:latin typeface="Arial Black" panose="020B0A04020102020204" pitchFamily="34" charset="0"/>
              <a:ea typeface="UD デジタル 教科書体 NP-R" panose="02020400000000000000" pitchFamily="18" charset="-128"/>
            </a:endParaRPr>
          </a:p>
        </p:txBody>
      </p:sp>
      <p:sp>
        <p:nvSpPr>
          <p:cNvPr id="19" name="テキスト ボックス 18"/>
          <p:cNvSpPr txBox="1"/>
          <p:nvPr/>
        </p:nvSpPr>
        <p:spPr>
          <a:xfrm>
            <a:off x="9546928" y="2180253"/>
            <a:ext cx="2645071" cy="2077492"/>
          </a:xfrm>
          <a:prstGeom prst="rect">
            <a:avLst/>
          </a:prstGeom>
          <a:noFill/>
        </p:spPr>
        <p:txBody>
          <a:bodyPr wrap="square" rtlCol="0">
            <a:spAutoFit/>
          </a:bodyPr>
          <a:lstStyle/>
          <a:p>
            <a:r>
              <a:rPr kumimoji="1" lang="ja-JP" altLang="en-US" sz="1600" dirty="0" smtClean="0">
                <a:latin typeface="Arial Black" panose="020B0A04020102020204" pitchFamily="34" charset="0"/>
                <a:ea typeface="UD デジタル 教科書体 NP-R" panose="02020400000000000000" pitchFamily="18" charset="-128"/>
              </a:rPr>
              <a:t>シリコンの太陽電池の発電効率は</a:t>
            </a:r>
            <a:r>
              <a:rPr kumimoji="1" lang="en-US" altLang="ja-JP" sz="1600" dirty="0" smtClean="0">
                <a:latin typeface="Arial Black" panose="020B0A04020102020204" pitchFamily="34" charset="0"/>
                <a:ea typeface="UD デジタル 教科書体 NP-R" panose="02020400000000000000" pitchFamily="18" charset="-128"/>
              </a:rPr>
              <a:t>Max</a:t>
            </a:r>
            <a:r>
              <a:rPr kumimoji="1" lang="ja-JP" altLang="en-US" sz="1600" dirty="0" smtClean="0">
                <a:latin typeface="Arial Black" panose="020B0A04020102020204" pitchFamily="34" charset="0"/>
                <a:ea typeface="UD デジタル 教科書体 NP-R" panose="02020400000000000000" pitchFamily="18" charset="-128"/>
              </a:rPr>
              <a:t>で</a:t>
            </a:r>
            <a:r>
              <a:rPr kumimoji="1" lang="en-US" altLang="ja-JP" sz="1600" dirty="0" smtClean="0">
                <a:latin typeface="Arial Black" panose="020B0A04020102020204" pitchFamily="34" charset="0"/>
                <a:ea typeface="UD デジタル 教科書体 NP-R" panose="02020400000000000000" pitchFamily="18" charset="-128"/>
              </a:rPr>
              <a:t>32</a:t>
            </a:r>
            <a:r>
              <a:rPr kumimoji="1" lang="ja-JP" altLang="en-US" sz="1600" dirty="0" smtClean="0">
                <a:latin typeface="Arial Black" panose="020B0A04020102020204" pitchFamily="34" charset="0"/>
                <a:ea typeface="UD デジタル 教科書体 NP-R" panose="02020400000000000000" pitchFamily="18" charset="-128"/>
              </a:rPr>
              <a:t>％とのこと。</a:t>
            </a:r>
            <a:endParaRPr kumimoji="1" lang="en-US" altLang="ja-JP" sz="1600" dirty="0" smtClean="0">
              <a:latin typeface="Arial Black" panose="020B0A04020102020204" pitchFamily="34" charset="0"/>
              <a:ea typeface="UD デジタル 教科書体 NP-R" panose="02020400000000000000" pitchFamily="18" charset="-128"/>
            </a:endParaRPr>
          </a:p>
          <a:p>
            <a:r>
              <a:rPr lang="en-US" altLang="ja-JP" sz="1050" dirty="0">
                <a:latin typeface="Arial Black" panose="020B0A04020102020204" pitchFamily="34" charset="0"/>
                <a:ea typeface="UD デジタル 教科書体 NP-R" panose="02020400000000000000" pitchFamily="18" charset="-128"/>
              </a:rPr>
              <a:t>※Shockley-</a:t>
            </a:r>
            <a:r>
              <a:rPr lang="en-US" altLang="ja-JP" sz="1050" dirty="0" err="1">
                <a:latin typeface="Arial Black" panose="020B0A04020102020204" pitchFamily="34" charset="0"/>
                <a:ea typeface="UD デジタル 教科書体 NP-R" panose="02020400000000000000" pitchFamily="18" charset="-128"/>
              </a:rPr>
              <a:t>Queisserlimit</a:t>
            </a:r>
            <a:r>
              <a:rPr lang="ja-JP" altLang="en-US" sz="1050" dirty="0">
                <a:latin typeface="Arial Black" panose="020B0A04020102020204" pitchFamily="34" charset="0"/>
                <a:ea typeface="UD デジタル 教科書体 NP-R" panose="02020400000000000000" pitchFamily="18" charset="-128"/>
              </a:rPr>
              <a:t>（</a:t>
            </a:r>
            <a:r>
              <a:rPr lang="en-US" altLang="ja-JP" sz="1050" dirty="0">
                <a:latin typeface="Arial Black" panose="020B0A04020102020204" pitchFamily="34" charset="0"/>
                <a:ea typeface="UD デジタル 教科書体 NP-R" panose="02020400000000000000" pitchFamily="18" charset="-128"/>
              </a:rPr>
              <a:t>S - Q </a:t>
            </a:r>
            <a:r>
              <a:rPr lang="ja-JP" altLang="en-US" sz="1050" dirty="0" smtClean="0">
                <a:latin typeface="Arial Black" panose="020B0A04020102020204" pitchFamily="34" charset="0"/>
                <a:ea typeface="UD デジタル 教科書体 NP-R" panose="02020400000000000000" pitchFamily="18" charset="-128"/>
              </a:rPr>
              <a:t>限界）ショックレー・クワイサーの限界というものがあるらしい</a:t>
            </a:r>
            <a:endParaRPr kumimoji="1" lang="en-US" altLang="ja-JP" sz="1050" dirty="0" smtClean="0">
              <a:latin typeface="Arial Black" panose="020B0A04020102020204" pitchFamily="34" charset="0"/>
              <a:ea typeface="UD デジタル 教科書体 NP-R" panose="02020400000000000000" pitchFamily="18" charset="-128"/>
            </a:endParaRPr>
          </a:p>
          <a:p>
            <a:endParaRPr lang="en-US" altLang="ja-JP" sz="1600" dirty="0">
              <a:latin typeface="Arial Black" panose="020B0A04020102020204" pitchFamily="34" charset="0"/>
              <a:ea typeface="UD デジタル 教科書体 NP-R" panose="02020400000000000000" pitchFamily="18" charset="-128"/>
            </a:endParaRPr>
          </a:p>
          <a:p>
            <a:r>
              <a:rPr kumimoji="1" lang="ja-JP" altLang="en-US" sz="1600" dirty="0" smtClean="0">
                <a:latin typeface="Arial Black" panose="020B0A04020102020204" pitchFamily="34" charset="0"/>
                <a:ea typeface="UD デジタル 教科書体 NP-R" panose="02020400000000000000" pitchFamily="18" charset="-128"/>
              </a:rPr>
              <a:t>太陽熱光起発電は「倍」のエネルギー効率を目指す。</a:t>
            </a:r>
            <a:endParaRPr kumimoji="1" lang="ja-JP" altLang="en-US" sz="1600" dirty="0">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1389348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324442" y="938955"/>
            <a:ext cx="5233176" cy="3600387"/>
          </a:xfrm>
          <a:prstGeom prst="rect">
            <a:avLst/>
          </a:prstGeom>
          <a:blipFill>
            <a:blip r:embed="rId2" cstate="print"/>
            <a:stretch>
              <a:fillRect/>
            </a:stretch>
          </a:blipFill>
        </p:spPr>
        <p:txBody>
          <a:bodyPr wrap="square" lIns="0" tIns="0" rIns="0" bIns="0" rtlCol="0"/>
          <a:lstStyle/>
          <a:p>
            <a:endParaRPr/>
          </a:p>
        </p:txBody>
      </p:sp>
      <p:sp>
        <p:nvSpPr>
          <p:cNvPr id="5" name="テキスト ボックス 4"/>
          <p:cNvSpPr txBox="1"/>
          <p:nvPr/>
        </p:nvSpPr>
        <p:spPr>
          <a:xfrm>
            <a:off x="203086" y="4678700"/>
            <a:ext cx="5475888" cy="1815882"/>
          </a:xfrm>
          <a:prstGeom prst="rect">
            <a:avLst/>
          </a:prstGeom>
          <a:noFill/>
        </p:spPr>
        <p:txBody>
          <a:bodyPr wrap="square" rtlCol="0">
            <a:spAutoFit/>
          </a:bodyPr>
          <a:lstStyle/>
          <a:p>
            <a:r>
              <a:rPr lang="ja-JP" altLang="en-US" sz="1600" dirty="0">
                <a:latin typeface="Arial Black" panose="020B0A04020102020204" pitchFamily="34" charset="0"/>
                <a:ea typeface="UD デジタル 教科書体 NP-R" panose="02020400000000000000" pitchFamily="18" charset="-128"/>
              </a:rPr>
              <a:t>核融合反応というのは、軽い元素の原子核同士を融合させ、</a:t>
            </a:r>
            <a:r>
              <a:rPr lang="ja-JP" altLang="en-US" sz="1600" dirty="0" smtClean="0">
                <a:latin typeface="Arial Black" panose="020B0A04020102020204" pitchFamily="34" charset="0"/>
                <a:ea typeface="UD デジタル 教科書体 NP-R" panose="02020400000000000000" pitchFamily="18" charset="-128"/>
              </a:rPr>
              <a:t>重い</a:t>
            </a:r>
            <a:r>
              <a:rPr lang="ja-JP" altLang="en-US" sz="1600" dirty="0">
                <a:latin typeface="Arial Black" panose="020B0A04020102020204" pitchFamily="34" charset="0"/>
                <a:ea typeface="UD デジタル 教科書体 NP-R" panose="02020400000000000000" pitchFamily="18" charset="-128"/>
              </a:rPr>
              <a:t>元素に変化させる</a:t>
            </a:r>
            <a:r>
              <a:rPr lang="ja-JP" altLang="en-US" sz="1600" dirty="0" smtClean="0">
                <a:latin typeface="Arial Black" panose="020B0A04020102020204" pitchFamily="34" charset="0"/>
                <a:ea typeface="UD デジタル 教科書体 NP-R" panose="02020400000000000000" pitchFamily="18" charset="-128"/>
              </a:rPr>
              <a:t>反応。</a:t>
            </a:r>
            <a:r>
              <a:rPr lang="ja-JP" altLang="en-US" sz="1600" dirty="0">
                <a:latin typeface="Arial Black" panose="020B0A04020102020204" pitchFamily="34" charset="0"/>
                <a:ea typeface="UD デジタル 教科書体 NP-R" panose="02020400000000000000" pitchFamily="18" charset="-128"/>
              </a:rPr>
              <a:t>原子力発電で利用されている</a:t>
            </a:r>
            <a:r>
              <a:rPr lang="ja-JP" altLang="en-US" sz="1600" dirty="0" smtClean="0">
                <a:latin typeface="Arial Black" panose="020B0A04020102020204" pitchFamily="34" charset="0"/>
                <a:ea typeface="UD デジタル 教科書体 NP-R" panose="02020400000000000000" pitchFamily="18" charset="-128"/>
              </a:rPr>
              <a:t>核分裂</a:t>
            </a:r>
            <a:r>
              <a:rPr lang="ja-JP" altLang="en-US" sz="1600" dirty="0">
                <a:latin typeface="Arial Black" panose="020B0A04020102020204" pitchFamily="34" charset="0"/>
                <a:ea typeface="UD デジタル 教科書体 NP-R" panose="02020400000000000000" pitchFamily="18" charset="-128"/>
              </a:rPr>
              <a:t>反応は、重い元素を分裂させ、</a:t>
            </a:r>
            <a:r>
              <a:rPr lang="ja-JP" altLang="en-US" sz="1600" dirty="0" smtClean="0">
                <a:latin typeface="Arial Black" panose="020B0A04020102020204" pitchFamily="34" charset="0"/>
                <a:ea typeface="UD デジタル 教科書体 NP-R" panose="02020400000000000000" pitchFamily="18" charset="-128"/>
              </a:rPr>
              <a:t>よ</a:t>
            </a:r>
            <a:r>
              <a:rPr lang="ja-JP" altLang="en-US" sz="1600" dirty="0">
                <a:latin typeface="Arial Black" panose="020B0A04020102020204" pitchFamily="34" charset="0"/>
                <a:ea typeface="UD デジタル 教科書体 NP-R" panose="02020400000000000000" pitchFamily="18" charset="-128"/>
              </a:rPr>
              <a:t>り</a:t>
            </a:r>
            <a:r>
              <a:rPr lang="ja-JP" altLang="en-US" sz="1600" dirty="0" smtClean="0">
                <a:latin typeface="Arial Black" panose="020B0A04020102020204" pitchFamily="34" charset="0"/>
                <a:ea typeface="UD デジタル 教科書体 NP-R" panose="02020400000000000000" pitchFamily="18" charset="-128"/>
              </a:rPr>
              <a:t>軽い</a:t>
            </a:r>
            <a:r>
              <a:rPr lang="ja-JP" altLang="en-US" sz="1600" dirty="0">
                <a:latin typeface="Arial Black" panose="020B0A04020102020204" pitchFamily="34" charset="0"/>
                <a:ea typeface="UD デジタル 教科書体 NP-R" panose="02020400000000000000" pitchFamily="18" charset="-128"/>
              </a:rPr>
              <a:t>元素に変える反応で</a:t>
            </a:r>
            <a:r>
              <a:rPr lang="ja-JP" altLang="en-US" sz="1600" dirty="0" smtClean="0">
                <a:latin typeface="Arial Black" panose="020B0A04020102020204" pitchFamily="34" charset="0"/>
                <a:ea typeface="UD デジタル 教科書体 NP-R" panose="02020400000000000000" pitchFamily="18" charset="-128"/>
              </a:rPr>
              <a:t>、核融合</a:t>
            </a:r>
            <a:r>
              <a:rPr lang="ja-JP" altLang="en-US" sz="1600" dirty="0">
                <a:latin typeface="Arial Black" panose="020B0A04020102020204" pitchFamily="34" charset="0"/>
                <a:ea typeface="UD デジタル 教科書体 NP-R" panose="02020400000000000000" pitchFamily="18" charset="-128"/>
              </a:rPr>
              <a:t>反応</a:t>
            </a:r>
            <a:r>
              <a:rPr lang="ja-JP" altLang="en-US" sz="1600" dirty="0" smtClean="0">
                <a:latin typeface="Arial Black" panose="020B0A04020102020204" pitchFamily="34" charset="0"/>
                <a:ea typeface="UD デジタル 教科書体 NP-R" panose="02020400000000000000" pitchFamily="18" charset="-128"/>
              </a:rPr>
              <a:t>とは逆。</a:t>
            </a:r>
            <a:endParaRPr lang="en-US" altLang="ja-JP" sz="1600" dirty="0" smtClean="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地上</a:t>
            </a:r>
            <a:r>
              <a:rPr lang="ja-JP" altLang="en-US" sz="1600" dirty="0">
                <a:latin typeface="Arial Black" panose="020B0A04020102020204" pitchFamily="34" charset="0"/>
                <a:ea typeface="UD デジタル 教科書体 NP-R" panose="02020400000000000000" pitchFamily="18" charset="-128"/>
              </a:rPr>
              <a:t>で核融合を</a:t>
            </a:r>
            <a:r>
              <a:rPr lang="ja-JP" altLang="en-US" sz="1600" dirty="0" smtClean="0">
                <a:latin typeface="Arial Black" panose="020B0A04020102020204" pitchFamily="34" charset="0"/>
                <a:ea typeface="UD デジタル 教科書体 NP-R" panose="02020400000000000000" pitchFamily="18" charset="-128"/>
              </a:rPr>
              <a:t>起すには、重水素</a:t>
            </a:r>
            <a:r>
              <a:rPr lang="ja-JP" altLang="en-US" sz="1600" dirty="0">
                <a:latin typeface="Arial Black" panose="020B0A04020102020204" pitchFamily="34" charset="0"/>
                <a:ea typeface="UD デジタル 教科書体 NP-R" panose="02020400000000000000" pitchFamily="18" charset="-128"/>
              </a:rPr>
              <a:t>と三重水素を融合</a:t>
            </a:r>
            <a:r>
              <a:rPr lang="ja-JP" altLang="en-US" sz="1600" dirty="0" smtClean="0">
                <a:latin typeface="Arial Black" panose="020B0A04020102020204" pitchFamily="34" charset="0"/>
                <a:ea typeface="UD デジタル 教科書体 NP-R" panose="02020400000000000000" pitchFamily="18" charset="-128"/>
              </a:rPr>
              <a:t>させ、より重い元素のヘリウム</a:t>
            </a:r>
            <a:r>
              <a:rPr lang="ja-JP" altLang="en-US" sz="1600" dirty="0">
                <a:latin typeface="Arial Black" panose="020B0A04020102020204" pitchFamily="34" charset="0"/>
                <a:ea typeface="UD デジタル 教科書体 NP-R" panose="02020400000000000000" pitchFamily="18" charset="-128"/>
              </a:rPr>
              <a:t>と中性子に変化させる反応</a:t>
            </a:r>
            <a:r>
              <a:rPr lang="ja-JP" altLang="en-US" sz="1600" dirty="0" smtClean="0">
                <a:latin typeface="Arial Black" panose="020B0A04020102020204" pitchFamily="34" charset="0"/>
                <a:ea typeface="UD デジタル 教科書体 NP-R" panose="02020400000000000000" pitchFamily="18" charset="-128"/>
              </a:rPr>
              <a:t>を利用。（</a:t>
            </a:r>
            <a:r>
              <a:rPr lang="en-US" altLang="ja-JP" sz="1600" dirty="0" smtClean="0">
                <a:latin typeface="Arial Black" panose="020B0A04020102020204" pitchFamily="34" charset="0"/>
                <a:ea typeface="UD デジタル 教科書体 NP-R" panose="02020400000000000000" pitchFamily="18" charset="-128"/>
              </a:rPr>
              <a:t>D-T</a:t>
            </a:r>
            <a:r>
              <a:rPr lang="ja-JP" altLang="en-US" sz="1600" dirty="0" smtClean="0">
                <a:latin typeface="Arial Black" panose="020B0A04020102020204" pitchFamily="34" charset="0"/>
                <a:ea typeface="UD デジタル 教科書体 NP-R" panose="02020400000000000000" pitchFamily="18" charset="-128"/>
              </a:rPr>
              <a:t>反応）</a:t>
            </a:r>
            <a:endParaRPr lang="en-US" altLang="ja-JP" sz="1600" dirty="0" smtClean="0">
              <a:latin typeface="Arial Black" panose="020B0A04020102020204" pitchFamily="34" charset="0"/>
              <a:ea typeface="UD デジタル 教科書体 NP-R" panose="02020400000000000000" pitchFamily="18" charset="-128"/>
            </a:endParaRPr>
          </a:p>
        </p:txBody>
      </p:sp>
      <p:pic>
        <p:nvPicPr>
          <p:cNvPr id="6" name="図 5"/>
          <p:cNvPicPr>
            <a:picLocks noChangeAspect="1"/>
          </p:cNvPicPr>
          <p:nvPr/>
        </p:nvPicPr>
        <p:blipFill>
          <a:blip r:embed="rId3"/>
          <a:stretch>
            <a:fillRect/>
          </a:stretch>
        </p:blipFill>
        <p:spPr>
          <a:xfrm>
            <a:off x="6203873" y="938955"/>
            <a:ext cx="5313213" cy="3672037"/>
          </a:xfrm>
          <a:prstGeom prst="rect">
            <a:avLst/>
          </a:prstGeom>
        </p:spPr>
      </p:pic>
      <p:sp>
        <p:nvSpPr>
          <p:cNvPr id="7" name="正方形/長方形 6"/>
          <p:cNvSpPr/>
          <p:nvPr/>
        </p:nvSpPr>
        <p:spPr>
          <a:xfrm>
            <a:off x="6111765" y="4678700"/>
            <a:ext cx="6080235" cy="2062103"/>
          </a:xfrm>
          <a:prstGeom prst="rect">
            <a:avLst/>
          </a:prstGeom>
        </p:spPr>
        <p:txBody>
          <a:bodyPr wrap="square">
            <a:spAutoFit/>
          </a:bodyPr>
          <a:lstStyle/>
          <a:p>
            <a:r>
              <a:rPr lang="ja-JP" altLang="en-US" sz="1600" dirty="0" smtClean="0">
                <a:latin typeface="Arial Black" panose="020B0A04020102020204" pitchFamily="34" charset="0"/>
                <a:ea typeface="UD デジタル 教科書体 NP-R" panose="02020400000000000000" pitchFamily="18" charset="-128"/>
              </a:rPr>
              <a:t>磁力線の器で閉じ込められたプラズマと呼ばれるガス状の炉心では、重水素と三重水素が反応して高速のヘリウムと中性子が発生。中性子は電気を帯びておらず、自由に外に飛び出しプラズマを囲むブランケットに吸収される。</a:t>
            </a:r>
          </a:p>
          <a:p>
            <a:r>
              <a:rPr lang="ja-JP" altLang="en-US" sz="1600" dirty="0" smtClean="0">
                <a:latin typeface="Arial Black" panose="020B0A04020102020204" pitchFamily="34" charset="0"/>
                <a:ea typeface="UD デジタル 教科書体 NP-R" panose="02020400000000000000" pitchFamily="18" charset="-128"/>
              </a:rPr>
              <a:t>ブランケットの中にはリチウムが置かれ、プラズマからきた中性子と反応して、ヘリウムと三重水素に分裂する。つまり、 天然にはほとんど存在しない三重水素を、核融合発電では自分自身で生成することが可能。</a:t>
            </a:r>
            <a:endParaRPr lang="ja-JP" altLang="en-US" sz="1600" dirty="0">
              <a:latin typeface="Arial Black" panose="020B0A04020102020204" pitchFamily="34" charset="0"/>
              <a:ea typeface="UD デジタル 教科書体 NP-R" panose="02020400000000000000" pitchFamily="18" charset="-128"/>
            </a:endParaRPr>
          </a:p>
        </p:txBody>
      </p:sp>
      <p:sp>
        <p:nvSpPr>
          <p:cNvPr id="8" name="Rectangle 2"/>
          <p:cNvSpPr txBox="1">
            <a:spLocks noChangeArrowheads="1"/>
          </p:cNvSpPr>
          <p:nvPr/>
        </p:nvSpPr>
        <p:spPr>
          <a:xfrm>
            <a:off x="2209800" y="261412"/>
            <a:ext cx="7772400" cy="5196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核融合</a:t>
            </a:r>
          </a:p>
        </p:txBody>
      </p:sp>
      <p:sp>
        <p:nvSpPr>
          <p:cNvPr id="9" name="涙形 8"/>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1769610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Rectangle 2"/>
          <p:cNvSpPr txBox="1">
            <a:spLocks noChangeArrowheads="1"/>
          </p:cNvSpPr>
          <p:nvPr/>
        </p:nvSpPr>
        <p:spPr>
          <a:xfrm>
            <a:off x="2209800" y="315842"/>
            <a:ext cx="7772400" cy="5196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レーザー核融合</a:t>
            </a:r>
          </a:p>
        </p:txBody>
      </p:sp>
      <p:pic>
        <p:nvPicPr>
          <p:cNvPr id="10242" name="Picture 2" descr="laser-f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 y="2494671"/>
            <a:ext cx="5883838" cy="3534653"/>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332014" y="1049643"/>
            <a:ext cx="11527971" cy="830997"/>
          </a:xfrm>
          <a:prstGeom prst="rect">
            <a:avLst/>
          </a:prstGeom>
        </p:spPr>
        <p:txBody>
          <a:bodyPr wrap="square">
            <a:spAutoFit/>
          </a:bodyPr>
          <a:lstStyle/>
          <a:p>
            <a:pPr marL="285750" indent="-285750">
              <a:buFont typeface="Wingdings" panose="05000000000000000000" pitchFamily="2" charset="2"/>
              <a:buChar char="u"/>
            </a:pPr>
            <a:r>
              <a:rPr lang="ja-JP" altLang="en-US" sz="1600" dirty="0">
                <a:latin typeface="Arial Black" panose="020B0A04020102020204" pitchFamily="34" charset="0"/>
                <a:ea typeface="UD デジタル 教科書体 NP-R" panose="02020400000000000000" pitchFamily="18" charset="-128"/>
              </a:rPr>
              <a:t>レーザー核融合発電は、重水素と三重水素の核融合反応を利用した次世代のエネルギー生成</a:t>
            </a:r>
            <a:r>
              <a:rPr lang="ja-JP" altLang="en-US" sz="1600" dirty="0" smtClean="0">
                <a:latin typeface="Arial Black" panose="020B0A04020102020204" pitchFamily="34" charset="0"/>
                <a:ea typeface="UD デジタル 教科書体 NP-R" panose="02020400000000000000" pitchFamily="18" charset="-128"/>
              </a:rPr>
              <a:t>技術。</a:t>
            </a:r>
            <a:endParaRPr lang="en-US" altLang="ja-JP" sz="1600" dirty="0" smtClean="0">
              <a:latin typeface="Arial Black" panose="020B0A04020102020204" pitchFamily="34" charset="0"/>
              <a:ea typeface="UD デジタル 教科書体 NP-R" panose="02020400000000000000" pitchFamily="18" charset="-128"/>
            </a:endParaRPr>
          </a:p>
          <a:p>
            <a:pPr marL="285750" indent="-285750">
              <a:buFont typeface="Wingdings" panose="05000000000000000000" pitchFamily="2" charset="2"/>
              <a:buChar char="u"/>
            </a:pPr>
            <a:r>
              <a:rPr lang="ja-JP" altLang="en-US" sz="1600" dirty="0" smtClean="0">
                <a:latin typeface="Arial Black" panose="020B0A04020102020204" pitchFamily="34" charset="0"/>
                <a:ea typeface="UD デジタル 教科書体 NP-R" panose="02020400000000000000" pitchFamily="18" charset="-128"/>
              </a:rPr>
              <a:t>レーザー光</a:t>
            </a:r>
            <a:r>
              <a:rPr lang="ja-JP" altLang="en-US" sz="1600" dirty="0">
                <a:latin typeface="Arial Black" panose="020B0A04020102020204" pitchFamily="34" charset="0"/>
                <a:ea typeface="UD デジタル 教科書体 NP-R" panose="02020400000000000000" pitchFamily="18" charset="-128"/>
              </a:rPr>
              <a:t>を１点に</a:t>
            </a:r>
            <a:r>
              <a:rPr lang="ja-JP" altLang="en-US" sz="1600" dirty="0" smtClean="0">
                <a:latin typeface="Arial Black" panose="020B0A04020102020204" pitchFamily="34" charset="0"/>
                <a:ea typeface="UD デジタル 教科書体 NP-R" panose="02020400000000000000" pitchFamily="18" charset="-128"/>
              </a:rPr>
              <a:t>集光し、重水素</a:t>
            </a:r>
            <a:r>
              <a:rPr lang="ja-JP" altLang="en-US" sz="1600" dirty="0">
                <a:latin typeface="Arial Black" panose="020B0A04020102020204" pitchFamily="34" charset="0"/>
                <a:ea typeface="UD デジタル 教科書体 NP-R" panose="02020400000000000000" pitchFamily="18" charset="-128"/>
              </a:rPr>
              <a:t>と三重</a:t>
            </a:r>
            <a:r>
              <a:rPr lang="ja-JP" altLang="en-US" sz="1600" dirty="0" smtClean="0">
                <a:latin typeface="Arial Black" panose="020B0A04020102020204" pitchFamily="34" charset="0"/>
                <a:ea typeface="UD デジタル 教科書体 NP-R" panose="02020400000000000000" pitchFamily="18" charset="-128"/>
              </a:rPr>
              <a:t>水素を約</a:t>
            </a:r>
            <a:r>
              <a:rPr lang="ja-JP" altLang="en-US" sz="1600" dirty="0">
                <a:latin typeface="Arial Black" panose="020B0A04020102020204" pitchFamily="34" charset="0"/>
                <a:ea typeface="UD デジタル 教科書体 NP-R" panose="02020400000000000000" pitchFamily="18" charset="-128"/>
              </a:rPr>
              <a:t>１億度まで加熱すると、個体密度の</a:t>
            </a:r>
            <a:r>
              <a:rPr lang="en-US" altLang="ja-JP" sz="1600" dirty="0">
                <a:latin typeface="Arial Black" panose="020B0A04020102020204" pitchFamily="34" charset="0"/>
                <a:ea typeface="UD デジタル 教科書体 NP-R" panose="02020400000000000000" pitchFamily="18" charset="-128"/>
              </a:rPr>
              <a:t>1000</a:t>
            </a:r>
            <a:r>
              <a:rPr lang="ja-JP" altLang="en-US" sz="1600" dirty="0">
                <a:latin typeface="Arial Black" panose="020B0A04020102020204" pitchFamily="34" charset="0"/>
                <a:ea typeface="UD デジタル 教科書体 NP-R" panose="02020400000000000000" pitchFamily="18" charset="-128"/>
              </a:rPr>
              <a:t>倍～</a:t>
            </a:r>
            <a:r>
              <a:rPr lang="en-US" altLang="ja-JP" sz="1600" dirty="0">
                <a:latin typeface="Arial Black" panose="020B0A04020102020204" pitchFamily="34" charset="0"/>
                <a:ea typeface="UD デジタル 教科書体 NP-R" panose="02020400000000000000" pitchFamily="18" charset="-128"/>
              </a:rPr>
              <a:t>1</a:t>
            </a:r>
            <a:r>
              <a:rPr lang="ja-JP" altLang="en-US" sz="1600" dirty="0">
                <a:latin typeface="Arial Black" panose="020B0A04020102020204" pitchFamily="34" charset="0"/>
                <a:ea typeface="UD デジタル 教科書体 NP-R" panose="02020400000000000000" pitchFamily="18" charset="-128"/>
              </a:rPr>
              <a:t>万倍の超高密度プラズマが得られる</a:t>
            </a:r>
            <a:r>
              <a:rPr lang="ja-JP" altLang="en-US" sz="1600" dirty="0" smtClean="0">
                <a:latin typeface="Arial Black" panose="020B0A04020102020204" pitchFamily="34" charset="0"/>
                <a:ea typeface="UD デジタル 教科書体 NP-R" panose="02020400000000000000" pitchFamily="18" charset="-128"/>
              </a:rPr>
              <a:t>。この</a:t>
            </a:r>
            <a:r>
              <a:rPr lang="ja-JP" altLang="en-US" sz="1600" dirty="0">
                <a:latin typeface="Arial Black" panose="020B0A04020102020204" pitchFamily="34" charset="0"/>
                <a:ea typeface="UD デジタル 教科書体 NP-R" panose="02020400000000000000" pitchFamily="18" charset="-128"/>
              </a:rPr>
              <a:t>結果、重水素と三重水素の核融合によってヘリウムが生成されると共</a:t>
            </a:r>
            <a:r>
              <a:rPr lang="ja-JP" altLang="en-US" sz="1600" dirty="0" smtClean="0">
                <a:latin typeface="Arial Black" panose="020B0A04020102020204" pitchFamily="34" charset="0"/>
                <a:ea typeface="UD デジタル 教科書体 NP-R" panose="02020400000000000000" pitchFamily="18" charset="-128"/>
              </a:rPr>
              <a:t>にエネルギーが得られる。</a:t>
            </a:r>
            <a:endParaRPr lang="ja-JP" altLang="en-US" sz="1600" dirty="0">
              <a:latin typeface="Arial Black" panose="020B0A04020102020204" pitchFamily="34" charset="0"/>
              <a:ea typeface="UD デジタル 教科書体 NP-R" panose="02020400000000000000" pitchFamily="18" charset="-128"/>
            </a:endParaRPr>
          </a:p>
        </p:txBody>
      </p:sp>
      <p:sp>
        <p:nvSpPr>
          <p:cNvPr id="12" name="object 9"/>
          <p:cNvSpPr/>
          <p:nvPr/>
        </p:nvSpPr>
        <p:spPr>
          <a:xfrm>
            <a:off x="6427130" y="2445834"/>
            <a:ext cx="4920343" cy="2215685"/>
          </a:xfrm>
          <a:prstGeom prst="rect">
            <a:avLst/>
          </a:prstGeom>
          <a:blipFill>
            <a:blip r:embed="rId4" cstate="print"/>
            <a:stretch>
              <a:fillRect/>
            </a:stretch>
          </a:blipFill>
        </p:spPr>
        <p:txBody>
          <a:bodyPr wrap="square" lIns="0" tIns="0" rIns="0" bIns="0" rtlCol="0"/>
          <a:lstStyle/>
          <a:p>
            <a:endParaRPr>
              <a:latin typeface="+mj-lt"/>
            </a:endParaRPr>
          </a:p>
        </p:txBody>
      </p:sp>
      <p:sp>
        <p:nvSpPr>
          <p:cNvPr id="13" name="object 2"/>
          <p:cNvSpPr txBox="1">
            <a:spLocks/>
          </p:cNvSpPr>
          <p:nvPr/>
        </p:nvSpPr>
        <p:spPr>
          <a:xfrm>
            <a:off x="6860170" y="2115122"/>
            <a:ext cx="3822065"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spc="-225" dirty="0" smtClean="0">
                <a:latin typeface="Arial Black" panose="020B0A04020102020204" pitchFamily="34" charset="0"/>
                <a:ea typeface="UD デジタル 教科書体 NP-R" panose="02020400000000000000" pitchFamily="18" charset="-128"/>
              </a:rPr>
              <a:t>Lockheed</a:t>
            </a:r>
            <a:r>
              <a:rPr lang="en-US" sz="2000" spc="-380" dirty="0" smtClean="0">
                <a:latin typeface="Arial Black" panose="020B0A04020102020204" pitchFamily="34" charset="0"/>
                <a:ea typeface="UD デジタル 教科書体 NP-R" panose="02020400000000000000" pitchFamily="18" charset="-128"/>
              </a:rPr>
              <a:t> </a:t>
            </a:r>
            <a:r>
              <a:rPr lang="en-US" sz="2000" spc="-95" dirty="0" smtClean="0">
                <a:latin typeface="Arial Black" panose="020B0A04020102020204" pitchFamily="34" charset="0"/>
                <a:ea typeface="UD デジタル 教科書体 NP-R" panose="02020400000000000000" pitchFamily="18" charset="-128"/>
              </a:rPr>
              <a:t>Martin </a:t>
            </a:r>
            <a:r>
              <a:rPr lang="en-US" altLang="ja-JP" sz="2000" spc="-95" dirty="0" smtClean="0">
                <a:latin typeface="Arial Black" panose="020B0A04020102020204" pitchFamily="34" charset="0"/>
                <a:ea typeface="UD デジタル 教科書体 NP-R" panose="02020400000000000000" pitchFamily="18" charset="-128"/>
              </a:rPr>
              <a:t>T5</a:t>
            </a:r>
            <a:endParaRPr lang="en-US" sz="2000" dirty="0">
              <a:latin typeface="Arial Black" panose="020B0A04020102020204" pitchFamily="34" charset="0"/>
              <a:ea typeface="UD デジタル 教科書体 NP-R" panose="02020400000000000000" pitchFamily="18" charset="-128"/>
            </a:endParaRPr>
          </a:p>
        </p:txBody>
      </p:sp>
      <p:sp>
        <p:nvSpPr>
          <p:cNvPr id="14" name="object 4"/>
          <p:cNvSpPr/>
          <p:nvPr/>
        </p:nvSpPr>
        <p:spPr>
          <a:xfrm>
            <a:off x="10101920" y="2032682"/>
            <a:ext cx="1793515" cy="574229"/>
          </a:xfrm>
          <a:prstGeom prst="rect">
            <a:avLst/>
          </a:prstGeom>
          <a:blipFill>
            <a:blip r:embed="rId5" cstate="print"/>
            <a:stretch>
              <a:fillRect/>
            </a:stretch>
          </a:blipFill>
        </p:spPr>
        <p:txBody>
          <a:bodyPr wrap="square" lIns="0" tIns="0" rIns="0" bIns="0" rtlCol="0"/>
          <a:lstStyle/>
          <a:p>
            <a:endParaRPr>
              <a:latin typeface="+mj-lt"/>
              <a:ea typeface="+mj-ea"/>
            </a:endParaRPr>
          </a:p>
        </p:txBody>
      </p:sp>
      <p:sp>
        <p:nvSpPr>
          <p:cNvPr id="15" name="object 5"/>
          <p:cNvSpPr/>
          <p:nvPr/>
        </p:nvSpPr>
        <p:spPr>
          <a:xfrm>
            <a:off x="6000678" y="2120054"/>
            <a:ext cx="1439807" cy="796218"/>
          </a:xfrm>
          <a:prstGeom prst="rect">
            <a:avLst/>
          </a:prstGeom>
          <a:blipFill>
            <a:blip r:embed="rId6" cstate="print"/>
            <a:stretch>
              <a:fillRect/>
            </a:stretch>
          </a:blipFill>
        </p:spPr>
        <p:txBody>
          <a:bodyPr wrap="square" lIns="0" tIns="0" rIns="0" bIns="0" rtlCol="0"/>
          <a:lstStyle/>
          <a:p>
            <a:endParaRPr>
              <a:latin typeface="+mj-lt"/>
              <a:ea typeface="+mj-ea"/>
            </a:endParaRPr>
          </a:p>
        </p:txBody>
      </p:sp>
      <p:sp>
        <p:nvSpPr>
          <p:cNvPr id="16" name="object 7"/>
          <p:cNvSpPr/>
          <p:nvPr/>
        </p:nvSpPr>
        <p:spPr>
          <a:xfrm>
            <a:off x="9642093" y="4813561"/>
            <a:ext cx="2424864" cy="1793921"/>
          </a:xfrm>
          <a:prstGeom prst="rect">
            <a:avLst/>
          </a:prstGeom>
          <a:blipFill>
            <a:blip r:embed="rId7" cstate="print"/>
            <a:stretch>
              <a:fillRect/>
            </a:stretch>
          </a:blipFill>
        </p:spPr>
        <p:txBody>
          <a:bodyPr wrap="square" lIns="0" tIns="0" rIns="0" bIns="0" rtlCol="0"/>
          <a:lstStyle/>
          <a:p>
            <a:endParaRPr>
              <a:latin typeface="+mj-lt"/>
            </a:endParaRPr>
          </a:p>
        </p:txBody>
      </p:sp>
      <p:sp>
        <p:nvSpPr>
          <p:cNvPr id="17" name="object 6"/>
          <p:cNvSpPr/>
          <p:nvPr/>
        </p:nvSpPr>
        <p:spPr>
          <a:xfrm>
            <a:off x="6172199" y="4661519"/>
            <a:ext cx="3298373" cy="2054357"/>
          </a:xfrm>
          <a:prstGeom prst="rect">
            <a:avLst/>
          </a:prstGeom>
          <a:blipFill>
            <a:blip r:embed="rId8" cstate="print"/>
            <a:stretch>
              <a:fillRect/>
            </a:stretch>
          </a:blipFill>
        </p:spPr>
        <p:txBody>
          <a:bodyPr wrap="square" lIns="0" tIns="0" rIns="0" bIns="0" rtlCol="0"/>
          <a:lstStyle/>
          <a:p>
            <a:endParaRPr>
              <a:latin typeface="+mj-lt"/>
              <a:ea typeface="+mj-ea"/>
            </a:endParaRPr>
          </a:p>
        </p:txBody>
      </p:sp>
    </p:spTree>
    <p:extLst>
      <p:ext uri="{BB962C8B-B14F-4D97-AF65-F5344CB8AC3E}">
        <p14:creationId xmlns:p14="http://schemas.microsoft.com/office/powerpoint/2010/main" val="430777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209800" y="488317"/>
            <a:ext cx="7772400" cy="5196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3200" dirty="0" smtClean="0">
                <a:solidFill>
                  <a:srgbClr val="C00000"/>
                </a:solidFill>
                <a:latin typeface="Arial Black" panose="020B0A04020102020204" pitchFamily="34" charset="0"/>
                <a:ea typeface="UD デジタル 教科書体 NP-B" panose="02020700000000000000" pitchFamily="18" charset="-128"/>
              </a:rPr>
              <a:t>Cold Fusion</a:t>
            </a:r>
            <a:endParaRPr lang="ja-JP" altLang="en-US" sz="3200" dirty="0" smtClean="0">
              <a:solidFill>
                <a:srgbClr val="C00000"/>
              </a:solidFill>
              <a:latin typeface="Arial Black" panose="020B0A04020102020204" pitchFamily="34" charset="0"/>
              <a:ea typeface="UD デジタル 教科書体 NP-B" panose="02020700000000000000" pitchFamily="18" charset="-128"/>
            </a:endParaRPr>
          </a:p>
        </p:txBody>
      </p:sp>
      <p:grpSp>
        <p:nvGrpSpPr>
          <p:cNvPr id="7" name="グループ化 6"/>
          <p:cNvGrpSpPr/>
          <p:nvPr/>
        </p:nvGrpSpPr>
        <p:grpSpPr>
          <a:xfrm>
            <a:off x="1387366" y="2281108"/>
            <a:ext cx="9417267" cy="3432832"/>
            <a:chOff x="1759005" y="2138965"/>
            <a:chExt cx="8568886" cy="3008020"/>
          </a:xfrm>
        </p:grpSpPr>
        <p:pic>
          <p:nvPicPr>
            <p:cNvPr id="8" name="Picture 4" descr="https://www.cleanplanet.co.jp/wp-content/themes/clean-planet/img/science02-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335" y="2138965"/>
              <a:ext cx="2891330" cy="30080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ww.cleanplanet.co.jp/wp-content/themes/clean-planet/img/science0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005" y="2138965"/>
              <a:ext cx="2891330" cy="30080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www.cleanplanet.co.jp/wp-content/themes/clean-planet/img/science02-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6562" y="2138965"/>
              <a:ext cx="2891329" cy="30080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正方形/長方形 10"/>
          <p:cNvSpPr/>
          <p:nvPr/>
        </p:nvSpPr>
        <p:spPr>
          <a:xfrm>
            <a:off x="517261" y="1320111"/>
            <a:ext cx="11140964" cy="830997"/>
          </a:xfrm>
          <a:prstGeom prst="rect">
            <a:avLst/>
          </a:prstGeom>
        </p:spPr>
        <p:txBody>
          <a:bodyPr wrap="square">
            <a:spAutoFit/>
          </a:bodyPr>
          <a:lstStyle/>
          <a:p>
            <a:r>
              <a:rPr lang="ja-JP" altLang="en-US" sz="1600" dirty="0">
                <a:solidFill>
                  <a:srgbClr val="000000"/>
                </a:solidFill>
                <a:latin typeface="Arial Black" panose="020B0A04020102020204" pitchFamily="34" charset="0"/>
                <a:ea typeface="UD デジタル 教科書体 NP-R" panose="02020400000000000000" pitchFamily="18" charset="-128"/>
              </a:rPr>
              <a:t>特殊なナノスケール金属（ニッケル・銅ナノ粒子など）に水素を吸蔵させ、ある一定の条件下で刺激を与えて相互に作用させると、二酸化炭素（</a:t>
            </a:r>
            <a:r>
              <a:rPr lang="en-US" altLang="ja-JP" sz="1600" dirty="0">
                <a:solidFill>
                  <a:srgbClr val="000000"/>
                </a:solidFill>
                <a:latin typeface="Arial Black" panose="020B0A04020102020204" pitchFamily="34" charset="0"/>
                <a:ea typeface="UD デジタル 教科書体 NP-R" panose="02020400000000000000" pitchFamily="18" charset="-128"/>
              </a:rPr>
              <a:t>CO</a:t>
            </a:r>
            <a:r>
              <a:rPr lang="en-US" altLang="ja-JP" sz="1600" baseline="-25000" dirty="0">
                <a:solidFill>
                  <a:srgbClr val="000000"/>
                </a:solidFill>
                <a:latin typeface="Arial Black" panose="020B0A04020102020204" pitchFamily="34" charset="0"/>
                <a:ea typeface="UD デジタル 教科書体 NP-R" panose="02020400000000000000" pitchFamily="18" charset="-128"/>
              </a:rPr>
              <a:t>2</a:t>
            </a:r>
            <a:r>
              <a:rPr lang="ja-JP" altLang="en-US" sz="1600" dirty="0">
                <a:solidFill>
                  <a:srgbClr val="000000"/>
                </a:solidFill>
                <a:latin typeface="Arial Black" panose="020B0A04020102020204" pitchFamily="34" charset="0"/>
                <a:ea typeface="UD デジタル 教科書体 NP-R" panose="02020400000000000000" pitchFamily="18" charset="-128"/>
              </a:rPr>
              <a:t>）をまったく排出することなく、通常の燃焼反応と比べて水素</a:t>
            </a:r>
            <a:r>
              <a:rPr lang="en-US" altLang="ja-JP" sz="1600" dirty="0">
                <a:solidFill>
                  <a:srgbClr val="000000"/>
                </a:solidFill>
                <a:latin typeface="Arial Black" panose="020B0A04020102020204" pitchFamily="34" charset="0"/>
                <a:ea typeface="UD デジタル 教科書体 NP-R" panose="02020400000000000000" pitchFamily="18" charset="-128"/>
              </a:rPr>
              <a:t>1</a:t>
            </a:r>
            <a:r>
              <a:rPr lang="ja-JP" altLang="en-US" sz="1600" dirty="0">
                <a:solidFill>
                  <a:srgbClr val="000000"/>
                </a:solidFill>
                <a:latin typeface="Arial Black" panose="020B0A04020102020204" pitchFamily="34" charset="0"/>
                <a:ea typeface="UD デジタル 教科書体 NP-R" panose="02020400000000000000" pitchFamily="18" charset="-128"/>
              </a:rPr>
              <a:t>グラムあたり数桁以上も大きなエネルギーが放出されるという発熱現象（金属水素間新規熱反応）が発見されています。</a:t>
            </a:r>
            <a:endParaRPr lang="ja-JP" altLang="en-US" sz="1600" dirty="0">
              <a:latin typeface="Arial Black" panose="020B0A04020102020204" pitchFamily="34" charset="0"/>
              <a:ea typeface="UD デジタル 教科書体 NP-R" panose="02020400000000000000" pitchFamily="18" charset="-128"/>
            </a:endParaRPr>
          </a:p>
        </p:txBody>
      </p:sp>
      <p:sp>
        <p:nvSpPr>
          <p:cNvPr id="12" name="正方形/長方形 11"/>
          <p:cNvSpPr/>
          <p:nvPr/>
        </p:nvSpPr>
        <p:spPr>
          <a:xfrm>
            <a:off x="4495000" y="6154575"/>
            <a:ext cx="3185487" cy="369332"/>
          </a:xfrm>
          <a:prstGeom prst="rect">
            <a:avLst/>
          </a:prstGeom>
        </p:spPr>
        <p:txBody>
          <a:bodyPr wrap="none">
            <a:spAutoFit/>
          </a:bodyPr>
          <a:lstStyle/>
          <a:p>
            <a:r>
              <a:rPr lang="ja-JP" altLang="en-US" dirty="0">
                <a:solidFill>
                  <a:srgbClr val="000000"/>
                </a:solidFill>
                <a:latin typeface="Yu Gothic Medium" panose="020B0500000000000000" pitchFamily="50" charset="-128"/>
                <a:ea typeface="Yu Gothic Medium" panose="020B0500000000000000" pitchFamily="50" charset="-128"/>
              </a:rPr>
              <a:t>株式会社クリーンプラネット</a:t>
            </a:r>
            <a:endParaRPr lang="ja-JP" altLang="en-US" dirty="0"/>
          </a:p>
        </p:txBody>
      </p:sp>
      <p:pic>
        <p:nvPicPr>
          <p:cNvPr id="13" name="図 12"/>
          <p:cNvPicPr>
            <a:picLocks noChangeAspect="1"/>
          </p:cNvPicPr>
          <p:nvPr/>
        </p:nvPicPr>
        <p:blipFill>
          <a:blip r:embed="rId6"/>
          <a:stretch>
            <a:fillRect/>
          </a:stretch>
        </p:blipFill>
        <p:spPr>
          <a:xfrm>
            <a:off x="2944165" y="5843941"/>
            <a:ext cx="1514475" cy="990600"/>
          </a:xfrm>
          <a:prstGeom prst="rect">
            <a:avLst/>
          </a:prstGeom>
        </p:spPr>
      </p:pic>
      <p:sp>
        <p:nvSpPr>
          <p:cNvPr id="14" name="片側の 2 つの角を丸めた四角形 13"/>
          <p:cNvSpPr/>
          <p:nvPr/>
        </p:nvSpPr>
        <p:spPr>
          <a:xfrm>
            <a:off x="10636468" y="121603"/>
            <a:ext cx="1438932" cy="367863"/>
          </a:xfrm>
          <a:prstGeom prst="round2SameRect">
            <a:avLst>
              <a:gd name="adj1" fmla="val 50000"/>
              <a:gd name="adj2" fmla="val 0"/>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凝縮系核融合</a:t>
            </a:r>
            <a:endParaRPr kumimoji="1" lang="ja-JP" altLang="en-US" sz="1400" b="1"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15" name="小波 14"/>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3015786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4" name="Rectangle 9"/>
          <p:cNvSpPr txBox="1">
            <a:spLocks noChangeArrowheads="1"/>
          </p:cNvSpPr>
          <p:nvPr/>
        </p:nvSpPr>
        <p:spPr>
          <a:xfrm>
            <a:off x="2247900" y="381000"/>
            <a:ext cx="7772400" cy="6461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電磁スペクトル</a:t>
            </a:r>
          </a:p>
        </p:txBody>
      </p:sp>
      <p:sp>
        <p:nvSpPr>
          <p:cNvPr id="15" name="Text Box 49"/>
          <p:cNvSpPr txBox="1">
            <a:spLocks noChangeArrowheads="1"/>
          </p:cNvSpPr>
          <p:nvPr/>
        </p:nvSpPr>
        <p:spPr bwMode="auto">
          <a:xfrm>
            <a:off x="8733134" y="236681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sz="2000" b="0" dirty="0">
                <a:latin typeface="UD デジタル 教科書体 NP-B" panose="02020700000000000000" pitchFamily="18" charset="-128"/>
                <a:ea typeface="UD デジタル 教科書体 NP-B" panose="02020700000000000000" pitchFamily="18" charset="-128"/>
              </a:rPr>
              <a:t>ラジオ波</a:t>
            </a:r>
          </a:p>
        </p:txBody>
      </p:sp>
      <p:sp>
        <p:nvSpPr>
          <p:cNvPr id="16" name="正方形/長方形 8"/>
          <p:cNvSpPr>
            <a:spLocks noChangeArrowheads="1"/>
          </p:cNvSpPr>
          <p:nvPr/>
        </p:nvSpPr>
        <p:spPr bwMode="auto">
          <a:xfrm>
            <a:off x="1808163" y="2155599"/>
            <a:ext cx="8207375" cy="77787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endParaRPr lang="ja-JP" altLang="en-US" sz="1600">
              <a:latin typeface="UD デジタル 教科書体 NP-B" panose="02020700000000000000" pitchFamily="18" charset="-128"/>
              <a:ea typeface="UD デジタル 教科書体 NP-B" panose="02020700000000000000" pitchFamily="18" charset="-128"/>
            </a:endParaRPr>
          </a:p>
        </p:txBody>
      </p:sp>
      <p:cxnSp>
        <p:nvCxnSpPr>
          <p:cNvPr id="17" name="直線コネクタ 11"/>
          <p:cNvCxnSpPr>
            <a:cxnSpLocks noChangeShapeType="1"/>
          </p:cNvCxnSpPr>
          <p:nvPr/>
        </p:nvCxnSpPr>
        <p:spPr bwMode="auto">
          <a:xfrm rot="5400000">
            <a:off x="4421982" y="2543742"/>
            <a:ext cx="781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 name="直線コネクタ 12"/>
          <p:cNvCxnSpPr>
            <a:cxnSpLocks noChangeShapeType="1"/>
          </p:cNvCxnSpPr>
          <p:nvPr/>
        </p:nvCxnSpPr>
        <p:spPr bwMode="auto">
          <a:xfrm rot="5400000">
            <a:off x="8225632" y="2543742"/>
            <a:ext cx="781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9" name="直線コネクタ 13"/>
          <p:cNvCxnSpPr>
            <a:cxnSpLocks noChangeShapeType="1"/>
          </p:cNvCxnSpPr>
          <p:nvPr/>
        </p:nvCxnSpPr>
        <p:spPr bwMode="auto">
          <a:xfrm rot="5400000">
            <a:off x="7135019" y="2543742"/>
            <a:ext cx="78105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 name="直線コネクタ 14"/>
          <p:cNvCxnSpPr>
            <a:cxnSpLocks noChangeShapeType="1"/>
          </p:cNvCxnSpPr>
          <p:nvPr/>
        </p:nvCxnSpPr>
        <p:spPr bwMode="auto">
          <a:xfrm rot="5400000">
            <a:off x="5434807" y="2543742"/>
            <a:ext cx="781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 name="直線コネクタ 15"/>
          <p:cNvCxnSpPr>
            <a:cxnSpLocks noChangeShapeType="1"/>
          </p:cNvCxnSpPr>
          <p:nvPr/>
        </p:nvCxnSpPr>
        <p:spPr bwMode="auto">
          <a:xfrm rot="5400000">
            <a:off x="2497138" y="2257199"/>
            <a:ext cx="781050" cy="577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2" name="Text Box 49"/>
          <p:cNvSpPr txBox="1">
            <a:spLocks noChangeArrowheads="1"/>
          </p:cNvSpPr>
          <p:nvPr/>
        </p:nvSpPr>
        <p:spPr bwMode="auto">
          <a:xfrm>
            <a:off x="7467368" y="2194701"/>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pPr algn="ctr"/>
            <a:r>
              <a:rPr lang="ja-JP" altLang="en-US" sz="2000" b="0" dirty="0">
                <a:latin typeface="UD デジタル 教科書体 NP-B" panose="02020700000000000000" pitchFamily="18" charset="-128"/>
                <a:ea typeface="UD デジタル 教科書体 NP-B" panose="02020700000000000000" pitchFamily="18" charset="-128"/>
              </a:rPr>
              <a:t>マイクロ</a:t>
            </a:r>
            <a:endParaRPr lang="en-US" altLang="ja-JP" sz="2000" b="0" dirty="0">
              <a:latin typeface="UD デジタル 教科書体 NP-B" panose="02020700000000000000" pitchFamily="18" charset="-128"/>
              <a:ea typeface="UD デジタル 教科書体 NP-B" panose="02020700000000000000" pitchFamily="18" charset="-128"/>
            </a:endParaRPr>
          </a:p>
          <a:p>
            <a:pPr algn="ctr"/>
            <a:r>
              <a:rPr lang="ja-JP" altLang="en-US" sz="2000" b="0" dirty="0">
                <a:latin typeface="UD デジタル 教科書体 NP-B" panose="02020700000000000000" pitchFamily="18" charset="-128"/>
                <a:ea typeface="UD デジタル 教科書体 NP-B" panose="02020700000000000000" pitchFamily="18" charset="-128"/>
              </a:rPr>
              <a:t>波</a:t>
            </a:r>
          </a:p>
        </p:txBody>
      </p:sp>
      <p:sp>
        <p:nvSpPr>
          <p:cNvPr id="23" name="Text Box 49"/>
          <p:cNvSpPr txBox="1">
            <a:spLocks noChangeArrowheads="1"/>
          </p:cNvSpPr>
          <p:nvPr/>
        </p:nvSpPr>
        <p:spPr bwMode="auto">
          <a:xfrm>
            <a:off x="6220733" y="2356270"/>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sz="2000" b="0" dirty="0">
                <a:latin typeface="UD デジタル 教科書体 NP-B" panose="02020700000000000000" pitchFamily="18" charset="-128"/>
                <a:ea typeface="UD デジタル 教科書体 NP-B" panose="02020700000000000000" pitchFamily="18" charset="-128"/>
              </a:rPr>
              <a:t>赤外線</a:t>
            </a:r>
          </a:p>
        </p:txBody>
      </p:sp>
      <p:sp>
        <p:nvSpPr>
          <p:cNvPr id="24" name="正方形/長方形 19"/>
          <p:cNvSpPr>
            <a:spLocks noChangeArrowheads="1"/>
          </p:cNvSpPr>
          <p:nvPr/>
        </p:nvSpPr>
        <p:spPr bwMode="auto">
          <a:xfrm>
            <a:off x="2770188" y="3527199"/>
            <a:ext cx="5861050" cy="962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endParaRPr lang="ja-JP" altLang="en-US" sz="1800">
              <a:latin typeface="UD デジタル 教科書体 NP-B" panose="02020700000000000000" pitchFamily="18" charset="-128"/>
              <a:ea typeface="UD デジタル 教科書体 NP-B" panose="02020700000000000000" pitchFamily="18" charset="-128"/>
            </a:endParaRPr>
          </a:p>
        </p:txBody>
      </p:sp>
      <p:sp>
        <p:nvSpPr>
          <p:cNvPr id="25" name="Text Box 49"/>
          <p:cNvSpPr txBox="1">
            <a:spLocks noChangeArrowheads="1"/>
          </p:cNvSpPr>
          <p:nvPr/>
        </p:nvSpPr>
        <p:spPr bwMode="auto">
          <a:xfrm>
            <a:off x="4435475" y="3776436"/>
            <a:ext cx="112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latin typeface="UD デジタル 教科書体 NP-B" panose="02020700000000000000" pitchFamily="18" charset="-128"/>
                <a:ea typeface="UD デジタル 教科書体 NP-B" panose="02020700000000000000" pitchFamily="18" charset="-128"/>
              </a:rPr>
              <a:t>紫外線</a:t>
            </a:r>
          </a:p>
        </p:txBody>
      </p:sp>
      <p:sp>
        <p:nvSpPr>
          <p:cNvPr id="26" name="Text Box 49"/>
          <p:cNvSpPr txBox="1">
            <a:spLocks noChangeArrowheads="1"/>
          </p:cNvSpPr>
          <p:nvPr/>
        </p:nvSpPr>
        <p:spPr bwMode="auto">
          <a:xfrm>
            <a:off x="2814638" y="3776436"/>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latin typeface="UD デジタル 教科書体 NP-B" panose="02020700000000000000" pitchFamily="18" charset="-128"/>
                <a:ea typeface="UD デジタル 教科書体 NP-B" panose="02020700000000000000" pitchFamily="18" charset="-128"/>
              </a:rPr>
              <a:t>真空紫外</a:t>
            </a:r>
          </a:p>
        </p:txBody>
      </p:sp>
      <p:cxnSp>
        <p:nvCxnSpPr>
          <p:cNvPr id="27" name="直線コネクタ 26"/>
          <p:cNvCxnSpPr/>
          <p:nvPr/>
        </p:nvCxnSpPr>
        <p:spPr>
          <a:xfrm rot="16200000">
            <a:off x="3669507"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rot="16200000">
            <a:off x="4212432"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a:xfrm rot="16200000">
            <a:off x="4755357"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rot="16200000">
            <a:off x="5298282"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16200000">
            <a:off x="5842794" y="2094480"/>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rot="16200000">
            <a:off x="6385719" y="2094480"/>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rot="16200000">
            <a:off x="6928644" y="2094480"/>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rot="16200000">
            <a:off x="7471569" y="2094480"/>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rot="16200000">
            <a:off x="8014494" y="2094480"/>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rot="16200000">
            <a:off x="8559007"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rot="16200000">
            <a:off x="9101932"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テキスト ボックス 19"/>
          <p:cNvSpPr txBox="1">
            <a:spLocks noChangeArrowheads="1"/>
          </p:cNvSpPr>
          <p:nvPr/>
        </p:nvSpPr>
        <p:spPr bwMode="auto">
          <a:xfrm>
            <a:off x="3387725" y="1615849"/>
            <a:ext cx="7457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39" name="テキスト ボックス 20"/>
          <p:cNvSpPr txBox="1">
            <a:spLocks noChangeArrowheads="1"/>
          </p:cNvSpPr>
          <p:nvPr/>
        </p:nvSpPr>
        <p:spPr bwMode="auto">
          <a:xfrm>
            <a:off x="3981450"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-9</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0" name="テキスト ボックス 21"/>
          <p:cNvSpPr txBox="1">
            <a:spLocks noChangeArrowheads="1"/>
          </p:cNvSpPr>
          <p:nvPr/>
        </p:nvSpPr>
        <p:spPr bwMode="auto">
          <a:xfrm>
            <a:off x="4524375"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-8</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1" name="テキスト ボックス 22"/>
          <p:cNvSpPr txBox="1">
            <a:spLocks noChangeArrowheads="1"/>
          </p:cNvSpPr>
          <p:nvPr/>
        </p:nvSpPr>
        <p:spPr bwMode="auto">
          <a:xfrm>
            <a:off x="5067300"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-7</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2" name="テキスト ボックス 23"/>
          <p:cNvSpPr txBox="1">
            <a:spLocks noChangeArrowheads="1"/>
          </p:cNvSpPr>
          <p:nvPr/>
        </p:nvSpPr>
        <p:spPr bwMode="auto">
          <a:xfrm>
            <a:off x="5608638"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-6</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3" name="テキスト ボックス 24"/>
          <p:cNvSpPr txBox="1">
            <a:spLocks noChangeArrowheads="1"/>
          </p:cNvSpPr>
          <p:nvPr/>
        </p:nvSpPr>
        <p:spPr bwMode="auto">
          <a:xfrm>
            <a:off x="6151563"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-5</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4" name="テキスト ボックス 25"/>
          <p:cNvSpPr txBox="1">
            <a:spLocks noChangeArrowheads="1"/>
          </p:cNvSpPr>
          <p:nvPr/>
        </p:nvSpPr>
        <p:spPr bwMode="auto">
          <a:xfrm>
            <a:off x="6694488"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-4</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5" name="テキスト ボックス 26"/>
          <p:cNvSpPr txBox="1">
            <a:spLocks noChangeArrowheads="1"/>
          </p:cNvSpPr>
          <p:nvPr/>
        </p:nvSpPr>
        <p:spPr bwMode="auto">
          <a:xfrm>
            <a:off x="7235825"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-3</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6" name="テキスト ボックス 27"/>
          <p:cNvSpPr txBox="1">
            <a:spLocks noChangeArrowheads="1"/>
          </p:cNvSpPr>
          <p:nvPr/>
        </p:nvSpPr>
        <p:spPr bwMode="auto">
          <a:xfrm>
            <a:off x="7778750"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-2</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7" name="テキスト ボックス 28"/>
          <p:cNvSpPr txBox="1">
            <a:spLocks noChangeArrowheads="1"/>
          </p:cNvSpPr>
          <p:nvPr/>
        </p:nvSpPr>
        <p:spPr bwMode="auto">
          <a:xfrm>
            <a:off x="8321675" y="1615849"/>
            <a:ext cx="649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-1</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8" name="テキスト ボックス 29"/>
          <p:cNvSpPr txBox="1">
            <a:spLocks noChangeArrowheads="1"/>
          </p:cNvSpPr>
          <p:nvPr/>
        </p:nvSpPr>
        <p:spPr bwMode="auto">
          <a:xfrm>
            <a:off x="8902700" y="1615849"/>
            <a:ext cx="572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0</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49" name="テキスト ボックス 43"/>
          <p:cNvSpPr txBox="1">
            <a:spLocks noChangeArrowheads="1"/>
          </p:cNvSpPr>
          <p:nvPr/>
        </p:nvSpPr>
        <p:spPr bwMode="auto">
          <a:xfrm>
            <a:off x="9404350" y="1603149"/>
            <a:ext cx="55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(m)</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cxnSp>
        <p:nvCxnSpPr>
          <p:cNvPr id="50" name="直線コネクタ 49"/>
          <p:cNvCxnSpPr/>
          <p:nvPr/>
        </p:nvCxnSpPr>
        <p:spPr>
          <a:xfrm rot="16200000">
            <a:off x="2580482"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a:xfrm rot="16200000">
            <a:off x="3123407" y="2094480"/>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テキスト ボックス 19"/>
          <p:cNvSpPr txBox="1">
            <a:spLocks noChangeArrowheads="1"/>
          </p:cNvSpPr>
          <p:nvPr/>
        </p:nvSpPr>
        <p:spPr bwMode="auto">
          <a:xfrm>
            <a:off x="2847975" y="1615849"/>
            <a:ext cx="7457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-11</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53" name="テキスト ボックス 19"/>
          <p:cNvSpPr txBox="1">
            <a:spLocks noChangeArrowheads="1"/>
          </p:cNvSpPr>
          <p:nvPr/>
        </p:nvSpPr>
        <p:spPr bwMode="auto">
          <a:xfrm>
            <a:off x="2305050" y="1615849"/>
            <a:ext cx="7457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6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r>
              <a:rPr lang="en-US" altLang="ja-JP"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rPr>
              <a:t>-12</a:t>
            </a:r>
            <a:endParaRPr lang="ja-JP" altLang="en-US" sz="16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cxnSp>
        <p:nvCxnSpPr>
          <p:cNvPr id="54" name="直線コネクタ 52"/>
          <p:cNvCxnSpPr>
            <a:cxnSpLocks noChangeShapeType="1"/>
          </p:cNvCxnSpPr>
          <p:nvPr/>
        </p:nvCxnSpPr>
        <p:spPr bwMode="auto">
          <a:xfrm rot="10800000" flipV="1">
            <a:off x="2771775" y="2931886"/>
            <a:ext cx="2041525" cy="593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 name="直線コネクタ 56"/>
          <p:cNvCxnSpPr>
            <a:cxnSpLocks noChangeShapeType="1"/>
          </p:cNvCxnSpPr>
          <p:nvPr/>
        </p:nvCxnSpPr>
        <p:spPr bwMode="auto">
          <a:xfrm>
            <a:off x="5822950" y="2931886"/>
            <a:ext cx="2806700" cy="59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6" name="Text Box 49"/>
          <p:cNvSpPr txBox="1">
            <a:spLocks noChangeArrowheads="1"/>
          </p:cNvSpPr>
          <p:nvPr/>
        </p:nvSpPr>
        <p:spPr bwMode="auto">
          <a:xfrm>
            <a:off x="6465888" y="3546249"/>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latin typeface="UD デジタル 教科書体 NP-B" panose="02020700000000000000" pitchFamily="18" charset="-128"/>
                <a:ea typeface="UD デジタル 教科書体 NP-B" panose="02020700000000000000" pitchFamily="18" charset="-128"/>
              </a:rPr>
              <a:t>可視光線</a:t>
            </a:r>
          </a:p>
        </p:txBody>
      </p:sp>
      <p:cxnSp>
        <p:nvCxnSpPr>
          <p:cNvPr id="57" name="直線コネクタ 56"/>
          <p:cNvCxnSpPr/>
          <p:nvPr/>
        </p:nvCxnSpPr>
        <p:spPr>
          <a:xfrm rot="16200000">
            <a:off x="4223544" y="4540817"/>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rot="16200000">
            <a:off x="5658644" y="4540817"/>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テキスト ボックス 21"/>
          <p:cNvSpPr txBox="1">
            <a:spLocks noChangeArrowheads="1"/>
          </p:cNvSpPr>
          <p:nvPr/>
        </p:nvSpPr>
        <p:spPr bwMode="auto">
          <a:xfrm>
            <a:off x="2547938" y="4559074"/>
            <a:ext cx="5116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800">
                <a:latin typeface="UD デジタル 教科書体 NP-B" panose="02020700000000000000" pitchFamily="18" charset="-128"/>
                <a:ea typeface="UD デジタル 教科書体 NP-B" panose="02020700000000000000" pitchFamily="18" charset="-128"/>
                <a:cs typeface="Arial" panose="020B0604020202020204" pitchFamily="34" charset="0"/>
              </a:rPr>
              <a:t>10</a:t>
            </a:r>
            <a:endParaRPr lang="ja-JP" altLang="en-US" sz="18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cxnSp>
        <p:nvCxnSpPr>
          <p:cNvPr id="60" name="直線コネクタ 59"/>
          <p:cNvCxnSpPr/>
          <p:nvPr/>
        </p:nvCxnSpPr>
        <p:spPr>
          <a:xfrm rot="16200000">
            <a:off x="2717007" y="4540817"/>
            <a:ext cx="107950" cy="15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p:nvPr/>
        </p:nvCxnSpPr>
        <p:spPr>
          <a:xfrm rot="16200000">
            <a:off x="8576469" y="4540817"/>
            <a:ext cx="10795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テキスト ボックス 21"/>
          <p:cNvSpPr txBox="1">
            <a:spLocks noChangeArrowheads="1"/>
          </p:cNvSpPr>
          <p:nvPr/>
        </p:nvSpPr>
        <p:spPr bwMode="auto">
          <a:xfrm>
            <a:off x="3983038" y="4559074"/>
            <a:ext cx="675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800">
                <a:latin typeface="UD デジタル 教科書体 NP-B" panose="02020700000000000000" pitchFamily="18" charset="-128"/>
                <a:ea typeface="UD デジタル 教科書体 NP-B" panose="02020700000000000000" pitchFamily="18" charset="-128"/>
                <a:cs typeface="Arial" panose="020B0604020202020204" pitchFamily="34" charset="0"/>
              </a:rPr>
              <a:t>200</a:t>
            </a:r>
            <a:endParaRPr lang="ja-JP" altLang="en-US" sz="18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63" name="テキスト ボックス 21"/>
          <p:cNvSpPr txBox="1">
            <a:spLocks noChangeArrowheads="1"/>
          </p:cNvSpPr>
          <p:nvPr/>
        </p:nvSpPr>
        <p:spPr bwMode="auto">
          <a:xfrm>
            <a:off x="5432425" y="4559074"/>
            <a:ext cx="675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800">
                <a:latin typeface="UD デジタル 教科書体 NP-B" panose="02020700000000000000" pitchFamily="18" charset="-128"/>
                <a:ea typeface="UD デジタル 教科書体 NP-B" panose="02020700000000000000" pitchFamily="18" charset="-128"/>
                <a:cs typeface="Arial" panose="020B0604020202020204" pitchFamily="34" charset="0"/>
              </a:rPr>
              <a:t>400</a:t>
            </a:r>
            <a:endParaRPr lang="ja-JP" altLang="en-US" sz="18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64" name="テキスト ボックス 21"/>
          <p:cNvSpPr txBox="1">
            <a:spLocks noChangeArrowheads="1"/>
          </p:cNvSpPr>
          <p:nvPr/>
        </p:nvSpPr>
        <p:spPr bwMode="auto">
          <a:xfrm>
            <a:off x="8348663" y="4559074"/>
            <a:ext cx="675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800">
                <a:latin typeface="UD デジタル 教科書体 NP-B" panose="02020700000000000000" pitchFamily="18" charset="-128"/>
                <a:ea typeface="UD デジタル 教科書体 NP-B" panose="02020700000000000000" pitchFamily="18" charset="-128"/>
                <a:cs typeface="Arial" panose="020B0604020202020204" pitchFamily="34" charset="0"/>
              </a:rPr>
              <a:t>800</a:t>
            </a:r>
            <a:endParaRPr lang="ja-JP" altLang="en-US" sz="18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sp>
        <p:nvSpPr>
          <p:cNvPr id="65" name="テキスト ボックス 43"/>
          <p:cNvSpPr txBox="1">
            <a:spLocks noChangeArrowheads="1"/>
          </p:cNvSpPr>
          <p:nvPr/>
        </p:nvSpPr>
        <p:spPr bwMode="auto">
          <a:xfrm>
            <a:off x="8909050" y="4559074"/>
            <a:ext cx="7505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1800">
                <a:latin typeface="UD デジタル 教科書体 NP-B" panose="02020700000000000000" pitchFamily="18" charset="-128"/>
                <a:ea typeface="UD デジタル 教科書体 NP-B" panose="02020700000000000000" pitchFamily="18" charset="-128"/>
                <a:cs typeface="Arial" panose="020B0604020202020204" pitchFamily="34" charset="0"/>
              </a:rPr>
              <a:t>(nm)</a:t>
            </a:r>
            <a:endParaRPr lang="ja-JP" altLang="en-US" sz="1800" baseline="30000">
              <a:latin typeface="UD デジタル 教科書体 NP-B" panose="02020700000000000000" pitchFamily="18" charset="-128"/>
              <a:ea typeface="UD デジタル 教科書体 NP-B" panose="02020700000000000000" pitchFamily="18" charset="-128"/>
              <a:cs typeface="Arial" panose="020B0604020202020204" pitchFamily="34" charset="0"/>
            </a:endParaRPr>
          </a:p>
        </p:txBody>
      </p:sp>
      <p:cxnSp>
        <p:nvCxnSpPr>
          <p:cNvPr id="66" name="直線コネクタ 71"/>
          <p:cNvCxnSpPr>
            <a:cxnSpLocks noChangeShapeType="1"/>
          </p:cNvCxnSpPr>
          <p:nvPr/>
        </p:nvCxnSpPr>
        <p:spPr bwMode="auto">
          <a:xfrm rot="5400000">
            <a:off x="3798094" y="4001067"/>
            <a:ext cx="960438"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67" name="直線コネクタ 73"/>
          <p:cNvCxnSpPr>
            <a:cxnSpLocks noChangeShapeType="1"/>
          </p:cNvCxnSpPr>
          <p:nvPr/>
        </p:nvCxnSpPr>
        <p:spPr bwMode="auto">
          <a:xfrm rot="5400000">
            <a:off x="5233194" y="4007417"/>
            <a:ext cx="960438"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68" name="Text Box 49"/>
          <p:cNvSpPr txBox="1">
            <a:spLocks noChangeArrowheads="1"/>
          </p:cNvSpPr>
          <p:nvPr/>
        </p:nvSpPr>
        <p:spPr bwMode="auto">
          <a:xfrm>
            <a:off x="5718175" y="4046311"/>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CA01FF"/>
                </a:solidFill>
                <a:latin typeface="UD デジタル 教科書体 NP-B" panose="02020700000000000000" pitchFamily="18" charset="-128"/>
                <a:ea typeface="UD デジタル 教科書体 NP-B" panose="02020700000000000000" pitchFamily="18" charset="-128"/>
              </a:rPr>
              <a:t>紫</a:t>
            </a:r>
          </a:p>
        </p:txBody>
      </p:sp>
      <p:sp>
        <p:nvSpPr>
          <p:cNvPr id="69" name="Text Box 49"/>
          <p:cNvSpPr txBox="1">
            <a:spLocks noChangeArrowheads="1"/>
          </p:cNvSpPr>
          <p:nvPr/>
        </p:nvSpPr>
        <p:spPr bwMode="auto">
          <a:xfrm>
            <a:off x="6127750"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000090"/>
                </a:solidFill>
                <a:latin typeface="UD デジタル 教科書体 NP-B" panose="02020700000000000000" pitchFamily="18" charset="-128"/>
                <a:ea typeface="UD デジタル 教科書体 NP-B" panose="02020700000000000000" pitchFamily="18" charset="-128"/>
              </a:rPr>
              <a:t>藍</a:t>
            </a:r>
          </a:p>
        </p:txBody>
      </p:sp>
      <p:sp>
        <p:nvSpPr>
          <p:cNvPr id="70" name="Text Box 49"/>
          <p:cNvSpPr txBox="1">
            <a:spLocks noChangeArrowheads="1"/>
          </p:cNvSpPr>
          <p:nvPr/>
        </p:nvSpPr>
        <p:spPr bwMode="auto">
          <a:xfrm>
            <a:off x="6535738"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0000FF"/>
                </a:solidFill>
                <a:latin typeface="UD デジタル 教科書体 NP-B" panose="02020700000000000000" pitchFamily="18" charset="-128"/>
                <a:ea typeface="UD デジタル 教科書体 NP-B" panose="02020700000000000000" pitchFamily="18" charset="-128"/>
              </a:rPr>
              <a:t>青</a:t>
            </a:r>
          </a:p>
        </p:txBody>
      </p:sp>
      <p:sp>
        <p:nvSpPr>
          <p:cNvPr id="71" name="Text Box 49"/>
          <p:cNvSpPr txBox="1">
            <a:spLocks noChangeArrowheads="1"/>
          </p:cNvSpPr>
          <p:nvPr/>
        </p:nvSpPr>
        <p:spPr bwMode="auto">
          <a:xfrm>
            <a:off x="6943725"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008000"/>
                </a:solidFill>
                <a:latin typeface="UD デジタル 教科書体 NP-B" panose="02020700000000000000" pitchFamily="18" charset="-128"/>
                <a:ea typeface="UD デジタル 教科書体 NP-B" panose="02020700000000000000" pitchFamily="18" charset="-128"/>
              </a:rPr>
              <a:t>緑</a:t>
            </a:r>
          </a:p>
        </p:txBody>
      </p:sp>
      <p:sp>
        <p:nvSpPr>
          <p:cNvPr id="72" name="Text Box 49"/>
          <p:cNvSpPr txBox="1">
            <a:spLocks noChangeArrowheads="1"/>
          </p:cNvSpPr>
          <p:nvPr/>
        </p:nvSpPr>
        <p:spPr bwMode="auto">
          <a:xfrm>
            <a:off x="7351713"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FAE102"/>
                </a:solidFill>
                <a:latin typeface="UD デジタル 教科書体 NP-B" panose="02020700000000000000" pitchFamily="18" charset="-128"/>
                <a:ea typeface="UD デジタル 教科書体 NP-B" panose="02020700000000000000" pitchFamily="18" charset="-128"/>
              </a:rPr>
              <a:t>黄</a:t>
            </a:r>
          </a:p>
        </p:txBody>
      </p:sp>
      <p:sp>
        <p:nvSpPr>
          <p:cNvPr id="73" name="Text Box 49"/>
          <p:cNvSpPr txBox="1">
            <a:spLocks noChangeArrowheads="1"/>
          </p:cNvSpPr>
          <p:nvPr/>
        </p:nvSpPr>
        <p:spPr bwMode="auto">
          <a:xfrm>
            <a:off x="7759700"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FF9900"/>
                </a:solidFill>
                <a:latin typeface="UD デジタル 教科書体 NP-B" panose="02020700000000000000" pitchFamily="18" charset="-128"/>
                <a:ea typeface="UD デジタル 教科書体 NP-B" panose="02020700000000000000" pitchFamily="18" charset="-128"/>
              </a:rPr>
              <a:t>橙</a:t>
            </a:r>
          </a:p>
        </p:txBody>
      </p:sp>
      <p:sp>
        <p:nvSpPr>
          <p:cNvPr id="74" name="Text Box 49"/>
          <p:cNvSpPr txBox="1">
            <a:spLocks noChangeArrowheads="1"/>
          </p:cNvSpPr>
          <p:nvPr/>
        </p:nvSpPr>
        <p:spPr bwMode="auto">
          <a:xfrm>
            <a:off x="8167688" y="404631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solidFill>
                  <a:srgbClr val="FF0000"/>
                </a:solidFill>
                <a:latin typeface="UD デジタル 教科書体 NP-B" panose="02020700000000000000" pitchFamily="18" charset="-128"/>
                <a:ea typeface="UD デジタル 教科書体 NP-B" panose="02020700000000000000" pitchFamily="18" charset="-128"/>
              </a:rPr>
              <a:t>赤</a:t>
            </a:r>
          </a:p>
        </p:txBody>
      </p:sp>
      <p:grpSp>
        <p:nvGrpSpPr>
          <p:cNvPr id="75" name="図形グループ 88"/>
          <p:cNvGrpSpPr>
            <a:grpSpLocks/>
          </p:cNvGrpSpPr>
          <p:nvPr/>
        </p:nvGrpSpPr>
        <p:grpSpPr bwMode="auto">
          <a:xfrm>
            <a:off x="3403600" y="3462111"/>
            <a:ext cx="131763" cy="120650"/>
            <a:chOff x="2441575" y="3837971"/>
            <a:chExt cx="131432" cy="121257"/>
          </a:xfrm>
        </p:grpSpPr>
        <p:sp>
          <p:nvSpPr>
            <p:cNvPr id="76" name="正方形/長方形 87"/>
            <p:cNvSpPr>
              <a:spLocks noChangeArrowheads="1"/>
            </p:cNvSpPr>
            <p:nvPr/>
          </p:nvSpPr>
          <p:spPr bwMode="auto">
            <a:xfrm rot="1800000">
              <a:off x="2486025" y="3854451"/>
              <a:ext cx="45719" cy="793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endParaRPr lang="ja-JP" altLang="en-US" sz="1800">
                <a:latin typeface="UD デジタル 教科書体 NP-B" panose="02020700000000000000" pitchFamily="18" charset="-128"/>
                <a:ea typeface="UD デジタル 教科書体 NP-B" panose="02020700000000000000" pitchFamily="18" charset="-128"/>
              </a:endParaRPr>
            </a:p>
          </p:txBody>
        </p:sp>
        <p:cxnSp>
          <p:nvCxnSpPr>
            <p:cNvPr id="77" name="直線コネクタ 84"/>
            <p:cNvCxnSpPr>
              <a:cxnSpLocks noChangeShapeType="1"/>
            </p:cNvCxnSpPr>
            <p:nvPr/>
          </p:nvCxnSpPr>
          <p:spPr bwMode="auto">
            <a:xfrm rot="5400000">
              <a:off x="2413325" y="3866221"/>
              <a:ext cx="118082" cy="615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8" name="直線コネクタ 86"/>
            <p:cNvCxnSpPr>
              <a:cxnSpLocks noChangeShapeType="1"/>
            </p:cNvCxnSpPr>
            <p:nvPr/>
          </p:nvCxnSpPr>
          <p:spPr bwMode="auto">
            <a:xfrm rot="5400000">
              <a:off x="2483175" y="3869396"/>
              <a:ext cx="118082" cy="615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79" name="図形グループ 89"/>
          <p:cNvGrpSpPr>
            <a:grpSpLocks/>
          </p:cNvGrpSpPr>
          <p:nvPr/>
        </p:nvGrpSpPr>
        <p:grpSpPr bwMode="auto">
          <a:xfrm>
            <a:off x="3371850" y="4424136"/>
            <a:ext cx="131763" cy="120650"/>
            <a:chOff x="2441575" y="3837971"/>
            <a:chExt cx="131432" cy="121257"/>
          </a:xfrm>
        </p:grpSpPr>
        <p:sp>
          <p:nvSpPr>
            <p:cNvPr id="80" name="正方形/長方形 90"/>
            <p:cNvSpPr>
              <a:spLocks noChangeArrowheads="1"/>
            </p:cNvSpPr>
            <p:nvPr/>
          </p:nvSpPr>
          <p:spPr bwMode="auto">
            <a:xfrm rot="1800000">
              <a:off x="2486025" y="3854451"/>
              <a:ext cx="45719" cy="793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endParaRPr lang="ja-JP" altLang="en-US" sz="1800">
                <a:latin typeface="UD デジタル 教科書体 NP-B" panose="02020700000000000000" pitchFamily="18" charset="-128"/>
                <a:ea typeface="UD デジタル 教科書体 NP-B" panose="02020700000000000000" pitchFamily="18" charset="-128"/>
              </a:endParaRPr>
            </a:p>
          </p:txBody>
        </p:sp>
        <p:cxnSp>
          <p:nvCxnSpPr>
            <p:cNvPr id="81" name="直線コネクタ 91"/>
            <p:cNvCxnSpPr>
              <a:cxnSpLocks noChangeShapeType="1"/>
            </p:cNvCxnSpPr>
            <p:nvPr/>
          </p:nvCxnSpPr>
          <p:spPr bwMode="auto">
            <a:xfrm rot="5400000">
              <a:off x="2413325" y="3866221"/>
              <a:ext cx="118082" cy="615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82" name="直線コネクタ 92"/>
            <p:cNvCxnSpPr>
              <a:cxnSpLocks noChangeShapeType="1"/>
            </p:cNvCxnSpPr>
            <p:nvPr/>
          </p:nvCxnSpPr>
          <p:spPr bwMode="auto">
            <a:xfrm rot="5400000">
              <a:off x="2483175" y="3869396"/>
              <a:ext cx="118082" cy="615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83" name="Text Box 49"/>
          <p:cNvSpPr txBox="1">
            <a:spLocks noChangeArrowheads="1"/>
          </p:cNvSpPr>
          <p:nvPr/>
        </p:nvSpPr>
        <p:spPr bwMode="auto">
          <a:xfrm>
            <a:off x="3575050" y="231276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sz="2000" b="0">
                <a:latin typeface="UD デジタル 教科書体 NP-B" panose="02020700000000000000" pitchFamily="18" charset="-128"/>
                <a:ea typeface="UD デジタル 教科書体 NP-B" panose="02020700000000000000" pitchFamily="18" charset="-128"/>
              </a:rPr>
              <a:t>Ｘ線</a:t>
            </a:r>
            <a:endParaRPr lang="en-US" altLang="ja-JP" sz="2000" b="0">
              <a:latin typeface="UD デジタル 教科書体 NP-B" panose="02020700000000000000" pitchFamily="18" charset="-128"/>
              <a:ea typeface="UD デジタル 教科書体 NP-B" panose="02020700000000000000" pitchFamily="18" charset="-128"/>
            </a:endParaRPr>
          </a:p>
        </p:txBody>
      </p:sp>
      <p:sp>
        <p:nvSpPr>
          <p:cNvPr id="84" name="Text Box 49"/>
          <p:cNvSpPr txBox="1">
            <a:spLocks noChangeArrowheads="1"/>
          </p:cNvSpPr>
          <p:nvPr/>
        </p:nvSpPr>
        <p:spPr bwMode="auto">
          <a:xfrm>
            <a:off x="1955800" y="231276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sz="2000" b="0">
                <a:latin typeface="UD デジタル 教科書体 NP-B" panose="02020700000000000000" pitchFamily="18" charset="-128"/>
                <a:ea typeface="UD デジタル 教科書体 NP-B" panose="02020700000000000000" pitchFamily="18" charset="-128"/>
                <a:cs typeface="Times New Roman" panose="02020603050405020304" pitchFamily="18" charset="0"/>
              </a:rPr>
              <a:t>γ</a:t>
            </a:r>
            <a:r>
              <a:rPr lang="ja-JP" altLang="en-US" sz="2000" b="0">
                <a:latin typeface="UD デジタル 教科書体 NP-B" panose="02020700000000000000" pitchFamily="18" charset="-128"/>
                <a:ea typeface="UD デジタル 教科書体 NP-B" panose="02020700000000000000" pitchFamily="18" charset="-128"/>
              </a:rPr>
              <a:t>線</a:t>
            </a:r>
            <a:endParaRPr lang="en-US" altLang="ja-JP" sz="2000" b="0">
              <a:latin typeface="UD デジタル 教科書体 NP-B" panose="02020700000000000000" pitchFamily="18" charset="-128"/>
              <a:ea typeface="UD デジタル 教科書体 NP-B" panose="02020700000000000000" pitchFamily="18" charset="-128"/>
            </a:endParaRPr>
          </a:p>
        </p:txBody>
      </p:sp>
      <p:sp>
        <p:nvSpPr>
          <p:cNvPr id="85" name="Text Box 49"/>
          <p:cNvSpPr txBox="1">
            <a:spLocks noChangeArrowheads="1"/>
          </p:cNvSpPr>
          <p:nvPr/>
        </p:nvSpPr>
        <p:spPr bwMode="auto">
          <a:xfrm>
            <a:off x="1987550" y="5148036"/>
            <a:ext cx="8802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dirty="0">
                <a:latin typeface="UD デジタル 教科書体 NP-B" panose="02020700000000000000" pitchFamily="18" charset="-128"/>
                <a:ea typeface="UD デジタル 教科書体 NP-B" panose="02020700000000000000" pitchFamily="18" charset="-128"/>
              </a:rPr>
              <a:t>（電場と磁場の相互作用により）媒体無しに空間を伝播する波</a:t>
            </a:r>
            <a:endParaRPr lang="en-US" altLang="ja-JP" b="0" dirty="0">
              <a:latin typeface="UD デジタル 教科書体 NP-B" panose="02020700000000000000" pitchFamily="18" charset="-128"/>
              <a:ea typeface="UD デジタル 教科書体 NP-B" panose="02020700000000000000" pitchFamily="18" charset="-128"/>
            </a:endParaRPr>
          </a:p>
        </p:txBody>
      </p:sp>
      <p:sp>
        <p:nvSpPr>
          <p:cNvPr id="86" name="Text Box 49"/>
          <p:cNvSpPr txBox="1">
            <a:spLocks noChangeArrowheads="1"/>
          </p:cNvSpPr>
          <p:nvPr/>
        </p:nvSpPr>
        <p:spPr bwMode="auto">
          <a:xfrm>
            <a:off x="2262188" y="5571899"/>
            <a:ext cx="8186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en-US" altLang="ja-JP" b="0" dirty="0">
                <a:latin typeface="UD デジタル 教科書体 NP-B" panose="02020700000000000000" pitchFamily="18" charset="-128"/>
                <a:ea typeface="UD デジタル 教科書体 NP-B" panose="02020700000000000000" pitchFamily="18" charset="-128"/>
                <a:cs typeface="Times New Roman" panose="02020603050405020304" pitchFamily="18" charset="0"/>
              </a:rPr>
              <a:t>γ</a:t>
            </a:r>
            <a:r>
              <a:rPr lang="ja-JP" altLang="en-US" b="0" dirty="0">
                <a:latin typeface="UD デジタル 教科書体 NP-B" panose="02020700000000000000" pitchFamily="18" charset="-128"/>
                <a:ea typeface="UD デジタル 教科書体 NP-B" panose="02020700000000000000" pitchFamily="18" charset="-128"/>
              </a:rPr>
              <a:t>線からラジオ波までの電磁波は単に波長が異なるだけ！</a:t>
            </a:r>
            <a:endParaRPr lang="en-US" altLang="ja-JP" b="0" dirty="0">
              <a:latin typeface="UD デジタル 教科書体 NP-B" panose="02020700000000000000" pitchFamily="18" charset="-128"/>
              <a:ea typeface="UD デジタル 教科書体 NP-B" panose="02020700000000000000" pitchFamily="18" charset="-128"/>
            </a:endParaRPr>
          </a:p>
        </p:txBody>
      </p:sp>
      <p:sp>
        <p:nvSpPr>
          <p:cNvPr id="87" name="テキスト ボックス 21"/>
          <p:cNvSpPr txBox="1">
            <a:spLocks noChangeArrowheads="1"/>
          </p:cNvSpPr>
          <p:nvPr/>
        </p:nvSpPr>
        <p:spPr bwMode="auto">
          <a:xfrm>
            <a:off x="1608138" y="15237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sz="2000" b="0" dirty="0">
                <a:latin typeface="UD デジタル 教科書体 NP-B" panose="02020700000000000000" pitchFamily="18" charset="-128"/>
                <a:ea typeface="UD デジタル 教科書体 NP-B" panose="02020700000000000000" pitchFamily="18" charset="-128"/>
              </a:rPr>
              <a:t>波長</a:t>
            </a:r>
          </a:p>
        </p:txBody>
      </p:sp>
      <p:sp>
        <p:nvSpPr>
          <p:cNvPr id="88" name="テキスト ボックス 21"/>
          <p:cNvSpPr txBox="1">
            <a:spLocks noChangeArrowheads="1"/>
          </p:cNvSpPr>
          <p:nvPr/>
        </p:nvSpPr>
        <p:spPr bwMode="auto">
          <a:xfrm>
            <a:off x="1787525" y="450033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Arial" panose="020B0604020202020204" pitchFamily="34" charset="0"/>
                <a:ea typeface="Osaka" pitchFamily="-106" charset="-128"/>
              </a:defRPr>
            </a:lvl1pPr>
            <a:lvl2pPr marL="37931725" indent="-37474525">
              <a:defRPr kumimoji="1" sz="2400" b="1">
                <a:solidFill>
                  <a:schemeClr val="tx1"/>
                </a:solidFill>
                <a:latin typeface="Arial" panose="020B0604020202020204" pitchFamily="34" charset="0"/>
                <a:ea typeface="Osaka" pitchFamily="-106" charset="-128"/>
              </a:defRPr>
            </a:lvl2pPr>
            <a:lvl3pPr>
              <a:defRPr kumimoji="1" sz="2400" b="1">
                <a:solidFill>
                  <a:schemeClr val="tx1"/>
                </a:solidFill>
                <a:latin typeface="Arial" panose="020B0604020202020204" pitchFamily="34" charset="0"/>
                <a:ea typeface="Osaka" pitchFamily="-106" charset="-128"/>
              </a:defRPr>
            </a:lvl3pPr>
            <a:lvl4pPr>
              <a:defRPr kumimoji="1" sz="2400" b="1">
                <a:solidFill>
                  <a:schemeClr val="tx1"/>
                </a:solidFill>
                <a:latin typeface="Arial" panose="020B0604020202020204" pitchFamily="34" charset="0"/>
                <a:ea typeface="Osaka" pitchFamily="-106" charset="-128"/>
              </a:defRPr>
            </a:lvl4pPr>
            <a:lvl5pPr>
              <a:defRPr kumimoji="1" sz="2400" b="1">
                <a:solidFill>
                  <a:schemeClr val="tx1"/>
                </a:solidFill>
                <a:latin typeface="Arial" panose="020B0604020202020204" pitchFamily="34" charset="0"/>
                <a:ea typeface="Osaka" pitchFamily="-106" charset="-128"/>
              </a:defRPr>
            </a:lvl5pPr>
            <a:lvl6pPr marL="457200" fontAlgn="base">
              <a:spcBef>
                <a:spcPct val="0"/>
              </a:spcBef>
              <a:spcAft>
                <a:spcPct val="0"/>
              </a:spcAft>
              <a:defRPr kumimoji="1" sz="2400" b="1">
                <a:solidFill>
                  <a:schemeClr val="tx1"/>
                </a:solidFill>
                <a:latin typeface="Arial" panose="020B0604020202020204" pitchFamily="34" charset="0"/>
                <a:ea typeface="Osaka" pitchFamily="-106" charset="-128"/>
              </a:defRPr>
            </a:lvl6pPr>
            <a:lvl7pPr marL="914400" fontAlgn="base">
              <a:spcBef>
                <a:spcPct val="0"/>
              </a:spcBef>
              <a:spcAft>
                <a:spcPct val="0"/>
              </a:spcAft>
              <a:defRPr kumimoji="1" sz="2400" b="1">
                <a:solidFill>
                  <a:schemeClr val="tx1"/>
                </a:solidFill>
                <a:latin typeface="Arial" panose="020B0604020202020204" pitchFamily="34" charset="0"/>
                <a:ea typeface="Osaka" pitchFamily="-106" charset="-128"/>
              </a:defRPr>
            </a:lvl7pPr>
            <a:lvl8pPr marL="1371600" fontAlgn="base">
              <a:spcBef>
                <a:spcPct val="0"/>
              </a:spcBef>
              <a:spcAft>
                <a:spcPct val="0"/>
              </a:spcAft>
              <a:defRPr kumimoji="1" sz="2400" b="1">
                <a:solidFill>
                  <a:schemeClr val="tx1"/>
                </a:solidFill>
                <a:latin typeface="Arial" panose="020B0604020202020204" pitchFamily="34" charset="0"/>
                <a:ea typeface="Osaka" pitchFamily="-106" charset="-128"/>
              </a:defRPr>
            </a:lvl8pPr>
            <a:lvl9pPr marL="1828800" fontAlgn="base">
              <a:spcBef>
                <a:spcPct val="0"/>
              </a:spcBef>
              <a:spcAft>
                <a:spcPct val="0"/>
              </a:spcAft>
              <a:defRPr kumimoji="1" sz="2400" b="1">
                <a:solidFill>
                  <a:schemeClr val="tx1"/>
                </a:solidFill>
                <a:latin typeface="Arial" panose="020B0604020202020204" pitchFamily="34" charset="0"/>
                <a:ea typeface="Osaka" pitchFamily="-106" charset="-128"/>
              </a:defRPr>
            </a:lvl9pPr>
          </a:lstStyle>
          <a:p>
            <a:r>
              <a:rPr lang="ja-JP" altLang="en-US" b="0">
                <a:latin typeface="UD デジタル 教科書体 NP-B" panose="02020700000000000000" pitchFamily="18" charset="-128"/>
                <a:ea typeface="UD デジタル 教科書体 NP-B" panose="02020700000000000000" pitchFamily="18" charset="-128"/>
              </a:rPr>
              <a:t>波長</a:t>
            </a:r>
          </a:p>
        </p:txBody>
      </p:sp>
    </p:spTree>
    <p:extLst>
      <p:ext uri="{BB962C8B-B14F-4D97-AF65-F5344CB8AC3E}">
        <p14:creationId xmlns:p14="http://schemas.microsoft.com/office/powerpoint/2010/main" val="235608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積層造形</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924823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85916" y="296767"/>
            <a:ext cx="8020167"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光積層造形技術～</a:t>
            </a:r>
            <a:r>
              <a:rPr kumimoji="1"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3D</a:t>
            </a: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プリンタ～</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1" y="1520191"/>
            <a:ext cx="6059556" cy="4544667"/>
          </a:xfrm>
          <a:prstGeom prst="rect">
            <a:avLst/>
          </a:prstGeom>
        </p:spPr>
      </p:pic>
      <p:sp>
        <p:nvSpPr>
          <p:cNvPr id="5" name="テキスト ボックス 4"/>
          <p:cNvSpPr txBox="1"/>
          <p:nvPr/>
        </p:nvSpPr>
        <p:spPr>
          <a:xfrm>
            <a:off x="903936" y="5550037"/>
            <a:ext cx="2978759" cy="248852"/>
          </a:xfrm>
          <a:prstGeom prst="rect">
            <a:avLst/>
          </a:prstGeom>
          <a:noFill/>
        </p:spPr>
        <p:txBody>
          <a:bodyPr wrap="square" rtlCol="0">
            <a:spAutoFit/>
          </a:bodyPr>
          <a:lstStyle/>
          <a:p>
            <a:r>
              <a:rPr kumimoji="1" lang="ja-JP" altLang="en-US" sz="1000" dirty="0" smtClean="0">
                <a:solidFill>
                  <a:schemeClr val="bg1"/>
                </a:solidFill>
                <a:latin typeface="Meiryo UI" panose="020B0604030504040204" pitchFamily="50" charset="-128"/>
                <a:ea typeface="Meiryo UI" panose="020B0604030504040204" pitchFamily="50" charset="-128"/>
              </a:rPr>
              <a:t>（出典）戦略研撮影＠自動車三部と福井出張</a:t>
            </a:r>
            <a:endParaRPr kumimoji="1" lang="ja-JP" altLang="en-US" sz="1000"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903936" y="1227795"/>
            <a:ext cx="4278085" cy="338554"/>
          </a:xfrm>
          <a:prstGeom prst="rect">
            <a:avLst/>
          </a:prstGeom>
          <a:noFill/>
        </p:spPr>
        <p:txBody>
          <a:bodyPr wrap="square" rtlCol="0">
            <a:spAutoFit/>
          </a:bodyPr>
          <a:lstStyle/>
          <a:p>
            <a:pPr algn="ctr"/>
            <a:r>
              <a:rPr kumimoji="1" lang="ja-JP" altLang="en-US" sz="1600" dirty="0" smtClean="0">
                <a:latin typeface="UD デジタル 教科書体 N-R" panose="02020400000000000000" pitchFamily="17" charset="-128"/>
                <a:ea typeface="UD デジタル 教科書体 N-R" panose="02020400000000000000" pitchFamily="17" charset="-128"/>
              </a:rPr>
              <a:t>松浦機械製作所の複合加工</a:t>
            </a:r>
            <a:r>
              <a:rPr kumimoji="1" lang="en-US" altLang="ja-JP" sz="1600" dirty="0" smtClean="0">
                <a:latin typeface="UD デジタル 教科書体 N-R" panose="02020400000000000000" pitchFamily="17" charset="-128"/>
                <a:ea typeface="UD デジタル 教科書体 N-R" panose="02020400000000000000" pitchFamily="17" charset="-128"/>
              </a:rPr>
              <a:t>3D</a:t>
            </a:r>
            <a:r>
              <a:rPr kumimoji="1" lang="ja-JP" altLang="en-US" sz="1600" dirty="0" smtClean="0">
                <a:latin typeface="UD デジタル 教科書体 N-R" panose="02020400000000000000" pitchFamily="17" charset="-128"/>
                <a:ea typeface="UD デジタル 教科書体 N-R" panose="02020400000000000000" pitchFamily="17" charset="-128"/>
              </a:rPr>
              <a:t>プリンタ</a:t>
            </a:r>
            <a:endParaRPr kumimoji="1" lang="ja-JP" altLang="en-US" sz="1600" dirty="0">
              <a:latin typeface="UD デジタル 教科書体 N-R" panose="02020400000000000000" pitchFamily="17" charset="-128"/>
              <a:ea typeface="UD デジタル 教科書体 N-R" panose="02020400000000000000" pitchFamily="17" charset="-128"/>
            </a:endParaRPr>
          </a:p>
        </p:txBody>
      </p:sp>
      <p:sp>
        <p:nvSpPr>
          <p:cNvPr id="3" name="正方形/長方形 2"/>
          <p:cNvSpPr/>
          <p:nvPr/>
        </p:nvSpPr>
        <p:spPr>
          <a:xfrm>
            <a:off x="1649607" y="6097293"/>
            <a:ext cx="3085678" cy="600164"/>
          </a:xfrm>
          <a:prstGeom prst="rect">
            <a:avLst/>
          </a:prstGeom>
        </p:spPr>
        <p:txBody>
          <a:bodyPr wrap="square">
            <a:spAutoFit/>
          </a:bodyPr>
          <a:lstStyle/>
          <a:p>
            <a:r>
              <a:rPr lang="ja-JP" altLang="en-US" sz="1100" dirty="0" smtClean="0">
                <a:latin typeface="UD デジタル 教科書体 N-R" panose="02020400000000000000" pitchFamily="17" charset="-128"/>
                <a:ea typeface="UD デジタル 教科書体 N-R" panose="02020400000000000000" pitchFamily="17" charset="-128"/>
              </a:rPr>
              <a:t>■サイズ</a:t>
            </a:r>
            <a:r>
              <a:rPr lang="ja-JP" altLang="en-US" sz="1100" dirty="0">
                <a:latin typeface="UD デジタル 教科書体 N-R" panose="02020400000000000000" pitchFamily="17" charset="-128"/>
                <a:ea typeface="UD デジタル 教科書体 N-R" panose="02020400000000000000" pitchFamily="17" charset="-128"/>
              </a:rPr>
              <a:t>：</a:t>
            </a:r>
            <a:r>
              <a:rPr lang="en-US" altLang="ja-JP" sz="1100" dirty="0">
                <a:latin typeface="UD デジタル 教科書体 N-R" panose="02020400000000000000" pitchFamily="17" charset="-128"/>
                <a:ea typeface="UD デジタル 教科書体 N-R" panose="02020400000000000000" pitchFamily="17" charset="-128"/>
              </a:rPr>
              <a:t>W424×D317×H339mm</a:t>
            </a:r>
          </a:p>
          <a:p>
            <a:r>
              <a:rPr lang="ja-JP" altLang="en-US" sz="1100" dirty="0" smtClean="0">
                <a:latin typeface="UD デジタル 教科書体 N-R" panose="02020400000000000000" pitchFamily="17" charset="-128"/>
                <a:ea typeface="UD デジタル 教科書体 N-R" panose="02020400000000000000" pitchFamily="17" charset="-128"/>
              </a:rPr>
              <a:t>■材</a:t>
            </a:r>
            <a:r>
              <a:rPr lang="ja-JP" altLang="en-US" sz="1100" dirty="0">
                <a:latin typeface="UD デジタル 教科書体 N-R" panose="02020400000000000000" pitchFamily="17" charset="-128"/>
                <a:ea typeface="UD デジタル 教科書体 N-R" panose="02020400000000000000" pitchFamily="17" charset="-128"/>
              </a:rPr>
              <a:t>　料：マツウラアルミニウム </a:t>
            </a:r>
            <a:r>
              <a:rPr lang="en-US" altLang="ja-JP" sz="1100" dirty="0">
                <a:latin typeface="UD デジタル 教科書体 N-R" panose="02020400000000000000" pitchFamily="17" charset="-128"/>
                <a:ea typeface="UD デジタル 教科書体 N-R" panose="02020400000000000000" pitchFamily="17" charset="-128"/>
              </a:rPr>
              <a:t>AlSi10Mg</a:t>
            </a:r>
          </a:p>
          <a:p>
            <a:r>
              <a:rPr lang="ja-JP" altLang="en-US" sz="1100" dirty="0" smtClean="0">
                <a:latin typeface="UD デジタル 教科書体 N-R" panose="02020400000000000000" pitchFamily="17" charset="-128"/>
                <a:ea typeface="UD デジタル 教科書体 N-R" panose="02020400000000000000" pitchFamily="17" charset="-128"/>
              </a:rPr>
              <a:t>■加工</a:t>
            </a:r>
            <a:r>
              <a:rPr lang="ja-JP" altLang="en-US" sz="1100" dirty="0">
                <a:latin typeface="UD デジタル 教科書体 N-R" panose="02020400000000000000" pitchFamily="17" charset="-128"/>
                <a:ea typeface="UD デジタル 教科書体 N-R" panose="02020400000000000000" pitchFamily="17" charset="-128"/>
              </a:rPr>
              <a:t>時間：合計</a:t>
            </a:r>
            <a:r>
              <a:rPr lang="en-US" altLang="ja-JP" sz="1100" dirty="0">
                <a:latin typeface="UD デジタル 教科書体 N-R" panose="02020400000000000000" pitchFamily="17" charset="-128"/>
                <a:ea typeface="UD デジタル 教科書体 N-R" panose="02020400000000000000" pitchFamily="17" charset="-128"/>
              </a:rPr>
              <a:t>95h</a:t>
            </a:r>
            <a:r>
              <a:rPr lang="ja-JP" altLang="en-US" sz="1100" dirty="0">
                <a:latin typeface="UD デジタル 教科書体 N-R" panose="02020400000000000000" pitchFamily="17" charset="-128"/>
                <a:ea typeface="UD デジタル 教科書体 N-R" panose="02020400000000000000" pitchFamily="17" charset="-128"/>
              </a:rPr>
              <a:t>（造形</a:t>
            </a:r>
            <a:r>
              <a:rPr lang="en-US" altLang="ja-JP" sz="1100" dirty="0">
                <a:latin typeface="UD デジタル 教科書体 N-R" panose="02020400000000000000" pitchFamily="17" charset="-128"/>
                <a:ea typeface="UD デジタル 教科書体 N-R" panose="02020400000000000000" pitchFamily="17" charset="-128"/>
              </a:rPr>
              <a:t>90h</a:t>
            </a:r>
            <a:r>
              <a:rPr lang="ja-JP" altLang="en-US" sz="1100" dirty="0">
                <a:latin typeface="UD デジタル 教科書体 N-R" panose="02020400000000000000" pitchFamily="17" charset="-128"/>
                <a:ea typeface="UD デジタル 教科書体 N-R" panose="02020400000000000000" pitchFamily="17" charset="-128"/>
              </a:rPr>
              <a:t>＋切削</a:t>
            </a:r>
            <a:r>
              <a:rPr lang="en-US" altLang="ja-JP" sz="1100" dirty="0">
                <a:latin typeface="UD デジタル 教科書体 N-R" panose="02020400000000000000" pitchFamily="17" charset="-128"/>
                <a:ea typeface="UD デジタル 教科書体 N-R" panose="02020400000000000000" pitchFamily="17" charset="-128"/>
              </a:rPr>
              <a:t>5h</a:t>
            </a:r>
            <a:r>
              <a:rPr lang="ja-JP" altLang="en-US" sz="1100" dirty="0">
                <a:latin typeface="UD デジタル 教科書体 N-R" panose="02020400000000000000" pitchFamily="17" charset="-128"/>
                <a:ea typeface="UD デジタル 教科書体 N-R" panose="02020400000000000000" pitchFamily="17" charset="-128"/>
              </a:rPr>
              <a:t>）</a:t>
            </a:r>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754" y="1520191"/>
            <a:ext cx="6119245" cy="3910996"/>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9136" y="5484726"/>
            <a:ext cx="4463143" cy="1373274"/>
          </a:xfrm>
          <a:prstGeom prst="rect">
            <a:avLst/>
          </a:prstGeom>
        </p:spPr>
      </p:pic>
      <p:sp>
        <p:nvSpPr>
          <p:cNvPr id="12" name="テキスト ボックス 11"/>
          <p:cNvSpPr txBox="1"/>
          <p:nvPr/>
        </p:nvSpPr>
        <p:spPr>
          <a:xfrm>
            <a:off x="7141028" y="1212406"/>
            <a:ext cx="4212771" cy="338554"/>
          </a:xfrm>
          <a:prstGeom prst="rect">
            <a:avLst/>
          </a:prstGeom>
          <a:noFill/>
        </p:spPr>
        <p:txBody>
          <a:bodyPr wrap="square" rtlCol="0">
            <a:spAutoFit/>
          </a:bodyPr>
          <a:lstStyle/>
          <a:p>
            <a:pPr algn="ctr"/>
            <a:r>
              <a:rPr kumimoji="1" lang="ja-JP" altLang="en-US" sz="1600" dirty="0" smtClean="0">
                <a:latin typeface="UD デジタル 教科書体 NP-R" panose="02020400000000000000" pitchFamily="18" charset="-128"/>
                <a:ea typeface="UD デジタル 教科書体 NP-R" panose="02020400000000000000" pitchFamily="18" charset="-128"/>
              </a:rPr>
              <a:t>レーザ</a:t>
            </a:r>
            <a:r>
              <a:rPr kumimoji="1" lang="en-US" altLang="ja-JP" sz="1600" dirty="0" smtClean="0">
                <a:latin typeface="UD デジタル 教科書体 NP-R" panose="02020400000000000000" pitchFamily="18" charset="-128"/>
                <a:ea typeface="UD デジタル 教科書体 NP-R" panose="02020400000000000000" pitchFamily="18" charset="-128"/>
              </a:rPr>
              <a:t>―</a:t>
            </a:r>
            <a:r>
              <a:rPr kumimoji="1" lang="ja-JP" altLang="en-US" sz="1600" dirty="0" smtClean="0">
                <a:latin typeface="UD デジタル 教科書体 NP-R" panose="02020400000000000000" pitchFamily="18" charset="-128"/>
                <a:ea typeface="UD デジタル 教科書体 NP-R" panose="02020400000000000000" pitchFamily="18" charset="-128"/>
              </a:rPr>
              <a:t>積層＆切削の複合加工マシン</a:t>
            </a:r>
            <a:endParaRPr kumimoji="1" lang="ja-JP" altLang="en-US" sz="1600" dirty="0">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9219607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522" y="1251993"/>
            <a:ext cx="3531866" cy="221352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図 2"/>
          <p:cNvPicPr>
            <a:picLocks noChangeAspect="1"/>
          </p:cNvPicPr>
          <p:nvPr/>
        </p:nvPicPr>
        <p:blipFill>
          <a:blip r:embed="rId4"/>
          <a:stretch>
            <a:fillRect/>
          </a:stretch>
        </p:blipFill>
        <p:spPr>
          <a:xfrm>
            <a:off x="0" y="0"/>
            <a:ext cx="5273497" cy="4334632"/>
          </a:xfrm>
          <a:prstGeom prst="rect">
            <a:avLst/>
          </a:prstGeom>
        </p:spPr>
      </p:pic>
      <p:sp>
        <p:nvSpPr>
          <p:cNvPr id="6" name="テキスト ボックス 5"/>
          <p:cNvSpPr txBox="1"/>
          <p:nvPr/>
        </p:nvSpPr>
        <p:spPr>
          <a:xfrm>
            <a:off x="3785199" y="227034"/>
            <a:ext cx="7292940" cy="584775"/>
          </a:xfrm>
          <a:prstGeom prst="rect">
            <a:avLst/>
          </a:prstGeom>
          <a:noFill/>
        </p:spPr>
        <p:txBody>
          <a:bodyPr wrap="square" rtlCol="0">
            <a:spAutoFit/>
          </a:bodyPr>
          <a:lstStyle/>
          <a:p>
            <a:pPr algn="ct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光積層造形技術</a:t>
            </a:r>
            <a:r>
              <a:rPr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a:t>
            </a: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複合加工マシン～</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126" y="940394"/>
            <a:ext cx="3700874" cy="5544864"/>
          </a:xfrm>
          <a:prstGeom prst="rect">
            <a:avLst/>
          </a:prstGeom>
        </p:spPr>
      </p:pic>
      <p:sp>
        <p:nvSpPr>
          <p:cNvPr id="8" name="正方形/長方形 7"/>
          <p:cNvSpPr/>
          <p:nvPr/>
        </p:nvSpPr>
        <p:spPr>
          <a:xfrm>
            <a:off x="8935569" y="6485258"/>
            <a:ext cx="2811988"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http://kanagata-shimbun.com/170810special/</a:t>
            </a:r>
            <a:endParaRPr lang="ja-JP" altLang="en-US" sz="900" dirty="0">
              <a:latin typeface="Meiryo UI" panose="020B0604030504040204" pitchFamily="50" charset="-128"/>
              <a:ea typeface="Meiryo UI" panose="020B0604030504040204" pitchFamily="50" charset="-128"/>
            </a:endParaRPr>
          </a:p>
        </p:txBody>
      </p:sp>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758" y="4280016"/>
            <a:ext cx="3684071" cy="2436074"/>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
          <p:cNvSpPr txBox="1">
            <a:spLocks noChangeArrowheads="1"/>
          </p:cNvSpPr>
          <p:nvPr/>
        </p:nvSpPr>
        <p:spPr bwMode="auto">
          <a:xfrm>
            <a:off x="1675524" y="6431397"/>
            <a:ext cx="17605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dirty="0">
                <a:latin typeface="Meiryo UI" panose="020B0604030504040204" pitchFamily="50" charset="-128"/>
                <a:ea typeface="Meiryo UI" panose="020B0604030504040204" pitchFamily="50" charset="-128"/>
              </a:rPr>
              <a:t>タービンブレード</a:t>
            </a:r>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5427" y="3722682"/>
            <a:ext cx="2352114" cy="2938978"/>
          </a:xfrm>
          <a:prstGeom prst="rect">
            <a:avLst/>
          </a:prstGeom>
        </p:spPr>
      </p:pic>
      <p:sp>
        <p:nvSpPr>
          <p:cNvPr id="2" name="テキスト ボックス 1"/>
          <p:cNvSpPr txBox="1"/>
          <p:nvPr/>
        </p:nvSpPr>
        <p:spPr>
          <a:xfrm>
            <a:off x="469723" y="4246999"/>
            <a:ext cx="4206334" cy="307777"/>
          </a:xfrm>
          <a:prstGeom prst="rect">
            <a:avLst/>
          </a:prstGeom>
          <a:noFill/>
        </p:spPr>
        <p:txBody>
          <a:bodyPr wrap="square" rtlCol="0">
            <a:spAutoFit/>
          </a:bodyPr>
          <a:lstStyle/>
          <a:p>
            <a:pPr algn="ctr"/>
            <a:r>
              <a:rPr kumimoji="1" lang="ja-JP" altLang="en-US" sz="1400" dirty="0" smtClean="0">
                <a:latin typeface="Arial Black" panose="020B0A04020102020204" pitchFamily="34" charset="0"/>
                <a:ea typeface="UD デジタル 教科書体 NP-R" panose="02020400000000000000" pitchFamily="18" charset="-128"/>
              </a:rPr>
              <a:t>製造時間が</a:t>
            </a:r>
            <a:r>
              <a:rPr kumimoji="1" lang="en-US" altLang="ja-JP" sz="1400" dirty="0" smtClean="0">
                <a:latin typeface="Arial Black" panose="020B0A04020102020204" pitchFamily="34" charset="0"/>
                <a:ea typeface="UD デジタル 教科書体 NP-R" panose="02020400000000000000" pitchFamily="18" charset="-128"/>
              </a:rPr>
              <a:t>36week</a:t>
            </a:r>
            <a:r>
              <a:rPr kumimoji="1" lang="ja-JP" altLang="en-US" sz="1400" dirty="0" smtClean="0">
                <a:latin typeface="Arial Black" panose="020B0A04020102020204" pitchFamily="34" charset="0"/>
                <a:ea typeface="UD デジタル 教科書体 NP-R" panose="02020400000000000000" pitchFamily="18" charset="-128"/>
              </a:rPr>
              <a:t>から</a:t>
            </a:r>
            <a:r>
              <a:rPr kumimoji="1" lang="en-US" altLang="ja-JP" sz="1400" dirty="0" smtClean="0">
                <a:latin typeface="Arial Black" panose="020B0A04020102020204" pitchFamily="34" charset="0"/>
                <a:ea typeface="UD デジタル 教科書体 NP-R" panose="02020400000000000000" pitchFamily="18" charset="-128"/>
              </a:rPr>
              <a:t>2week</a:t>
            </a:r>
            <a:r>
              <a:rPr kumimoji="1" lang="ja-JP" altLang="en-US" sz="1400" dirty="0" smtClean="0">
                <a:latin typeface="Arial Black" panose="020B0A04020102020204" pitchFamily="34" charset="0"/>
                <a:ea typeface="UD デジタル 教科書体 NP-R" panose="02020400000000000000" pitchFamily="18" charset="-128"/>
              </a:rPr>
              <a:t>へ短縮</a:t>
            </a:r>
            <a:endParaRPr kumimoji="1" lang="ja-JP" altLang="en-US" sz="1400" dirty="0">
              <a:latin typeface="Arial Black" panose="020B0A04020102020204" pitchFamily="34" charset="0"/>
              <a:ea typeface="UD デジタル 教科書体 NP-R" panose="02020400000000000000" pitchFamily="18" charset="-128"/>
            </a:endParaRPr>
          </a:p>
        </p:txBody>
      </p:sp>
      <p:sp>
        <p:nvSpPr>
          <p:cNvPr id="13" name="テキスト ボックス 1"/>
          <p:cNvSpPr txBox="1">
            <a:spLocks noChangeArrowheads="1"/>
          </p:cNvSpPr>
          <p:nvPr/>
        </p:nvSpPr>
        <p:spPr bwMode="auto">
          <a:xfrm>
            <a:off x="5671131" y="6621621"/>
            <a:ext cx="17605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dirty="0" smtClean="0">
                <a:latin typeface="Meiryo UI" panose="020B0604030504040204" pitchFamily="50" charset="-128"/>
                <a:ea typeface="Meiryo UI" panose="020B0604030504040204" pitchFamily="50" charset="-128"/>
              </a:rPr>
              <a:t>ジェット燃料ノズル</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047188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952240" y="3494314"/>
            <a:ext cx="9115425" cy="3352800"/>
          </a:xfrm>
          <a:prstGeom prst="rect">
            <a:avLst/>
          </a:prstGeom>
        </p:spPr>
      </p:pic>
      <p:sp>
        <p:nvSpPr>
          <p:cNvPr id="6" name="テキスト ボックス 5"/>
          <p:cNvSpPr txBox="1"/>
          <p:nvPr/>
        </p:nvSpPr>
        <p:spPr>
          <a:xfrm>
            <a:off x="3120053" y="160280"/>
            <a:ext cx="5969516" cy="584775"/>
          </a:xfrm>
          <a:prstGeom prst="rect">
            <a:avLst/>
          </a:prstGeom>
          <a:noFill/>
        </p:spPr>
        <p:txBody>
          <a:bodyPr wrap="square" rtlCol="0">
            <a:spAutoFit/>
          </a:bodyPr>
          <a:lstStyle/>
          <a:p>
            <a:pPr algn="ctr"/>
            <a:r>
              <a:rPr kumimoji="1" lang="en-US" altLang="ja-JP" sz="3200" b="1" dirty="0" smtClean="0">
                <a:solidFill>
                  <a:srgbClr val="C00000"/>
                </a:solidFill>
                <a:latin typeface="Arial Black" panose="020B0A04020102020204" pitchFamily="34" charset="0"/>
                <a:ea typeface="UD デジタル 教科書体 N-R" panose="02020400000000000000" pitchFamily="17" charset="-128"/>
              </a:rPr>
              <a:t>GE </a:t>
            </a:r>
            <a:r>
              <a:rPr kumimoji="1" lang="ja-JP" altLang="en-US" sz="3200" b="1" dirty="0" smtClean="0">
                <a:solidFill>
                  <a:srgbClr val="C00000"/>
                </a:solidFill>
                <a:latin typeface="Arial Black" panose="020B0A04020102020204" pitchFamily="34" charset="0"/>
                <a:ea typeface="UD デジタル 教科書体 N-R" panose="02020400000000000000" pitchFamily="17" charset="-128"/>
              </a:rPr>
              <a:t>軍用ヘリのエンジンを造形</a:t>
            </a:r>
            <a:endParaRPr kumimoji="1" lang="ja-JP" altLang="en-US" sz="3200" b="1" dirty="0">
              <a:solidFill>
                <a:srgbClr val="C00000"/>
              </a:solidFill>
              <a:latin typeface="Arial Black" panose="020B0A04020102020204" pitchFamily="34" charset="0"/>
              <a:ea typeface="UD デジタル 教科書体 N-R" panose="02020400000000000000" pitchFamily="17"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8" name="正方形/長方形 7"/>
          <p:cNvSpPr/>
          <p:nvPr/>
        </p:nvSpPr>
        <p:spPr>
          <a:xfrm>
            <a:off x="5040085" y="1254715"/>
            <a:ext cx="6977743" cy="2062103"/>
          </a:xfrm>
          <a:prstGeom prst="rect">
            <a:avLst/>
          </a:prstGeom>
        </p:spPr>
        <p:txBody>
          <a:bodyPr wrap="square">
            <a:spAutoFit/>
          </a:bodyPr>
          <a:lstStyle/>
          <a:p>
            <a:r>
              <a:rPr lang="en-US" altLang="ja-JP" sz="1600" dirty="0">
                <a:latin typeface="Arial Black" panose="020B0A04020102020204" pitchFamily="34" charset="0"/>
                <a:ea typeface="UD デジタル 教科書体 N-R" panose="02020400000000000000" pitchFamily="17" charset="-128"/>
              </a:rPr>
              <a:t>3D</a:t>
            </a:r>
            <a:r>
              <a:rPr lang="ja-JP" altLang="en-US" sz="1600" dirty="0">
                <a:latin typeface="Arial Black" panose="020B0A04020102020204" pitchFamily="34" charset="0"/>
                <a:ea typeface="UD デジタル 教科書体 N-R" panose="02020400000000000000" pitchFamily="17" charset="-128"/>
              </a:rPr>
              <a:t>プリントコンポーネントや</a:t>
            </a:r>
            <a:r>
              <a:rPr lang="ja-JP" altLang="en-US" sz="1600" b="1" dirty="0">
                <a:solidFill>
                  <a:srgbClr val="C00000"/>
                </a:solidFill>
                <a:latin typeface="Arial Black" panose="020B0A04020102020204" pitchFamily="34" charset="0"/>
                <a:ea typeface="UD デジタル 教科書体 N-R" panose="02020400000000000000" pitchFamily="17" charset="-128"/>
              </a:rPr>
              <a:t>セラミックマトリックス複合材（</a:t>
            </a:r>
            <a:r>
              <a:rPr lang="en-US" altLang="ja-JP" sz="1600" b="1" dirty="0">
                <a:solidFill>
                  <a:srgbClr val="C00000"/>
                </a:solidFill>
                <a:latin typeface="Arial Black" panose="020B0A04020102020204" pitchFamily="34" charset="0"/>
                <a:ea typeface="UD デジタル 教科書体 N-R" panose="02020400000000000000" pitchFamily="17" charset="-128"/>
              </a:rPr>
              <a:t>CMC</a:t>
            </a:r>
            <a:r>
              <a:rPr lang="ja-JP" altLang="en-US" sz="1600" b="1" dirty="0">
                <a:solidFill>
                  <a:srgbClr val="C00000"/>
                </a:solidFill>
                <a:latin typeface="Arial Black" panose="020B0A04020102020204" pitchFamily="34" charset="0"/>
                <a:ea typeface="UD デジタル 教科書体 N-R" panose="02020400000000000000" pitchFamily="17" charset="-128"/>
              </a:rPr>
              <a:t>）</a:t>
            </a:r>
            <a:r>
              <a:rPr lang="ja-JP" altLang="en-US" sz="1600" dirty="0">
                <a:latin typeface="Arial Black" panose="020B0A04020102020204" pitchFamily="34" charset="0"/>
                <a:ea typeface="UD デジタル 教科書体 N-R" panose="02020400000000000000" pitchFamily="17" charset="-128"/>
              </a:rPr>
              <a:t>によりシンプルで軽量なモジュール設計を実現した</a:t>
            </a:r>
            <a:r>
              <a:rPr lang="en-US" altLang="ja-JP" sz="1600" dirty="0">
                <a:latin typeface="Arial Black" panose="020B0A04020102020204" pitchFamily="34" charset="0"/>
                <a:ea typeface="UD デジタル 教科書体 N-R" panose="02020400000000000000" pitchFamily="17" charset="-128"/>
              </a:rPr>
              <a:t>T901</a:t>
            </a:r>
            <a:r>
              <a:rPr lang="ja-JP" altLang="en-US" sz="1600" dirty="0">
                <a:latin typeface="Arial Black" panose="020B0A04020102020204" pitchFamily="34" charset="0"/>
                <a:ea typeface="UD デジタル 教科書体 N-R" panose="02020400000000000000" pitchFamily="17" charset="-128"/>
              </a:rPr>
              <a:t>ターボシャフトエンジンは、高温で砂や塵が飛び散るような過酷環境の戦場でも高度な耐久性と強力なパフォーマンスを発揮</a:t>
            </a:r>
            <a:r>
              <a:rPr lang="ja-JP" altLang="en-US" sz="1600" dirty="0" smtClean="0">
                <a:latin typeface="Arial Black" panose="020B0A04020102020204" pitchFamily="34" charset="0"/>
                <a:ea typeface="UD デジタル 教科書体 N-R" panose="02020400000000000000" pitchFamily="17" charset="-128"/>
              </a:rPr>
              <a:t>。</a:t>
            </a:r>
            <a:endParaRPr lang="en-US" altLang="ja-JP" sz="1600" dirty="0" smtClean="0">
              <a:latin typeface="Arial Black" panose="020B0A04020102020204" pitchFamily="34" charset="0"/>
              <a:ea typeface="UD デジタル 教科書体 N-R" panose="02020400000000000000" pitchFamily="17" charset="-128"/>
            </a:endParaRPr>
          </a:p>
          <a:p>
            <a:endParaRPr lang="en-US" altLang="ja-JP" sz="1600" dirty="0" smtClean="0">
              <a:latin typeface="Arial Black" panose="020B0A04020102020204" pitchFamily="34" charset="0"/>
              <a:ea typeface="UD デジタル 教科書体 N-R" panose="02020400000000000000" pitchFamily="17" charset="-128"/>
            </a:endParaRPr>
          </a:p>
          <a:p>
            <a:r>
              <a:rPr lang="ja-JP" altLang="en-US" sz="1600" dirty="0" smtClean="0">
                <a:latin typeface="Arial Black" panose="020B0A04020102020204" pitchFamily="34" charset="0"/>
                <a:ea typeface="UD デジタル 教科書体 N-R" panose="02020400000000000000" pitchFamily="17" charset="-128"/>
              </a:rPr>
              <a:t>また</a:t>
            </a:r>
            <a:r>
              <a:rPr lang="ja-JP" altLang="en-US" sz="1600" dirty="0">
                <a:latin typeface="Arial Black" panose="020B0A04020102020204" pitchFamily="34" charset="0"/>
                <a:ea typeface="UD デジタル 教科書体 N-R" panose="02020400000000000000" pitchFamily="17" charset="-128"/>
              </a:rPr>
              <a:t>、</a:t>
            </a:r>
            <a:r>
              <a:rPr lang="en-US" altLang="ja-JP" sz="1600" dirty="0">
                <a:latin typeface="Arial Black" panose="020B0A04020102020204" pitchFamily="34" charset="0"/>
                <a:ea typeface="UD デジタル 教科書体 N-R" panose="02020400000000000000" pitchFamily="17" charset="-128"/>
              </a:rPr>
              <a:t>3D</a:t>
            </a:r>
            <a:r>
              <a:rPr lang="ja-JP" altLang="en-US" sz="1600" dirty="0">
                <a:latin typeface="Arial Black" panose="020B0A04020102020204" pitchFamily="34" charset="0"/>
                <a:ea typeface="UD デジタル 教科書体 N-R" panose="02020400000000000000" pitchFamily="17" charset="-128"/>
              </a:rPr>
              <a:t>プリント技術によりシンプルなパーツ構成で組みあがられたエンジンは、戦時下でも簡単にエンジンを分解、清掃、修理、再組み立てすることができる効率化を実現。</a:t>
            </a:r>
          </a:p>
        </p:txBody>
      </p:sp>
      <p:sp>
        <p:nvSpPr>
          <p:cNvPr id="9" name="正方形/長方形 8"/>
          <p:cNvSpPr/>
          <p:nvPr/>
        </p:nvSpPr>
        <p:spPr>
          <a:xfrm>
            <a:off x="5580073" y="5944068"/>
            <a:ext cx="6568384" cy="830997"/>
          </a:xfrm>
          <a:prstGeom prst="rect">
            <a:avLst/>
          </a:prstGeom>
        </p:spPr>
        <p:txBody>
          <a:bodyPr wrap="square">
            <a:spAutoFit/>
          </a:bodyPr>
          <a:lstStyle/>
          <a:p>
            <a:r>
              <a:rPr lang="en-US" altLang="ja-JP" sz="1600" dirty="0">
                <a:latin typeface="Arial Black" panose="020B0A04020102020204" pitchFamily="34" charset="0"/>
                <a:ea typeface="UD デジタル 教科書体 N-R" panose="02020400000000000000" pitchFamily="17" charset="-128"/>
              </a:rPr>
              <a:t>T901</a:t>
            </a:r>
            <a:r>
              <a:rPr lang="ja-JP" altLang="en-US" sz="1600" dirty="0" err="1">
                <a:latin typeface="Arial Black" panose="020B0A04020102020204" pitchFamily="34" charset="0"/>
                <a:ea typeface="UD デジタル 教科書体 N-R" panose="02020400000000000000" pitchFamily="17" charset="-128"/>
              </a:rPr>
              <a:t>には</a:t>
            </a:r>
            <a:r>
              <a:rPr lang="ja-JP" altLang="en-US" sz="1600" dirty="0">
                <a:latin typeface="Arial Black" panose="020B0A04020102020204" pitchFamily="34" charset="0"/>
                <a:ea typeface="UD デジタル 教科書体 N-R" panose="02020400000000000000" pitchFamily="17" charset="-128"/>
              </a:rPr>
              <a:t>最新の診断ツールと予知ツールが搭載されており、</a:t>
            </a:r>
            <a:r>
              <a:rPr lang="ja-JP" altLang="en-US" sz="1600" b="1" dirty="0">
                <a:solidFill>
                  <a:srgbClr val="C00000"/>
                </a:solidFill>
                <a:latin typeface="Arial Black" panose="020B0A04020102020204" pitchFamily="34" charset="0"/>
                <a:ea typeface="UD デジタル 教科書体 N-R" panose="02020400000000000000" pitchFamily="17" charset="-128"/>
              </a:rPr>
              <a:t>ライフサイクルコストの削減</a:t>
            </a:r>
            <a:r>
              <a:rPr lang="ja-JP" altLang="en-US" sz="1600" dirty="0">
                <a:latin typeface="Arial Black" panose="020B0A04020102020204" pitchFamily="34" charset="0"/>
                <a:ea typeface="UD デジタル 教科書体 N-R" panose="02020400000000000000" pitchFamily="17" charset="-128"/>
              </a:rPr>
              <a:t>と</a:t>
            </a:r>
            <a:r>
              <a:rPr lang="en-US" altLang="ja-JP" sz="1600" b="1" dirty="0">
                <a:solidFill>
                  <a:srgbClr val="C00000"/>
                </a:solidFill>
                <a:latin typeface="Arial Black" panose="020B0A04020102020204" pitchFamily="34" charset="0"/>
                <a:ea typeface="UD デジタル 教科書体 N-R" panose="02020400000000000000" pitchFamily="17" charset="-128"/>
              </a:rPr>
              <a:t>20%</a:t>
            </a:r>
            <a:r>
              <a:rPr lang="ja-JP" altLang="en-US" sz="1600" b="1" dirty="0">
                <a:solidFill>
                  <a:srgbClr val="C00000"/>
                </a:solidFill>
                <a:latin typeface="Arial Black" panose="020B0A04020102020204" pitchFamily="34" charset="0"/>
                <a:ea typeface="UD デジタル 教科書体 N-R" panose="02020400000000000000" pitchFamily="17" charset="-128"/>
              </a:rPr>
              <a:t>の重量軽減</a:t>
            </a:r>
            <a:r>
              <a:rPr lang="ja-JP" altLang="en-US" sz="1600" dirty="0">
                <a:latin typeface="Arial Black" panose="020B0A04020102020204" pitchFamily="34" charset="0"/>
                <a:ea typeface="UD デジタル 教科書体 N-R" panose="02020400000000000000" pitchFamily="17" charset="-128"/>
              </a:rPr>
              <a:t>に成功し、</a:t>
            </a:r>
            <a:r>
              <a:rPr lang="en-US" altLang="ja-JP" sz="1600" b="1" dirty="0">
                <a:solidFill>
                  <a:srgbClr val="C00000"/>
                </a:solidFill>
                <a:latin typeface="Arial Black" panose="020B0A04020102020204" pitchFamily="34" charset="0"/>
                <a:ea typeface="UD デジタル 教科書体 N-R" panose="02020400000000000000" pitchFamily="17" charset="-128"/>
              </a:rPr>
              <a:t>50</a:t>
            </a:r>
            <a:r>
              <a:rPr lang="ja-JP" altLang="en-US" sz="1600" b="1" dirty="0">
                <a:solidFill>
                  <a:srgbClr val="C00000"/>
                </a:solidFill>
                <a:latin typeface="Arial Black" panose="020B0A04020102020204" pitchFamily="34" charset="0"/>
                <a:ea typeface="UD デジタル 教科書体 N-R" panose="02020400000000000000" pitchFamily="17" charset="-128"/>
              </a:rPr>
              <a:t>％以上のパワー向上</a:t>
            </a:r>
            <a:r>
              <a:rPr lang="ja-JP" altLang="en-US" sz="1600" dirty="0">
                <a:latin typeface="Arial Black" panose="020B0A04020102020204" pitchFamily="34" charset="0"/>
                <a:ea typeface="UD デジタル 教科書体 N-R" panose="02020400000000000000" pitchFamily="17" charset="-128"/>
              </a:rPr>
              <a:t>と</a:t>
            </a:r>
            <a:r>
              <a:rPr lang="en-US" altLang="ja-JP" sz="1600" b="1" dirty="0">
                <a:solidFill>
                  <a:srgbClr val="C00000"/>
                </a:solidFill>
                <a:latin typeface="Arial Black" panose="020B0A04020102020204" pitchFamily="34" charset="0"/>
                <a:ea typeface="UD デジタル 教科書体 N-R" panose="02020400000000000000" pitchFamily="17" charset="-128"/>
              </a:rPr>
              <a:t>25</a:t>
            </a:r>
            <a:r>
              <a:rPr lang="ja-JP" altLang="en-US" sz="1600" b="1" dirty="0">
                <a:solidFill>
                  <a:srgbClr val="C00000"/>
                </a:solidFill>
                <a:latin typeface="Arial Black" panose="020B0A04020102020204" pitchFamily="34" charset="0"/>
                <a:ea typeface="UD デジタル 教科書体 N-R" panose="02020400000000000000" pitchFamily="17" charset="-128"/>
              </a:rPr>
              <a:t>％以上の燃費向上</a:t>
            </a:r>
            <a:r>
              <a:rPr lang="ja-JP" altLang="en-US" sz="1600" dirty="0">
                <a:latin typeface="Arial Black" panose="020B0A04020102020204" pitchFamily="34" charset="0"/>
                <a:ea typeface="UD デジタル 教科書体 N-R" panose="02020400000000000000" pitchFamily="17" charset="-128"/>
              </a:rPr>
              <a:t>により、</a:t>
            </a:r>
            <a:r>
              <a:rPr lang="ja-JP" altLang="en-US" sz="1600" dirty="0">
                <a:solidFill>
                  <a:srgbClr val="C00000"/>
                </a:solidFill>
                <a:latin typeface="Arial Black" panose="020B0A04020102020204" pitchFamily="34" charset="0"/>
                <a:ea typeface="UD デジタル 教科書体 N-R" panose="02020400000000000000" pitchFamily="17" charset="-128"/>
              </a:rPr>
              <a:t>航続距離を</a:t>
            </a:r>
            <a:r>
              <a:rPr lang="en-US" altLang="ja-JP" sz="1600" dirty="0">
                <a:solidFill>
                  <a:srgbClr val="C00000"/>
                </a:solidFill>
                <a:latin typeface="Arial Black" panose="020B0A04020102020204" pitchFamily="34" charset="0"/>
                <a:ea typeface="UD デジタル 教科書体 N-R" panose="02020400000000000000" pitchFamily="17" charset="-128"/>
              </a:rPr>
              <a:t>161</a:t>
            </a:r>
            <a:r>
              <a:rPr lang="ja-JP" altLang="en-US" sz="1600" dirty="0">
                <a:solidFill>
                  <a:srgbClr val="C00000"/>
                </a:solidFill>
                <a:latin typeface="Arial Black" panose="020B0A04020102020204" pitchFamily="34" charset="0"/>
                <a:ea typeface="UD デジタル 教科書体 N-R" panose="02020400000000000000" pitchFamily="17" charset="-128"/>
              </a:rPr>
              <a:t>％延長</a:t>
            </a:r>
            <a:r>
              <a:rPr lang="ja-JP" altLang="en-US" sz="1600" dirty="0">
                <a:latin typeface="Arial Black" panose="020B0A04020102020204" pitchFamily="34" charset="0"/>
                <a:ea typeface="UD デジタル 教科書体 N-R" panose="02020400000000000000" pitchFamily="17" charset="-128"/>
              </a:rPr>
              <a:t>させた。</a:t>
            </a:r>
          </a:p>
        </p:txBody>
      </p:sp>
      <p:pic>
        <p:nvPicPr>
          <p:cNvPr id="9218" name="Picture 2" descr="Sikorsky UH-60ãã©ãã¯ãã¼ã¯, NATO, æ¦éæ©, UH-60ãã©ãã¯ãã¼ã¯, æ»æããªã³ãã¿ã¼, ç±³å½é¸è», Sikors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95" y="800612"/>
            <a:ext cx="4324904" cy="270458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349829" y="886170"/>
            <a:ext cx="2612571" cy="338554"/>
          </a:xfrm>
          <a:prstGeom prst="rect">
            <a:avLst/>
          </a:prstGeom>
          <a:noFill/>
        </p:spPr>
        <p:txBody>
          <a:bodyPr wrap="square" rtlCol="0">
            <a:spAutoFit/>
          </a:bodyPr>
          <a:lstStyle/>
          <a:p>
            <a:r>
              <a:rPr kumimoji="1" lang="en-US" altLang="ja-JP" sz="1600" dirty="0" smtClean="0">
                <a:latin typeface="UD デジタル 教科書体 NP-B" panose="02020700000000000000" pitchFamily="18" charset="-128"/>
                <a:ea typeface="UD デジタル 教科書体 NP-B" panose="02020700000000000000" pitchFamily="18" charset="-128"/>
              </a:rPr>
              <a:t>UH60</a:t>
            </a:r>
            <a:r>
              <a:rPr kumimoji="1" lang="ja-JP" altLang="en-US" sz="1600" dirty="0" smtClean="0">
                <a:latin typeface="UD デジタル 教科書体 NP-B" panose="02020700000000000000" pitchFamily="18" charset="-128"/>
                <a:ea typeface="UD デジタル 教科書体 NP-B" panose="02020700000000000000" pitchFamily="18" charset="-128"/>
              </a:rPr>
              <a:t> ブラックホーク</a:t>
            </a:r>
            <a:endParaRPr kumimoji="1" lang="ja-JP" altLang="en-US" sz="1600" dirty="0">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653533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06" y="690434"/>
            <a:ext cx="3690258" cy="3690258"/>
          </a:xfrm>
          <a:prstGeom prst="rect">
            <a:avLst/>
          </a:prstGeom>
        </p:spPr>
      </p:pic>
      <p:sp>
        <p:nvSpPr>
          <p:cNvPr id="6" name="テキスト ボックス 5"/>
          <p:cNvSpPr txBox="1"/>
          <p:nvPr/>
        </p:nvSpPr>
        <p:spPr>
          <a:xfrm>
            <a:off x="2803643" y="66520"/>
            <a:ext cx="6601610" cy="584775"/>
          </a:xfrm>
          <a:prstGeom prst="rect">
            <a:avLst/>
          </a:prstGeom>
          <a:noFill/>
        </p:spPr>
        <p:txBody>
          <a:bodyPr wrap="square" rtlCol="0">
            <a:spAutoFit/>
          </a:bodyPr>
          <a:lstStyle/>
          <a:p>
            <a:pPr algn="ctr"/>
            <a:r>
              <a:rPr kumimoji="1"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a:t>
            </a: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参考</a:t>
            </a:r>
            <a:r>
              <a:rPr kumimoji="1"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a:t>
            </a: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いろんな３</a:t>
            </a:r>
            <a:r>
              <a:rPr kumimoji="1" lang="en-US" altLang="ja-JP" sz="3200" dirty="0" smtClean="0">
                <a:solidFill>
                  <a:srgbClr val="C00000"/>
                </a:solidFill>
                <a:latin typeface="UD デジタル 教科書体 NP-B" panose="02020700000000000000" pitchFamily="18" charset="-128"/>
                <a:ea typeface="UD デジタル 教科書体 NP-B" panose="02020700000000000000" pitchFamily="18" charset="-128"/>
              </a:rPr>
              <a:t>D</a:t>
            </a:r>
            <a:r>
              <a:rPr kumimoji="1" lang="ja-JP" altLang="en-US" sz="3200" dirty="0" smtClean="0">
                <a:solidFill>
                  <a:srgbClr val="C00000"/>
                </a:solidFill>
                <a:latin typeface="UD デジタル 教科書体 NP-B" panose="02020700000000000000" pitchFamily="18" charset="-128"/>
                <a:ea typeface="UD デジタル 教科書体 NP-B" panose="02020700000000000000" pitchFamily="18" charset="-128"/>
              </a:rPr>
              <a:t>プリンタ</a:t>
            </a:r>
            <a:endParaRPr kumimoji="1" lang="ja-JP" altLang="en-US" sz="32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42" name="涙形 41"/>
          <p:cNvSpPr/>
          <p:nvPr/>
        </p:nvSpPr>
        <p:spPr>
          <a:xfrm>
            <a:off x="29210" y="3810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69" y="4396213"/>
            <a:ext cx="4006293" cy="2376614"/>
          </a:xfrm>
          <a:prstGeom prst="rect">
            <a:avLst/>
          </a:prstGeom>
        </p:spPr>
      </p:pic>
      <p:grpSp>
        <p:nvGrpSpPr>
          <p:cNvPr id="5" name="グループ化 4"/>
          <p:cNvGrpSpPr/>
          <p:nvPr/>
        </p:nvGrpSpPr>
        <p:grpSpPr>
          <a:xfrm>
            <a:off x="4283454" y="789768"/>
            <a:ext cx="2984063" cy="2698352"/>
            <a:chOff x="4897194" y="1394677"/>
            <a:chExt cx="5803461" cy="4891369"/>
          </a:xfrm>
        </p:grpSpPr>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7194" y="1809523"/>
              <a:ext cx="5803461" cy="4476523"/>
            </a:xfrm>
            <a:prstGeom prst="rect">
              <a:avLst/>
            </a:prstGeom>
          </p:spPr>
        </p:pic>
        <p:pic>
          <p:nvPicPr>
            <p:cNvPr id="12" name="図 11"/>
            <p:cNvPicPr>
              <a:picLocks noChangeAspect="1"/>
            </p:cNvPicPr>
            <p:nvPr/>
          </p:nvPicPr>
          <p:blipFill>
            <a:blip r:embed="rId6"/>
            <a:stretch>
              <a:fillRect/>
            </a:stretch>
          </p:blipFill>
          <p:spPr>
            <a:xfrm>
              <a:off x="8730343" y="1394677"/>
              <a:ext cx="1970312" cy="1970312"/>
            </a:xfrm>
            <a:prstGeom prst="rect">
              <a:avLst/>
            </a:prstGeom>
          </p:spPr>
        </p:pic>
      </p:grpSp>
      <p:sp>
        <p:nvSpPr>
          <p:cNvPr id="7" name="正方形/長方形 6"/>
          <p:cNvSpPr/>
          <p:nvPr/>
        </p:nvSpPr>
        <p:spPr>
          <a:xfrm>
            <a:off x="4280600" y="750306"/>
            <a:ext cx="3130985" cy="307777"/>
          </a:xfrm>
          <a:prstGeom prst="rect">
            <a:avLst/>
          </a:prstGeom>
        </p:spPr>
        <p:txBody>
          <a:bodyPr wrap="none">
            <a:spAutoFit/>
          </a:bodyPr>
          <a:lstStyle/>
          <a:p>
            <a:r>
              <a:rPr lang="ja-JP" altLang="en-US" sz="1400" dirty="0">
                <a:latin typeface="Arial Black" panose="020B0A04020102020204" pitchFamily="34" charset="0"/>
                <a:ea typeface="UD デジタル 教科書体 NP-R" panose="02020400000000000000" pitchFamily="18" charset="-128"/>
              </a:rPr>
              <a:t>医療大麻経皮</a:t>
            </a:r>
            <a:r>
              <a:rPr lang="ja-JP" altLang="en-US" sz="1400" dirty="0" smtClean="0">
                <a:latin typeface="Arial Black" panose="020B0A04020102020204" pitchFamily="34" charset="0"/>
                <a:ea typeface="UD デジタル 教科書体 NP-R" panose="02020400000000000000" pitchFamily="18" charset="-128"/>
              </a:rPr>
              <a:t>パッチ製造</a:t>
            </a:r>
            <a:r>
              <a:rPr lang="en-US" altLang="ja-JP" sz="1400" dirty="0" smtClean="0">
                <a:latin typeface="Arial Black" panose="020B0A04020102020204" pitchFamily="34" charset="0"/>
                <a:ea typeface="UD デジタル 教科書体 NP-R" panose="02020400000000000000" pitchFamily="18" charset="-128"/>
              </a:rPr>
              <a:t>3D</a:t>
            </a:r>
            <a:r>
              <a:rPr lang="ja-JP" altLang="en-US" sz="1400" dirty="0" smtClean="0">
                <a:latin typeface="Arial Black" panose="020B0A04020102020204" pitchFamily="34" charset="0"/>
                <a:ea typeface="UD デジタル 教科書体 NP-R" panose="02020400000000000000" pitchFamily="18" charset="-128"/>
              </a:rPr>
              <a:t>プリンタ</a:t>
            </a:r>
            <a:endParaRPr lang="ja-JP" altLang="en-US" sz="1400" dirty="0">
              <a:latin typeface="Arial Black" panose="020B0A04020102020204" pitchFamily="34" charset="0"/>
              <a:ea typeface="UD デジタル 教科書体 NP-R" panose="02020400000000000000" pitchFamily="18" charset="-128"/>
            </a:endParaRPr>
          </a:p>
        </p:txBody>
      </p:sp>
      <p:pic>
        <p:nvPicPr>
          <p:cNvPr id="15" name="図 14"/>
          <p:cNvPicPr>
            <a:picLocks noChangeAspect="1"/>
          </p:cNvPicPr>
          <p:nvPr/>
        </p:nvPicPr>
        <p:blipFill>
          <a:blip r:embed="rId7"/>
          <a:stretch>
            <a:fillRect/>
          </a:stretch>
        </p:blipFill>
        <p:spPr>
          <a:xfrm>
            <a:off x="4280600" y="3488120"/>
            <a:ext cx="2694580" cy="3130142"/>
          </a:xfrm>
          <a:prstGeom prst="rect">
            <a:avLst/>
          </a:prstGeom>
        </p:spPr>
      </p:pic>
      <p:sp>
        <p:nvSpPr>
          <p:cNvPr id="16" name="正方形/長方形 15"/>
          <p:cNvSpPr/>
          <p:nvPr/>
        </p:nvSpPr>
        <p:spPr>
          <a:xfrm>
            <a:off x="4657912" y="6532696"/>
            <a:ext cx="2239716" cy="307777"/>
          </a:xfrm>
          <a:prstGeom prst="rect">
            <a:avLst/>
          </a:prstGeom>
        </p:spPr>
        <p:txBody>
          <a:bodyPr wrap="none">
            <a:spAutoFit/>
          </a:bodyPr>
          <a:lstStyle/>
          <a:p>
            <a:r>
              <a:rPr lang="ja-JP" altLang="en-US" sz="1400" dirty="0">
                <a:latin typeface="Arial Black" panose="020B0A04020102020204" pitchFamily="34" charset="0"/>
                <a:ea typeface="UD デジタル 教科書体 NP-R" panose="02020400000000000000" pitchFamily="18" charset="-128"/>
              </a:rPr>
              <a:t>医療</a:t>
            </a:r>
            <a:r>
              <a:rPr lang="ja-JP" altLang="en-US" sz="1400" dirty="0" smtClean="0">
                <a:latin typeface="Arial Black" panose="020B0A04020102020204" pitchFamily="34" charset="0"/>
                <a:ea typeface="UD デジタル 教科書体 NP-R" panose="02020400000000000000" pitchFamily="18" charset="-128"/>
              </a:rPr>
              <a:t>大麻吸入</a:t>
            </a:r>
            <a:r>
              <a:rPr lang="en-US" altLang="ja-JP" sz="1400" dirty="0" smtClean="0">
                <a:latin typeface="Arial Black" panose="020B0A04020102020204" pitchFamily="34" charset="0"/>
                <a:ea typeface="UD デジタル 教科書体 NP-R" panose="02020400000000000000" pitchFamily="18" charset="-128"/>
              </a:rPr>
              <a:t>3D</a:t>
            </a:r>
            <a:r>
              <a:rPr lang="ja-JP" altLang="en-US" sz="1400" dirty="0" smtClean="0">
                <a:latin typeface="Arial Black" panose="020B0A04020102020204" pitchFamily="34" charset="0"/>
                <a:ea typeface="UD デジタル 教科書体 NP-R" panose="02020400000000000000" pitchFamily="18" charset="-128"/>
              </a:rPr>
              <a:t>プリンタ</a:t>
            </a:r>
            <a:endParaRPr lang="ja-JP" altLang="en-US" sz="1400" dirty="0">
              <a:latin typeface="Arial Black" panose="020B0A04020102020204" pitchFamily="34" charset="0"/>
              <a:ea typeface="UD デジタル 教科書体 NP-R" panose="02020400000000000000" pitchFamily="18" charset="-128"/>
            </a:endParaRPr>
          </a:p>
        </p:txBody>
      </p:sp>
      <p:sp>
        <p:nvSpPr>
          <p:cNvPr id="18" name="正方形/長方形 17"/>
          <p:cNvSpPr/>
          <p:nvPr/>
        </p:nvSpPr>
        <p:spPr>
          <a:xfrm>
            <a:off x="1292666" y="688890"/>
            <a:ext cx="1334020" cy="307777"/>
          </a:xfrm>
          <a:prstGeom prst="rect">
            <a:avLst/>
          </a:prstGeom>
        </p:spPr>
        <p:txBody>
          <a:bodyPr wrap="none">
            <a:spAutoFit/>
          </a:bodyPr>
          <a:lstStyle/>
          <a:p>
            <a:r>
              <a:rPr lang="ja-JP" altLang="en-US" sz="1400" dirty="0" smtClean="0">
                <a:latin typeface="Meiryo UI" panose="020B0604030504040204" pitchFamily="50" charset="-128"/>
                <a:ea typeface="Meiryo UI" panose="020B0604030504040204" pitchFamily="50" charset="-128"/>
              </a:rPr>
              <a:t>フード</a:t>
            </a:r>
            <a:r>
              <a:rPr lang="en-US" altLang="ja-JP" sz="1400" dirty="0" smtClean="0">
                <a:latin typeface="Meiryo UI" panose="020B0604030504040204" pitchFamily="50" charset="-128"/>
                <a:ea typeface="Meiryo UI" panose="020B0604030504040204" pitchFamily="50" charset="-128"/>
              </a:rPr>
              <a:t>3D</a:t>
            </a:r>
            <a:r>
              <a:rPr lang="ja-JP" altLang="en-US" sz="1400" dirty="0" smtClean="0">
                <a:latin typeface="Meiryo UI" panose="020B0604030504040204" pitchFamily="50" charset="-128"/>
                <a:ea typeface="Meiryo UI" panose="020B0604030504040204" pitchFamily="50" charset="-128"/>
              </a:rPr>
              <a:t>プリンタ</a:t>
            </a:r>
            <a:endParaRPr lang="ja-JP" altLang="en-US" sz="1400" dirty="0"/>
          </a:p>
        </p:txBody>
      </p:sp>
      <p:pic>
        <p:nvPicPr>
          <p:cNvPr id="13" name="図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4422" y="926894"/>
            <a:ext cx="4060217" cy="2698352"/>
          </a:xfrm>
          <a:prstGeom prst="rect">
            <a:avLst/>
          </a:prstGeom>
        </p:spPr>
      </p:pic>
      <p:pic>
        <p:nvPicPr>
          <p:cNvPr id="3" name="図 2"/>
          <p:cNvPicPr>
            <a:picLocks noChangeAspect="1"/>
          </p:cNvPicPr>
          <p:nvPr/>
        </p:nvPicPr>
        <p:blipFill>
          <a:blip r:embed="rId9"/>
          <a:stretch>
            <a:fillRect/>
          </a:stretch>
        </p:blipFill>
        <p:spPr>
          <a:xfrm>
            <a:off x="7764422" y="3951514"/>
            <a:ext cx="3924300" cy="2895600"/>
          </a:xfrm>
          <a:prstGeom prst="rect">
            <a:avLst/>
          </a:prstGeom>
        </p:spPr>
      </p:pic>
      <p:sp>
        <p:nvSpPr>
          <p:cNvPr id="14" name="正方形/長方形 13"/>
          <p:cNvSpPr/>
          <p:nvPr/>
        </p:nvSpPr>
        <p:spPr>
          <a:xfrm>
            <a:off x="10192461" y="6378808"/>
            <a:ext cx="1701107" cy="307777"/>
          </a:xfrm>
          <a:prstGeom prst="rect">
            <a:avLst/>
          </a:prstGeom>
        </p:spPr>
        <p:txBody>
          <a:bodyPr wrap="none">
            <a:spAutoFit/>
          </a:bodyPr>
          <a:lstStyle/>
          <a:p>
            <a:r>
              <a:rPr lang="ja-JP" altLang="en-US" sz="1400" dirty="0" smtClean="0">
                <a:latin typeface="Arial Black" panose="020B0A04020102020204" pitchFamily="34" charset="0"/>
                <a:ea typeface="UD デジタル 教科書体 NP-R" panose="02020400000000000000" pitchFamily="18" charset="-128"/>
              </a:rPr>
              <a:t>バイオ</a:t>
            </a:r>
            <a:r>
              <a:rPr lang="en-US" altLang="ja-JP" sz="1400" dirty="0" smtClean="0">
                <a:latin typeface="Arial Black" panose="020B0A04020102020204" pitchFamily="34" charset="0"/>
                <a:ea typeface="UD デジタル 教科書体 NP-R" panose="02020400000000000000" pitchFamily="18" charset="-128"/>
              </a:rPr>
              <a:t>3D</a:t>
            </a:r>
            <a:r>
              <a:rPr lang="ja-JP" altLang="en-US" sz="1400" dirty="0" smtClean="0">
                <a:latin typeface="Arial Black" panose="020B0A04020102020204" pitchFamily="34" charset="0"/>
                <a:ea typeface="UD デジタル 教科書体 NP-R" panose="02020400000000000000" pitchFamily="18" charset="-128"/>
              </a:rPr>
              <a:t>プリンタ</a:t>
            </a:r>
            <a:endParaRPr lang="ja-JP" altLang="en-US" sz="1400" dirty="0">
              <a:latin typeface="Arial Black" panose="020B0A04020102020204" pitchFamily="34" charset="0"/>
              <a:ea typeface="UD デジタル 教科書体 NP-R" panose="02020400000000000000" pitchFamily="18" charset="-128"/>
            </a:endParaRPr>
          </a:p>
        </p:txBody>
      </p:sp>
      <p:sp>
        <p:nvSpPr>
          <p:cNvPr id="17" name="正方形/長方形 16"/>
          <p:cNvSpPr/>
          <p:nvPr/>
        </p:nvSpPr>
        <p:spPr>
          <a:xfrm>
            <a:off x="8056759" y="675152"/>
            <a:ext cx="3735318" cy="307777"/>
          </a:xfrm>
          <a:prstGeom prst="rect">
            <a:avLst/>
          </a:prstGeom>
        </p:spPr>
        <p:txBody>
          <a:bodyPr wrap="none">
            <a:spAutoFit/>
          </a:bodyPr>
          <a:lstStyle/>
          <a:p>
            <a:r>
              <a:rPr lang="ja-JP" altLang="en-US" sz="1400" dirty="0" smtClean="0">
                <a:latin typeface="Arial Black" panose="020B0A04020102020204" pitchFamily="34" charset="0"/>
                <a:ea typeface="UD デジタル 教科書体 NP-R" panose="02020400000000000000" pitchFamily="18" charset="-128"/>
              </a:rPr>
              <a:t>国際宇宙ステーションにも</a:t>
            </a:r>
            <a:r>
              <a:rPr lang="en-US" altLang="ja-JP" sz="1400" dirty="0" smtClean="0">
                <a:latin typeface="Arial Black" panose="020B0A04020102020204" pitchFamily="34" charset="0"/>
                <a:ea typeface="UD デジタル 教科書体 NP-R" panose="02020400000000000000" pitchFamily="18" charset="-128"/>
              </a:rPr>
              <a:t>3D</a:t>
            </a:r>
            <a:r>
              <a:rPr lang="ja-JP" altLang="en-US" sz="1400" dirty="0" smtClean="0">
                <a:latin typeface="Arial Black" panose="020B0A04020102020204" pitchFamily="34" charset="0"/>
                <a:ea typeface="UD デジタル 教科書体 NP-R" panose="02020400000000000000" pitchFamily="18" charset="-128"/>
              </a:rPr>
              <a:t>プリンタ搭載 </a:t>
            </a:r>
            <a:endParaRPr lang="ja-JP" altLang="en-US" sz="1400" dirty="0">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3456099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合成生物</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9902289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çªç´ åºå®è½ãæã¤ã·ã¢ããã¯ããªã¢ã¨ãã®çªç´ åºå®ã®éºä¼å­ï¼ï¼¡ï¼ããçªç´ åºå®è½ãæããªãã·ã¢ããã¯ããªã¢ã«éºä¼å­ãå°å¥ãã¦ä½ã£ãæ°ããï¼ã¤ã®æ ªï¼ï¼¢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2" y="2018641"/>
            <a:ext cx="5970025" cy="4697842"/>
          </a:xfrm>
          <a:prstGeom prst="rect">
            <a:avLst/>
          </a:prstGeom>
          <a:noFill/>
          <a:extLst>
            <a:ext uri="{909E8E84-426E-40DD-AFC4-6F175D3DCCD1}">
              <a14:hiddenFill xmlns:a14="http://schemas.microsoft.com/office/drawing/2010/main">
                <a:solidFill>
                  <a:srgbClr val="FFFFFF"/>
                </a:solidFill>
              </a14:hiddenFill>
            </a:ext>
          </a:extLst>
        </p:spPr>
      </p:pic>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3387090" y="296756"/>
            <a:ext cx="5417820" cy="584775"/>
          </a:xfrm>
          <a:prstGeom prst="rect">
            <a:avLst/>
          </a:prstGeom>
          <a:noFill/>
        </p:spPr>
        <p:txBody>
          <a:bodyPr wrap="square" rtlCol="0">
            <a:spAutoFit/>
          </a:bodyPr>
          <a:lstStyle/>
          <a:p>
            <a:pPr algn="ctr"/>
            <a:r>
              <a:rPr kumimoji="1" lang="ja-JP" altLang="en-US" sz="3200" dirty="0" smtClean="0">
                <a:solidFill>
                  <a:srgbClr val="C00000"/>
                </a:solidFill>
                <a:latin typeface="Arial Black" panose="020B0A04020102020204" pitchFamily="34" charset="0"/>
                <a:ea typeface="UD デジタル 教科書体 NP-B" panose="02020700000000000000" pitchFamily="18" charset="-128"/>
              </a:rPr>
              <a:t>光合成生物</a:t>
            </a:r>
            <a:endParaRPr kumimoji="1" lang="ja-JP" altLang="en-US" sz="3200" dirty="0">
              <a:solidFill>
                <a:srgbClr val="C00000"/>
              </a:solidFill>
              <a:latin typeface="Arial Black" panose="020B0A04020102020204" pitchFamily="34" charset="0"/>
              <a:ea typeface="UD デジタル 教科書体 NP-B" panose="02020700000000000000" pitchFamily="18" charset="-128"/>
            </a:endParaRPr>
          </a:p>
        </p:txBody>
      </p:sp>
      <p:sp>
        <p:nvSpPr>
          <p:cNvPr id="4" name="正方形/長方形 3"/>
          <p:cNvSpPr/>
          <p:nvPr/>
        </p:nvSpPr>
        <p:spPr>
          <a:xfrm>
            <a:off x="1251856" y="6581001"/>
            <a:ext cx="3801233" cy="276999"/>
          </a:xfrm>
          <a:prstGeom prst="rect">
            <a:avLst/>
          </a:prstGeom>
        </p:spPr>
        <p:txBody>
          <a:bodyPr wrap="none">
            <a:spAutoFit/>
          </a:bodyPr>
          <a:lstStyle/>
          <a:p>
            <a:r>
              <a:rPr lang="en-US" altLang="ja-JP" sz="1200" dirty="0"/>
              <a:t>https://www.jst.go.jp/pr/announce/20180509/index.html</a:t>
            </a:r>
            <a:endParaRPr lang="ja-JP" altLang="en-US" sz="1200" dirty="0"/>
          </a:p>
        </p:txBody>
      </p:sp>
      <p:sp>
        <p:nvSpPr>
          <p:cNvPr id="6" name="正方形/長方形 5"/>
          <p:cNvSpPr/>
          <p:nvPr/>
        </p:nvSpPr>
        <p:spPr>
          <a:xfrm>
            <a:off x="0" y="959039"/>
            <a:ext cx="12191999" cy="923330"/>
          </a:xfrm>
          <a:prstGeom prst="rect">
            <a:avLst/>
          </a:prstGeom>
        </p:spPr>
        <p:txBody>
          <a:bodyPr wrap="square">
            <a:spAutoFit/>
          </a:bodyPr>
          <a:lstStyle/>
          <a:p>
            <a:r>
              <a:rPr lang="ja-JP" altLang="en-US" dirty="0" smtClean="0">
                <a:latin typeface="UD デジタル 教科書体 NK-R" panose="02020400000000000000" pitchFamily="18" charset="-128"/>
                <a:ea typeface="UD デジタル 教科書体 NK-R" panose="02020400000000000000" pitchFamily="18" charset="-128"/>
              </a:rPr>
              <a:t>〇作物</a:t>
            </a:r>
            <a:r>
              <a:rPr lang="ja-JP" altLang="en-US" dirty="0">
                <a:latin typeface="UD デジタル 教科書体 NK-R" panose="02020400000000000000" pitchFamily="18" charset="-128"/>
                <a:ea typeface="UD デジタル 教科書体 NK-R" panose="02020400000000000000" pitchFamily="18" charset="-128"/>
              </a:rPr>
              <a:t>に窒素固定の能力を与えることができれば“</a:t>
            </a:r>
            <a:r>
              <a:rPr lang="ja-JP" altLang="en-US" b="1" dirty="0">
                <a:solidFill>
                  <a:srgbClr val="C00000"/>
                </a:solidFill>
                <a:latin typeface="UD デジタル 教科書体 NK-R" panose="02020400000000000000" pitchFamily="18" charset="-128"/>
                <a:ea typeface="UD デジタル 教科書体 NK-R" panose="02020400000000000000" pitchFamily="18" charset="-128"/>
              </a:rPr>
              <a:t>空気を肥料とする”農業</a:t>
            </a:r>
            <a:r>
              <a:rPr lang="ja-JP" altLang="en-US" dirty="0">
                <a:latin typeface="UD デジタル 教科書体 NK-R" panose="02020400000000000000" pitchFamily="18" charset="-128"/>
                <a:ea typeface="UD デジタル 教科書体 NK-R" panose="02020400000000000000" pitchFamily="18" charset="-128"/>
              </a:rPr>
              <a:t>が実現</a:t>
            </a:r>
            <a:r>
              <a:rPr lang="ja-JP" altLang="en-US" dirty="0" smtClean="0">
                <a:latin typeface="UD デジタル 教科書体 NK-R" panose="02020400000000000000" pitchFamily="18" charset="-128"/>
                <a:ea typeface="UD デジタル 教科書体 NK-R" panose="02020400000000000000" pitchFamily="18" charset="-128"/>
              </a:rPr>
              <a:t>できる。技術的なハードルは非常に高い。</a:t>
            </a:r>
            <a:endParaRPr lang="ja-JP" altLang="en-US" dirty="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〇</a:t>
            </a:r>
            <a:r>
              <a:rPr lang="ja-JP" altLang="en-US" b="1" dirty="0" smtClean="0">
                <a:solidFill>
                  <a:srgbClr val="C00000"/>
                </a:solidFill>
                <a:latin typeface="UD デジタル 教科書体 NK-R" panose="02020400000000000000" pitchFamily="18" charset="-128"/>
                <a:ea typeface="UD デジタル 教科書体 NK-R" panose="02020400000000000000" pitchFamily="18" charset="-128"/>
              </a:rPr>
              <a:t>窒素</a:t>
            </a:r>
            <a:r>
              <a:rPr lang="ja-JP" altLang="en-US" b="1" dirty="0">
                <a:solidFill>
                  <a:srgbClr val="C00000"/>
                </a:solidFill>
                <a:latin typeface="UD デジタル 教科書体 NK-R" panose="02020400000000000000" pitchFamily="18" charset="-128"/>
                <a:ea typeface="UD デジタル 教科書体 NK-R" panose="02020400000000000000" pitchFamily="18" charset="-128"/>
              </a:rPr>
              <a:t>固定酵素の遺伝子をシアノバクテリアに導入</a:t>
            </a:r>
            <a:r>
              <a:rPr lang="ja-JP" altLang="en-US" dirty="0">
                <a:latin typeface="UD デジタル 教科書体 NK-R" panose="02020400000000000000" pitchFamily="18" charset="-128"/>
                <a:ea typeface="UD デジタル 教科書体 NK-R" panose="02020400000000000000" pitchFamily="18" charset="-128"/>
              </a:rPr>
              <a:t>し、光合成生物として初めて窒素固定酵素の移植に</a:t>
            </a:r>
            <a:r>
              <a:rPr lang="ja-JP" altLang="en-US" dirty="0" smtClean="0">
                <a:latin typeface="UD デジタル 教科書体 NK-R" panose="02020400000000000000" pitchFamily="18" charset="-128"/>
                <a:ea typeface="UD デジタル 教科書体 NK-R" panose="02020400000000000000" pitchFamily="18" charset="-128"/>
              </a:rPr>
              <a:t>成功。</a:t>
            </a:r>
            <a:endParaRPr lang="ja-JP" altLang="en-US" dirty="0">
              <a:latin typeface="UD デジタル 教科書体 NK-R" panose="02020400000000000000" pitchFamily="18" charset="-128"/>
              <a:ea typeface="UD デジタル 教科書体 NK-R" panose="02020400000000000000" pitchFamily="18" charset="-128"/>
            </a:endParaRPr>
          </a:p>
          <a:p>
            <a:r>
              <a:rPr lang="ja-JP" altLang="en-US" dirty="0" smtClean="0">
                <a:latin typeface="UD デジタル 教科書体 NK-R" panose="02020400000000000000" pitchFamily="18" charset="-128"/>
                <a:ea typeface="UD デジタル 教科書体 NK-R" panose="02020400000000000000" pitchFamily="18" charset="-128"/>
              </a:rPr>
              <a:t>〇作物</a:t>
            </a:r>
            <a:r>
              <a:rPr lang="ja-JP" altLang="en-US" dirty="0">
                <a:latin typeface="UD デジタル 教科書体 NK-R" panose="02020400000000000000" pitchFamily="18" charset="-128"/>
                <a:ea typeface="UD デジタル 教科書体 NK-R" panose="02020400000000000000" pitchFamily="18" charset="-128"/>
              </a:rPr>
              <a:t>に窒素固定能力を与えると</a:t>
            </a:r>
            <a:r>
              <a:rPr lang="ja-JP" altLang="en-US" dirty="0" smtClean="0">
                <a:latin typeface="UD デジタル 教科書体 NK-R" panose="02020400000000000000" pitchFamily="18" charset="-128"/>
                <a:ea typeface="UD デジタル 教科書体 NK-R" panose="02020400000000000000" pitchFamily="18" charset="-128"/>
              </a:rPr>
              <a:t>いう「</a:t>
            </a:r>
            <a:r>
              <a:rPr lang="ja-JP" altLang="en-US" b="1" dirty="0" smtClean="0">
                <a:solidFill>
                  <a:srgbClr val="C00000"/>
                </a:solidFill>
                <a:latin typeface="UD デジタル 教科書体 NK-R" panose="02020400000000000000" pitchFamily="18" charset="-128"/>
                <a:ea typeface="UD デジタル 教科書体 NK-R" panose="02020400000000000000" pitchFamily="18" charset="-128"/>
              </a:rPr>
              <a:t>光合成生物</a:t>
            </a:r>
            <a:r>
              <a:rPr lang="ja-JP" altLang="en-US" dirty="0" smtClean="0">
                <a:latin typeface="UD デジタル 教科書体 NK-R" panose="02020400000000000000" pitchFamily="18" charset="-128"/>
                <a:ea typeface="UD デジタル 教科書体 NK-R" panose="02020400000000000000" pitchFamily="18" charset="-128"/>
              </a:rPr>
              <a:t>」への第一歩！</a:t>
            </a: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9" name="テキスト ボックス 8"/>
          <p:cNvSpPr txBox="1"/>
          <p:nvPr/>
        </p:nvSpPr>
        <p:spPr>
          <a:xfrm>
            <a:off x="1251856" y="2418300"/>
            <a:ext cx="4016829" cy="338554"/>
          </a:xfrm>
          <a:prstGeom prst="rect">
            <a:avLst/>
          </a:prstGeom>
          <a:noFill/>
        </p:spPr>
        <p:txBody>
          <a:bodyPr wrap="square" rtlCol="0">
            <a:spAutoFit/>
          </a:bodyPr>
          <a:lstStyle/>
          <a:p>
            <a:r>
              <a:rPr kumimoji="1" lang="ja-JP" altLang="en-US" sz="1600" b="1" dirty="0" smtClean="0">
                <a:latin typeface="UD デジタル 教科書体 N-R" panose="02020400000000000000" pitchFamily="17" charset="-128"/>
                <a:ea typeface="UD デジタル 教科書体 N-R" panose="02020400000000000000" pitchFamily="17" charset="-128"/>
              </a:rPr>
              <a:t>←</a:t>
            </a:r>
            <a:r>
              <a:rPr kumimoji="1" lang="ja-JP" altLang="en-US" sz="1600" b="1" dirty="0" smtClean="0">
                <a:solidFill>
                  <a:srgbClr val="C00000"/>
                </a:solidFill>
                <a:latin typeface="UD デジタル 教科書体 N-R" panose="02020400000000000000" pitchFamily="17" charset="-128"/>
                <a:ea typeface="UD デジタル 教科書体 N-R" panose="02020400000000000000" pitchFamily="17" charset="-128"/>
              </a:rPr>
              <a:t>窒素固定能力を持つシアノバクテリア</a:t>
            </a:r>
            <a:endParaRPr kumimoji="1" lang="ja-JP" altLang="en-US" sz="1600" b="1" dirty="0">
              <a:solidFill>
                <a:srgbClr val="C00000"/>
              </a:solidFill>
              <a:latin typeface="UD デジタル 教科書体 N-R" panose="02020400000000000000" pitchFamily="17" charset="-128"/>
              <a:ea typeface="UD デジタル 教科書体 N-R" panose="02020400000000000000" pitchFamily="17" charset="-128"/>
            </a:endParaRPr>
          </a:p>
        </p:txBody>
      </p:sp>
      <p:pic>
        <p:nvPicPr>
          <p:cNvPr id="3076" name="Picture 4" descr="https://academist-cf.com/journal/wp-content/uploads/2018/06/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140" y="2550159"/>
            <a:ext cx="6096000" cy="4307841"/>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5845629" y="2002801"/>
            <a:ext cx="6346371" cy="830997"/>
          </a:xfrm>
          <a:prstGeom prst="rect">
            <a:avLst/>
          </a:prstGeom>
        </p:spPr>
        <p:txBody>
          <a:bodyPr wrap="square">
            <a:spAutoFit/>
          </a:bodyPr>
          <a:lstStyle/>
          <a:p>
            <a:r>
              <a:rPr lang="ja-JP" altLang="en-US" sz="1200" dirty="0" smtClean="0">
                <a:solidFill>
                  <a:srgbClr val="002060"/>
                </a:solidFill>
                <a:latin typeface="Arial Black" panose="020B0A04020102020204" pitchFamily="34" charset="0"/>
                <a:ea typeface="UD デジタル 教科書体 N-R" panose="02020400000000000000" pitchFamily="17" charset="-128"/>
              </a:rPr>
              <a:t>〇生物</a:t>
            </a:r>
            <a:r>
              <a:rPr lang="ja-JP" altLang="en-US" sz="1200" dirty="0">
                <a:solidFill>
                  <a:srgbClr val="002060"/>
                </a:solidFill>
                <a:latin typeface="Arial Black" panose="020B0A04020102020204" pitchFamily="34" charset="0"/>
                <a:ea typeface="UD デジタル 教科書体 N-R" panose="02020400000000000000" pitchFamily="17" charset="-128"/>
              </a:rPr>
              <a:t>が行う窒素固定はニトロゲナーゼとよばれる酵素を使って</a:t>
            </a:r>
            <a:r>
              <a:rPr lang="ja-JP" altLang="en-US" sz="1200" dirty="0" smtClean="0">
                <a:solidFill>
                  <a:srgbClr val="002060"/>
                </a:solidFill>
                <a:latin typeface="Arial Black" panose="020B0A04020102020204" pitchFamily="34" charset="0"/>
                <a:ea typeface="UD デジタル 教科書体 N-R" panose="02020400000000000000" pitchFamily="17" charset="-128"/>
              </a:rPr>
              <a:t>行われる。ハーバー・ボッシュと大きくことなり常温常圧。</a:t>
            </a:r>
            <a:endParaRPr lang="en-US" altLang="ja-JP" sz="1200" dirty="0" smtClean="0">
              <a:solidFill>
                <a:srgbClr val="002060"/>
              </a:solidFill>
              <a:latin typeface="Arial Black" panose="020B0A04020102020204" pitchFamily="34" charset="0"/>
              <a:ea typeface="UD デジタル 教科書体 N-R" panose="02020400000000000000" pitchFamily="17" charset="-128"/>
            </a:endParaRPr>
          </a:p>
          <a:p>
            <a:r>
              <a:rPr lang="ja-JP" altLang="en-US" sz="1200" dirty="0" smtClean="0">
                <a:solidFill>
                  <a:srgbClr val="002060"/>
                </a:solidFill>
                <a:latin typeface="Arial Black" panose="020B0A04020102020204" pitchFamily="34" charset="0"/>
                <a:ea typeface="UD デジタル 教科書体 N-R" panose="02020400000000000000" pitchFamily="17" charset="-128"/>
              </a:rPr>
              <a:t>〇窒素</a:t>
            </a:r>
            <a:r>
              <a:rPr lang="ja-JP" altLang="en-US" sz="1200" dirty="0">
                <a:solidFill>
                  <a:srgbClr val="002060"/>
                </a:solidFill>
                <a:latin typeface="Arial Black" panose="020B0A04020102020204" pitchFamily="34" charset="0"/>
                <a:ea typeface="UD デジタル 教科書体 N-R" panose="02020400000000000000" pitchFamily="17" charset="-128"/>
              </a:rPr>
              <a:t>固定の能力をもつ</a:t>
            </a:r>
            <a:r>
              <a:rPr lang="ja-JP" altLang="en-US" sz="1200" dirty="0" smtClean="0">
                <a:solidFill>
                  <a:srgbClr val="002060"/>
                </a:solidFill>
                <a:latin typeface="Arial Black" panose="020B0A04020102020204" pitchFamily="34" charset="0"/>
                <a:ea typeface="UD デジタル 教科書体 N-R" panose="02020400000000000000" pitchFamily="17" charset="-128"/>
              </a:rPr>
              <a:t>生物には、根粒</a:t>
            </a:r>
            <a:r>
              <a:rPr lang="ja-JP" altLang="en-US" sz="1200" dirty="0">
                <a:solidFill>
                  <a:srgbClr val="002060"/>
                </a:solidFill>
                <a:latin typeface="Arial Black" panose="020B0A04020102020204" pitchFamily="34" charset="0"/>
                <a:ea typeface="UD デジタル 教科書体 N-R" panose="02020400000000000000" pitchFamily="17" charset="-128"/>
              </a:rPr>
              <a:t>菌、土壌細菌アゾトバクター、シアノバクテリア、光合成細菌</a:t>
            </a:r>
            <a:r>
              <a:rPr lang="ja-JP" altLang="en-US" sz="1200" dirty="0" smtClean="0">
                <a:solidFill>
                  <a:srgbClr val="002060"/>
                </a:solidFill>
                <a:latin typeface="Arial Black" panose="020B0A04020102020204" pitchFamily="34" charset="0"/>
                <a:ea typeface="UD デジタル 教科書体 N-R" panose="02020400000000000000" pitchFamily="17" charset="-128"/>
              </a:rPr>
              <a:t>などが知られている。</a:t>
            </a:r>
            <a:endParaRPr lang="ja-JP" altLang="en-US" sz="1200" dirty="0">
              <a:solidFill>
                <a:srgbClr val="002060"/>
              </a:solidFill>
              <a:latin typeface="Arial Black" panose="020B0A04020102020204" pitchFamily="34" charset="0"/>
              <a:ea typeface="UD デジタル 教科書体 N-R" panose="02020400000000000000" pitchFamily="17" charset="-128"/>
            </a:endParaRPr>
          </a:p>
        </p:txBody>
      </p:sp>
      <p:pic>
        <p:nvPicPr>
          <p:cNvPr id="3078" name="Picture 6" descr="http://optronics-media.com/wp-content/uploads/2014/04/123-300x2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175" y="3685651"/>
            <a:ext cx="1771196" cy="136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34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7014427" y="-2022"/>
            <a:ext cx="5068716" cy="5434135"/>
          </a:xfrm>
          <a:prstGeom prst="rect">
            <a:avLst/>
          </a:prstGeom>
        </p:spPr>
      </p:pic>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1776001" y="385009"/>
            <a:ext cx="6105253" cy="584775"/>
          </a:xfrm>
          <a:prstGeom prst="rect">
            <a:avLst/>
          </a:prstGeom>
          <a:noFill/>
        </p:spPr>
        <p:txBody>
          <a:bodyPr wrap="square" rtlCol="0">
            <a:spAutoFit/>
          </a:bodyPr>
          <a:lstStyle/>
          <a:p>
            <a:pPr algn="ctr"/>
            <a:r>
              <a:rPr kumimoji="1" lang="ja-JP" altLang="en-US" sz="3200" dirty="0" smtClean="0">
                <a:solidFill>
                  <a:srgbClr val="C00000"/>
                </a:solidFill>
                <a:latin typeface="Arial Black" panose="020B0A04020102020204" pitchFamily="34" charset="0"/>
                <a:ea typeface="UD デジタル 教科書体 NP-B" panose="02020700000000000000" pitchFamily="18" charset="-128"/>
              </a:rPr>
              <a:t>窒素固定酵素ニトロゲナーゼ</a:t>
            </a:r>
            <a:endParaRPr kumimoji="1" lang="ja-JP" altLang="en-US" sz="3200" dirty="0">
              <a:solidFill>
                <a:srgbClr val="C00000"/>
              </a:solidFill>
              <a:latin typeface="Arial Black" panose="020B0A04020102020204" pitchFamily="34" charset="0"/>
              <a:ea typeface="UD デジタル 教科書体 NP-B" panose="02020700000000000000" pitchFamily="18" charset="-128"/>
            </a:endParaRPr>
          </a:p>
        </p:txBody>
      </p:sp>
      <p:sp>
        <p:nvSpPr>
          <p:cNvPr id="7" name="正方形/長方形 6"/>
          <p:cNvSpPr/>
          <p:nvPr/>
        </p:nvSpPr>
        <p:spPr>
          <a:xfrm>
            <a:off x="40640" y="1196400"/>
            <a:ext cx="8014788" cy="1815882"/>
          </a:xfrm>
          <a:prstGeom prst="rect">
            <a:avLst/>
          </a:prstGeom>
        </p:spPr>
        <p:txBody>
          <a:bodyPr wrap="square">
            <a:spAutoFit/>
          </a:bodyPr>
          <a:lstStyle/>
          <a:p>
            <a:r>
              <a:rPr lang="ja-JP" altLang="en-US" dirty="0" smtClean="0">
                <a:latin typeface="Arial Black" panose="020B0A04020102020204" pitchFamily="34" charset="0"/>
                <a:ea typeface="UD デジタル 教科書体 N-R" panose="02020400000000000000" pitchFamily="17" charset="-128"/>
              </a:rPr>
              <a:t>〇</a:t>
            </a:r>
            <a:r>
              <a:rPr lang="en-US" altLang="ja-JP" dirty="0" smtClean="0">
                <a:latin typeface="Arial Black" panose="020B0A04020102020204" pitchFamily="34" charset="0"/>
                <a:ea typeface="UD デジタル 教科書体 N-R" panose="02020400000000000000" pitchFamily="17" charset="-128"/>
              </a:rPr>
              <a:t>Microsoft</a:t>
            </a:r>
            <a:r>
              <a:rPr lang="ja-JP" altLang="en-US" dirty="0" smtClean="0">
                <a:latin typeface="Arial Black" panose="020B0A04020102020204" pitchFamily="34" charset="0"/>
                <a:ea typeface="UD デジタル 教科書体 N-R" panose="02020400000000000000" pitchFamily="17" charset="-128"/>
              </a:rPr>
              <a:t>は、量子コンピュータを利用して</a:t>
            </a:r>
            <a:r>
              <a:rPr lang="ja-JP" altLang="en-US" b="1" dirty="0" smtClean="0">
                <a:solidFill>
                  <a:srgbClr val="C00000"/>
                </a:solidFill>
                <a:latin typeface="Arial Black" panose="020B0A04020102020204" pitchFamily="34" charset="0"/>
                <a:ea typeface="UD デジタル 教科書体 N-R" panose="02020400000000000000" pitchFamily="17" charset="-128"/>
              </a:rPr>
              <a:t>量子</a:t>
            </a:r>
            <a:r>
              <a:rPr lang="ja-JP" altLang="en-US" b="1" dirty="0">
                <a:solidFill>
                  <a:srgbClr val="C00000"/>
                </a:solidFill>
                <a:latin typeface="Arial Black" panose="020B0A04020102020204" pitchFamily="34" charset="0"/>
                <a:ea typeface="UD デジタル 教科書体 N-R" panose="02020400000000000000" pitchFamily="17" charset="-128"/>
              </a:rPr>
              <a:t>化学計算のターゲットとして</a:t>
            </a:r>
            <a:r>
              <a:rPr lang="ja-JP" altLang="en-US" b="1" dirty="0" smtClean="0">
                <a:solidFill>
                  <a:srgbClr val="C00000"/>
                </a:solidFill>
                <a:latin typeface="Arial Black" panose="020B0A04020102020204" pitchFamily="34" charset="0"/>
                <a:ea typeface="UD デジタル 教科書体 N-R" panose="02020400000000000000" pitchFamily="17" charset="-128"/>
              </a:rPr>
              <a:t>いるのがニトロゲナーゼ</a:t>
            </a:r>
            <a:r>
              <a:rPr lang="ja-JP" altLang="en-US" dirty="0" smtClean="0">
                <a:latin typeface="Arial Black" panose="020B0A04020102020204" pitchFamily="34" charset="0"/>
                <a:ea typeface="UD デジタル 教科書体 N-R" panose="02020400000000000000" pitchFamily="17" charset="-128"/>
              </a:rPr>
              <a:t>。</a:t>
            </a:r>
            <a:endParaRPr lang="en-US" altLang="ja-JP" dirty="0" smtClean="0">
              <a:latin typeface="Arial Black" panose="020B0A04020102020204" pitchFamily="34" charset="0"/>
              <a:ea typeface="UD デジタル 教科書体 N-R" panose="02020400000000000000" pitchFamily="17" charset="-128"/>
            </a:endParaRPr>
          </a:p>
          <a:p>
            <a:endParaRPr lang="en-US" altLang="ja-JP" sz="1100" dirty="0" smtClean="0">
              <a:latin typeface="Arial Black" panose="020B0A04020102020204" pitchFamily="34" charset="0"/>
              <a:ea typeface="UD デジタル 教科書体 N-R" panose="02020400000000000000" pitchFamily="17" charset="-128"/>
            </a:endParaRPr>
          </a:p>
          <a:p>
            <a:r>
              <a:rPr lang="ja-JP" altLang="en-US" dirty="0" smtClean="0">
                <a:latin typeface="Arial Black" panose="020B0A04020102020204" pitchFamily="34" charset="0"/>
                <a:ea typeface="UD デジタル 教科書体 N-R" panose="02020400000000000000" pitchFamily="17" charset="-128"/>
              </a:rPr>
              <a:t>〇</a:t>
            </a:r>
            <a:r>
              <a:rPr lang="ja-JP" altLang="en-US" b="1" dirty="0" smtClean="0">
                <a:solidFill>
                  <a:srgbClr val="C00000"/>
                </a:solidFill>
                <a:latin typeface="Arial Black" panose="020B0A04020102020204" pitchFamily="34" charset="0"/>
                <a:ea typeface="UD デジタル 教科書体 N-R" panose="02020400000000000000" pitchFamily="17" charset="-128"/>
              </a:rPr>
              <a:t>ハーバーボッシュ法は、全世界消費</a:t>
            </a:r>
            <a:r>
              <a:rPr lang="ja-JP" altLang="en-US" b="1" dirty="0">
                <a:solidFill>
                  <a:srgbClr val="C00000"/>
                </a:solidFill>
                <a:latin typeface="Arial Black" panose="020B0A04020102020204" pitchFamily="34" charset="0"/>
                <a:ea typeface="UD デジタル 教科書体 N-R" panose="02020400000000000000" pitchFamily="17" charset="-128"/>
              </a:rPr>
              <a:t>エネルギーの</a:t>
            </a:r>
            <a:r>
              <a:rPr lang="en-US" altLang="ja-JP" b="1" dirty="0">
                <a:solidFill>
                  <a:srgbClr val="C00000"/>
                </a:solidFill>
                <a:latin typeface="Arial Black" panose="020B0A04020102020204" pitchFamily="34" charset="0"/>
                <a:ea typeface="UD デジタル 教科書体 N-R" panose="02020400000000000000" pitchFamily="17" charset="-128"/>
              </a:rPr>
              <a:t>1</a:t>
            </a:r>
            <a:r>
              <a:rPr lang="ja-JP" altLang="en-US" b="1" dirty="0">
                <a:solidFill>
                  <a:srgbClr val="C00000"/>
                </a:solidFill>
                <a:latin typeface="Arial Black" panose="020B0A04020102020204" pitchFamily="34" charset="0"/>
                <a:ea typeface="UD デジタル 教科書体 N-R" panose="02020400000000000000" pitchFamily="17" charset="-128"/>
              </a:rPr>
              <a:t>％以上を</a:t>
            </a:r>
            <a:r>
              <a:rPr lang="ja-JP" altLang="en-US" b="1" dirty="0" smtClean="0">
                <a:solidFill>
                  <a:srgbClr val="C00000"/>
                </a:solidFill>
                <a:latin typeface="Arial Black" panose="020B0A04020102020204" pitchFamily="34" charset="0"/>
                <a:ea typeface="UD デジタル 教科書体 N-R" panose="02020400000000000000" pitchFamily="17" charset="-128"/>
              </a:rPr>
              <a:t>使用</a:t>
            </a:r>
            <a:r>
              <a:rPr lang="ja-JP" altLang="en-US" dirty="0" smtClean="0">
                <a:latin typeface="Arial Black" panose="020B0A04020102020204" pitchFamily="34" charset="0"/>
                <a:ea typeface="UD デジタル 教科書体 N-R" panose="02020400000000000000" pitchFamily="17" charset="-128"/>
              </a:rPr>
              <a:t>。</a:t>
            </a:r>
            <a:endParaRPr lang="en-US" altLang="ja-JP" dirty="0" smtClean="0">
              <a:latin typeface="Arial Black" panose="020B0A04020102020204" pitchFamily="34" charset="0"/>
              <a:ea typeface="UD デジタル 教科書体 N-R" panose="02020400000000000000" pitchFamily="17" charset="-128"/>
            </a:endParaRPr>
          </a:p>
          <a:p>
            <a:endParaRPr lang="en-US" altLang="ja-JP" sz="1100" dirty="0" smtClean="0">
              <a:latin typeface="Arial Black" panose="020B0A04020102020204" pitchFamily="34" charset="0"/>
              <a:ea typeface="UD デジタル 教科書体 N-R" panose="02020400000000000000" pitchFamily="17" charset="-128"/>
            </a:endParaRPr>
          </a:p>
          <a:p>
            <a:r>
              <a:rPr lang="ja-JP" altLang="en-US" dirty="0" smtClean="0">
                <a:latin typeface="Arial Black" panose="020B0A04020102020204" pitchFamily="34" charset="0"/>
                <a:ea typeface="UD デジタル 教科書体 N-R" panose="02020400000000000000" pitchFamily="17" charset="-128"/>
              </a:rPr>
              <a:t>〇もし</a:t>
            </a:r>
            <a:r>
              <a:rPr lang="ja-JP" altLang="en-US" b="1" dirty="0">
                <a:solidFill>
                  <a:srgbClr val="C00000"/>
                </a:solidFill>
                <a:latin typeface="Arial Black" panose="020B0A04020102020204" pitchFamily="34" charset="0"/>
                <a:ea typeface="UD デジタル 教科書体 N-R" panose="02020400000000000000" pitchFamily="17" charset="-128"/>
              </a:rPr>
              <a:t>量子コンピュータによってニトロゲナーゼの窒素固定プロセス機構</a:t>
            </a:r>
            <a:r>
              <a:rPr lang="ja-JP" altLang="en-US" dirty="0">
                <a:latin typeface="Arial Black" panose="020B0A04020102020204" pitchFamily="34" charset="0"/>
                <a:ea typeface="UD デジタル 教科書体 N-R" panose="02020400000000000000" pitchFamily="17" charset="-128"/>
              </a:rPr>
              <a:t>が解明され人工室温合成法が開発</a:t>
            </a:r>
            <a:r>
              <a:rPr lang="ja-JP" altLang="en-US" dirty="0" smtClean="0">
                <a:latin typeface="Arial Black" panose="020B0A04020102020204" pitchFamily="34" charset="0"/>
                <a:ea typeface="UD デジタル 教科書体 N-R" panose="02020400000000000000" pitchFamily="17" charset="-128"/>
              </a:rPr>
              <a:t>できれば「農業革命」がおこるだろう。</a:t>
            </a:r>
            <a:endParaRPr lang="ja-JP" altLang="en-US" dirty="0">
              <a:latin typeface="Arial Black" panose="020B0A04020102020204" pitchFamily="34" charset="0"/>
              <a:ea typeface="UD デジタル 教科書体 N-R" panose="02020400000000000000" pitchFamily="17" charset="-128"/>
            </a:endParaRPr>
          </a:p>
        </p:txBody>
      </p:sp>
      <p:pic>
        <p:nvPicPr>
          <p:cNvPr id="8" name="図 7"/>
          <p:cNvPicPr>
            <a:picLocks noChangeAspect="1"/>
          </p:cNvPicPr>
          <p:nvPr/>
        </p:nvPicPr>
        <p:blipFill>
          <a:blip r:embed="rId3"/>
          <a:stretch>
            <a:fillRect/>
          </a:stretch>
        </p:blipFill>
        <p:spPr>
          <a:xfrm>
            <a:off x="6374398" y="5442999"/>
            <a:ext cx="4383196" cy="1425859"/>
          </a:xfrm>
          <a:prstGeom prst="rect">
            <a:avLst/>
          </a:prstGeom>
          <a:ln>
            <a:solidFill>
              <a:srgbClr val="C00000"/>
            </a:solidFill>
          </a:ln>
        </p:spPr>
      </p:pic>
      <p:cxnSp>
        <p:nvCxnSpPr>
          <p:cNvPr id="11" name="カギ線コネクタ 10"/>
          <p:cNvCxnSpPr/>
          <p:nvPr/>
        </p:nvCxnSpPr>
        <p:spPr>
          <a:xfrm flipV="1">
            <a:off x="6574971" y="4953000"/>
            <a:ext cx="653143" cy="479113"/>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Qbit-fig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4" y="3465513"/>
            <a:ext cx="6054041" cy="3309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8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2107202" y="314960"/>
            <a:ext cx="7977596" cy="584775"/>
          </a:xfrm>
          <a:prstGeom prst="rect">
            <a:avLst/>
          </a:prstGeom>
          <a:noFill/>
        </p:spPr>
        <p:txBody>
          <a:bodyPr wrap="square" rtlCol="0">
            <a:spAutoFit/>
          </a:bodyPr>
          <a:lstStyle/>
          <a:p>
            <a:pPr algn="ctr"/>
            <a:r>
              <a:rPr kumimoji="1" lang="ja-JP" altLang="en-US" sz="3200" dirty="0" smtClean="0">
                <a:solidFill>
                  <a:srgbClr val="C00000"/>
                </a:solidFill>
                <a:latin typeface="Arial Black" panose="020B0A04020102020204" pitchFamily="34" charset="0"/>
                <a:ea typeface="UD デジタル 教科書体 NP-B" panose="02020700000000000000" pitchFamily="18" charset="-128"/>
              </a:rPr>
              <a:t>光でタンパク質を合成する人工細胞</a:t>
            </a:r>
            <a:endParaRPr kumimoji="1" lang="ja-JP" altLang="en-US" sz="3200" dirty="0">
              <a:solidFill>
                <a:srgbClr val="C00000"/>
              </a:solidFill>
              <a:latin typeface="Arial Black" panose="020B0A04020102020204" pitchFamily="34" charset="0"/>
              <a:ea typeface="UD デジタル 教科書体 NP-B" panose="02020700000000000000" pitchFamily="18" charset="-128"/>
            </a:endParaRPr>
          </a:p>
        </p:txBody>
      </p:sp>
      <p:sp>
        <p:nvSpPr>
          <p:cNvPr id="6" name="正方形/長方形 5"/>
          <p:cNvSpPr/>
          <p:nvPr/>
        </p:nvSpPr>
        <p:spPr>
          <a:xfrm>
            <a:off x="685800" y="1007376"/>
            <a:ext cx="11275333" cy="1815882"/>
          </a:xfrm>
          <a:prstGeom prst="rect">
            <a:avLst/>
          </a:prstGeom>
        </p:spPr>
        <p:txBody>
          <a:bodyPr wrap="square">
            <a:spAutoFit/>
          </a:bodyPr>
          <a:lstStyle/>
          <a:p>
            <a:r>
              <a:rPr lang="ja-JP" altLang="en-US" sz="1600" dirty="0" smtClean="0">
                <a:latin typeface="UD デジタル 教科書体 NK-R" panose="02020400000000000000" pitchFamily="18" charset="-128"/>
                <a:ea typeface="UD デジタル 教科書体 NK-R" panose="02020400000000000000" pitchFamily="18" charset="-128"/>
              </a:rPr>
              <a:t>〇人工</a:t>
            </a:r>
            <a:r>
              <a:rPr lang="ja-JP" altLang="en-US" sz="1600" dirty="0">
                <a:latin typeface="UD デジタル 教科書体 NK-R" panose="02020400000000000000" pitchFamily="18" charset="-128"/>
                <a:ea typeface="UD デジタル 教科書体 NK-R" panose="02020400000000000000" pitchFamily="18" charset="-128"/>
              </a:rPr>
              <a:t>細胞は、脂質膜の中で</a:t>
            </a:r>
            <a:r>
              <a:rPr lang="en-US" altLang="ja-JP" sz="1600" dirty="0">
                <a:latin typeface="UD デジタル 教科書体 NK-R" panose="02020400000000000000" pitchFamily="18" charset="-128"/>
                <a:ea typeface="UD デジタル 教科書体 NK-R" panose="02020400000000000000" pitchFamily="18" charset="-128"/>
              </a:rPr>
              <a:t>DNA</a:t>
            </a:r>
            <a:r>
              <a:rPr lang="ja-JP" altLang="en-US" sz="1600" dirty="0">
                <a:latin typeface="UD デジタル 教科書体 NK-R" panose="02020400000000000000" pitchFamily="18" charset="-128"/>
                <a:ea typeface="UD デジタル 教科書体 NK-R" panose="02020400000000000000" pitchFamily="18" charset="-128"/>
              </a:rPr>
              <a:t>からタンパク質を合成する擬似的な</a:t>
            </a:r>
            <a:r>
              <a:rPr lang="ja-JP" altLang="en-US" sz="1600" dirty="0" smtClean="0">
                <a:latin typeface="UD デジタル 教科書体 NK-R" panose="02020400000000000000" pitchFamily="18" charset="-128"/>
                <a:ea typeface="UD デジタル 教科書体 NK-R" panose="02020400000000000000" pitchFamily="18" charset="-128"/>
              </a:rPr>
              <a:t>細胞。しかし、実際</a:t>
            </a:r>
            <a:r>
              <a:rPr lang="ja-JP" altLang="en-US" sz="1600" dirty="0">
                <a:latin typeface="UD デジタル 教科書体 NK-R" panose="02020400000000000000" pitchFamily="18" charset="-128"/>
                <a:ea typeface="UD デジタル 教科書体 NK-R" panose="02020400000000000000" pitchFamily="18" charset="-128"/>
              </a:rPr>
              <a:t>の細胞のようにエネルギー源である</a:t>
            </a:r>
            <a:r>
              <a:rPr lang="en-US" altLang="ja-JP" sz="1600" dirty="0" smtClean="0">
                <a:latin typeface="UD デジタル 教科書体 NK-R" panose="02020400000000000000" pitchFamily="18" charset="-128"/>
                <a:ea typeface="UD デジタル 教科書体 NK-R" panose="02020400000000000000" pitchFamily="18" charset="-128"/>
              </a:rPr>
              <a:t>ATP</a:t>
            </a:r>
            <a:r>
              <a:rPr lang="ja-JP" altLang="en-US" sz="1600" dirty="0" smtClean="0">
                <a:latin typeface="UD デジタル 教科書体 NK-R" panose="02020400000000000000" pitchFamily="18" charset="-128"/>
                <a:ea typeface="UD デジタル 教科書体 NK-R" panose="02020400000000000000" pitchFamily="18" charset="-128"/>
              </a:rPr>
              <a:t>を生産できない。</a:t>
            </a:r>
            <a:endParaRPr lang="ja-JP" altLang="en-US" sz="1600" dirty="0">
              <a:latin typeface="UD デジタル 教科書体 NK-R" panose="02020400000000000000" pitchFamily="18" charset="-128"/>
              <a:ea typeface="UD デジタル 教科書体 NK-R" panose="02020400000000000000" pitchFamily="18" charset="-128"/>
            </a:endParaRPr>
          </a:p>
          <a:p>
            <a:endParaRPr lang="ja-JP" altLang="en-US" sz="1600" dirty="0">
              <a:latin typeface="UD デジタル 教科書体 NK-R" panose="02020400000000000000" pitchFamily="18" charset="-128"/>
              <a:ea typeface="UD デジタル 教科書体 NK-R" panose="02020400000000000000" pitchFamily="18" charset="-128"/>
            </a:endParaRPr>
          </a:p>
          <a:p>
            <a:r>
              <a:rPr lang="ja-JP" altLang="en-US" sz="1600" dirty="0" smtClean="0">
                <a:latin typeface="UD デジタル 教科書体 NK-R" panose="02020400000000000000" pitchFamily="18" charset="-128"/>
                <a:ea typeface="UD デジタル 教科書体 NK-R" panose="02020400000000000000" pitchFamily="18" charset="-128"/>
              </a:rPr>
              <a:t>〇東京工業大学と東京大学の研究チームは、</a:t>
            </a:r>
            <a:r>
              <a:rPr lang="ja-JP" altLang="en-US" sz="1600" dirty="0">
                <a:latin typeface="UD デジタル 教科書体 NK-R" panose="02020400000000000000" pitchFamily="18" charset="-128"/>
                <a:ea typeface="UD デジタル 教科書体 NK-R" panose="02020400000000000000" pitchFamily="18" charset="-128"/>
              </a:rPr>
              <a:t>光をあてると</a:t>
            </a:r>
            <a:r>
              <a:rPr lang="en-US" altLang="ja-JP" sz="1600" dirty="0">
                <a:latin typeface="UD デジタル 教科書体 NK-R" panose="02020400000000000000" pitchFamily="18" charset="-128"/>
                <a:ea typeface="UD デジタル 教科書体 NK-R" panose="02020400000000000000" pitchFamily="18" charset="-128"/>
              </a:rPr>
              <a:t>ATP</a:t>
            </a:r>
            <a:r>
              <a:rPr lang="ja-JP" altLang="en-US" sz="1600" dirty="0">
                <a:latin typeface="UD デジタル 教科書体 NK-R" panose="02020400000000000000" pitchFamily="18" charset="-128"/>
                <a:ea typeface="UD デジタル 教科書体 NK-R" panose="02020400000000000000" pitchFamily="18" charset="-128"/>
              </a:rPr>
              <a:t>を</a:t>
            </a:r>
            <a:r>
              <a:rPr lang="ja-JP" altLang="en-US" sz="1600" dirty="0" smtClean="0">
                <a:latin typeface="UD デジタル 教科書体 NK-R" panose="02020400000000000000" pitchFamily="18" charset="-128"/>
                <a:ea typeface="UD デジタル 教科書体 NK-R" panose="02020400000000000000" pitchFamily="18" charset="-128"/>
              </a:rPr>
              <a:t>生産し、植物</a:t>
            </a:r>
            <a:r>
              <a:rPr lang="ja-JP" altLang="en-US" sz="1600" dirty="0">
                <a:latin typeface="UD デジタル 教科書体 NK-R" panose="02020400000000000000" pitchFamily="18" charset="-128"/>
                <a:ea typeface="UD デジタル 教科書体 NK-R" panose="02020400000000000000" pitchFamily="18" charset="-128"/>
              </a:rPr>
              <a:t>の葉緑体のような細胞</a:t>
            </a:r>
            <a:r>
              <a:rPr lang="ja-JP" altLang="en-US" sz="1600" dirty="0" smtClean="0">
                <a:latin typeface="UD デジタル 教科書体 NK-R" panose="02020400000000000000" pitchFamily="18" charset="-128"/>
                <a:ea typeface="UD デジタル 教科書体 NK-R" panose="02020400000000000000" pitchFamily="18" charset="-128"/>
              </a:rPr>
              <a:t>小器官を</a:t>
            </a:r>
            <a:r>
              <a:rPr lang="ja-JP" altLang="en-US" sz="1600" dirty="0">
                <a:latin typeface="UD デジタル 教科書体 NK-R" panose="02020400000000000000" pitchFamily="18" charset="-128"/>
                <a:ea typeface="UD デジタル 教科書体 NK-R" panose="02020400000000000000" pitchFamily="18" charset="-128"/>
              </a:rPr>
              <a:t>人工的に作製</a:t>
            </a:r>
            <a:r>
              <a:rPr lang="ja-JP" altLang="en-US" sz="1600" dirty="0" smtClean="0">
                <a:latin typeface="UD デジタル 教科書体 NK-R" panose="02020400000000000000" pitchFamily="18" charset="-128"/>
                <a:ea typeface="UD デジタル 教科書体 NK-R" panose="02020400000000000000" pitchFamily="18" charset="-128"/>
              </a:rPr>
              <a:t>した。</a:t>
            </a:r>
            <a:endParaRPr lang="en-US" altLang="ja-JP" sz="1600" dirty="0" smtClean="0">
              <a:latin typeface="UD デジタル 教科書体 NK-R" panose="02020400000000000000" pitchFamily="18" charset="-128"/>
              <a:ea typeface="UD デジタル 教科書体 NK-R" panose="02020400000000000000" pitchFamily="18" charset="-128"/>
            </a:endParaRPr>
          </a:p>
          <a:p>
            <a:r>
              <a:rPr lang="ja-JP" altLang="en-US" sz="1600" dirty="0">
                <a:latin typeface="UD デジタル 教科書体 NK-R" panose="02020400000000000000" pitchFamily="18" charset="-128"/>
                <a:ea typeface="UD デジタル 教科書体 NK-R" panose="02020400000000000000" pitchFamily="18" charset="-128"/>
              </a:rPr>
              <a:t>〇</a:t>
            </a:r>
            <a:r>
              <a:rPr lang="ja-JP" altLang="en-US" sz="1600" dirty="0" smtClean="0">
                <a:latin typeface="UD デジタル 教科書体 NK-R" panose="02020400000000000000" pitchFamily="18" charset="-128"/>
                <a:ea typeface="UD デジタル 教科書体 NK-R" panose="02020400000000000000" pitchFamily="18" charset="-128"/>
              </a:rPr>
              <a:t>これ</a:t>
            </a:r>
            <a:r>
              <a:rPr lang="ja-JP" altLang="en-US" sz="1600" dirty="0">
                <a:latin typeface="UD デジタル 教科書体 NK-R" panose="02020400000000000000" pitchFamily="18" charset="-128"/>
                <a:ea typeface="UD デジタル 教科書体 NK-R" panose="02020400000000000000" pitchFamily="18" charset="-128"/>
              </a:rPr>
              <a:t>を人工細胞に組み入れることで、光エネルギーからタンパク質を合成することに</a:t>
            </a:r>
            <a:r>
              <a:rPr lang="ja-JP" altLang="en-US" sz="1600" dirty="0" smtClean="0">
                <a:latin typeface="UD デジタル 教科書体 NK-R" panose="02020400000000000000" pitchFamily="18" charset="-128"/>
                <a:ea typeface="UD デジタル 教科書体 NK-R" panose="02020400000000000000" pitchFamily="18" charset="-128"/>
              </a:rPr>
              <a:t>成功！</a:t>
            </a:r>
            <a:endParaRPr lang="en-US" altLang="ja-JP" sz="1600" dirty="0" smtClean="0">
              <a:latin typeface="UD デジタル 教科書体 NK-R" panose="02020400000000000000" pitchFamily="18" charset="-128"/>
              <a:ea typeface="UD デジタル 教科書体 NK-R" panose="02020400000000000000" pitchFamily="18" charset="-128"/>
            </a:endParaRPr>
          </a:p>
          <a:p>
            <a:r>
              <a:rPr lang="ja-JP" altLang="en-US" sz="1600" dirty="0" smtClean="0">
                <a:latin typeface="UD デジタル 教科書体 NK-R" panose="02020400000000000000" pitchFamily="18" charset="-128"/>
                <a:ea typeface="UD デジタル 教科書体 NK-R" panose="02020400000000000000" pitchFamily="18" charset="-128"/>
              </a:rPr>
              <a:t>〇この人工細胞を用いて</a:t>
            </a:r>
            <a:r>
              <a:rPr lang="ja-JP" altLang="en-US" sz="1600" dirty="0">
                <a:latin typeface="UD デジタル 教科書体 NK-R" panose="02020400000000000000" pitchFamily="18" charset="-128"/>
                <a:ea typeface="UD デジタル 教科書体 NK-R" panose="02020400000000000000" pitchFamily="18" charset="-128"/>
              </a:rPr>
              <a:t>細胞小器官を構成している膜</a:t>
            </a:r>
            <a:r>
              <a:rPr lang="ja-JP" altLang="en-US" sz="1600" dirty="0" smtClean="0">
                <a:latin typeface="UD デジタル 教科書体 NK-R" panose="02020400000000000000" pitchFamily="18" charset="-128"/>
                <a:ea typeface="UD デジタル 教科書体 NK-R" panose="02020400000000000000" pitchFamily="18" charset="-128"/>
              </a:rPr>
              <a:t>タンパク質も合成できており、より</a:t>
            </a:r>
            <a:r>
              <a:rPr lang="ja-JP" altLang="en-US" sz="1600" dirty="0">
                <a:latin typeface="UD デジタル 教科書体 NK-R" panose="02020400000000000000" pitchFamily="18" charset="-128"/>
                <a:ea typeface="UD デジタル 教科書体 NK-R" panose="02020400000000000000" pitchFamily="18" charset="-128"/>
              </a:rPr>
              <a:t>生物に近い、エネルギー的に自立した人工細胞の実現に道が拓けた</a:t>
            </a:r>
            <a:r>
              <a:rPr lang="ja-JP" altLang="en-US" sz="1600" dirty="0" smtClean="0">
                <a:latin typeface="UD デジタル 教科書体 NK-R" panose="02020400000000000000" pitchFamily="18" charset="-128"/>
                <a:ea typeface="UD デジタル 教科書体 NK-R" panose="02020400000000000000" pitchFamily="18" charset="-128"/>
              </a:rPr>
              <a:t>。</a:t>
            </a:r>
            <a:endParaRPr lang="ja-JP" altLang="en-US" sz="1600" dirty="0">
              <a:latin typeface="UD デジタル 教科書体 NK-R" panose="02020400000000000000" pitchFamily="18" charset="-128"/>
              <a:ea typeface="UD デジタル 教科書体 NK-R" panose="02020400000000000000" pitchFamily="18" charset="-128"/>
            </a:endParaRPr>
          </a:p>
        </p:txBody>
      </p:sp>
      <p:pic>
        <p:nvPicPr>
          <p:cNvPr id="8" name="図 7"/>
          <p:cNvPicPr>
            <a:picLocks noChangeAspect="1"/>
          </p:cNvPicPr>
          <p:nvPr/>
        </p:nvPicPr>
        <p:blipFill>
          <a:blip r:embed="rId2"/>
          <a:stretch>
            <a:fillRect/>
          </a:stretch>
        </p:blipFill>
        <p:spPr>
          <a:xfrm>
            <a:off x="179447" y="3263185"/>
            <a:ext cx="5916553" cy="3142771"/>
          </a:xfrm>
          <a:prstGeom prst="rect">
            <a:avLst/>
          </a:prstGeom>
        </p:spPr>
      </p:pic>
      <p:pic>
        <p:nvPicPr>
          <p:cNvPr id="2052" name="Picture 4" descr="ATPåæéµç´ ã¨ãã¯ããªãªã­ããã·ã³ãããªãäººå·¥ç´°èå°å¨å®ã¨ããããå«ãäººå·¥ç´°èã®æ¦å¿µå³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885" y="2645229"/>
            <a:ext cx="6006464" cy="4060371"/>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907990" y="6568891"/>
            <a:ext cx="10376020" cy="261610"/>
          </a:xfrm>
          <a:prstGeom prst="rect">
            <a:avLst/>
          </a:prstGeom>
        </p:spPr>
        <p:txBody>
          <a:bodyPr wrap="square">
            <a:spAutoFit/>
          </a:bodyPr>
          <a:lstStyle/>
          <a:p>
            <a:pPr algn="ctr"/>
            <a:r>
              <a:rPr lang="en-US" altLang="ja-JP" sz="1100" dirty="0">
                <a:latin typeface="Arial Black" panose="020B0A04020102020204" pitchFamily="34" charset="0"/>
                <a:ea typeface="UD デジタル 教科書体 N-R" panose="02020400000000000000" pitchFamily="17" charset="-128"/>
              </a:rPr>
              <a:t>2019</a:t>
            </a:r>
            <a:r>
              <a:rPr lang="ja-JP" altLang="en-US" sz="1100" dirty="0">
                <a:latin typeface="Arial Black" panose="020B0A04020102020204" pitchFamily="34" charset="0"/>
                <a:ea typeface="UD デジタル 教科書体 N-R" panose="02020400000000000000" pitchFamily="17" charset="-128"/>
              </a:rPr>
              <a:t>年</a:t>
            </a:r>
            <a:r>
              <a:rPr lang="en-US" altLang="ja-JP" sz="1100" dirty="0">
                <a:latin typeface="Arial Black" panose="020B0A04020102020204" pitchFamily="34" charset="0"/>
                <a:ea typeface="UD デジタル 教科書体 N-R" panose="02020400000000000000" pitchFamily="17" charset="-128"/>
              </a:rPr>
              <a:t>3</a:t>
            </a:r>
            <a:r>
              <a:rPr lang="ja-JP" altLang="en-US" sz="1100" dirty="0">
                <a:latin typeface="Arial Black" panose="020B0A04020102020204" pitchFamily="34" charset="0"/>
                <a:ea typeface="UD デジタル 教科書体 N-R" panose="02020400000000000000" pitchFamily="17" charset="-128"/>
              </a:rPr>
              <a:t>月</a:t>
            </a:r>
            <a:r>
              <a:rPr lang="en-US" altLang="ja-JP" sz="1100" dirty="0">
                <a:latin typeface="Arial Black" panose="020B0A04020102020204" pitchFamily="34" charset="0"/>
                <a:ea typeface="UD デジタル 教科書体 N-R" panose="02020400000000000000" pitchFamily="17" charset="-128"/>
              </a:rPr>
              <a:t>22</a:t>
            </a:r>
            <a:r>
              <a:rPr lang="ja-JP" altLang="en-US" sz="1100" dirty="0">
                <a:latin typeface="Arial Black" panose="020B0A04020102020204" pitchFamily="34" charset="0"/>
                <a:ea typeface="UD デジタル 教科書体 N-R" panose="02020400000000000000" pitchFamily="17" charset="-128"/>
              </a:rPr>
              <a:t>日付の「</a:t>
            </a:r>
            <a:r>
              <a:rPr lang="en-US" altLang="ja-JP" sz="1100" dirty="0">
                <a:latin typeface="Arial Black" panose="020B0A04020102020204" pitchFamily="34" charset="0"/>
                <a:ea typeface="UD デジタル 教科書体 N-R" panose="02020400000000000000" pitchFamily="17" charset="-128"/>
              </a:rPr>
              <a:t>Nature Communications</a:t>
            </a:r>
            <a:r>
              <a:rPr lang="ja-JP" altLang="en-US" sz="1100" dirty="0">
                <a:latin typeface="Arial Black" panose="020B0A04020102020204" pitchFamily="34" charset="0"/>
                <a:ea typeface="UD デジタル 教科書体 N-R" panose="02020400000000000000" pitchFamily="17" charset="-128"/>
              </a:rPr>
              <a:t>」に</a:t>
            </a:r>
            <a:r>
              <a:rPr lang="ja-JP" altLang="en-US" sz="1100" dirty="0" smtClean="0">
                <a:latin typeface="Arial Black" panose="020B0A04020102020204" pitchFamily="34" charset="0"/>
                <a:ea typeface="UD デジタル 教科書体 N-R" panose="02020400000000000000" pitchFamily="17" charset="-128"/>
              </a:rPr>
              <a:t>掲載「</a:t>
            </a:r>
            <a:r>
              <a:rPr lang="en-US" altLang="ja-JP" sz="1100" dirty="0">
                <a:latin typeface="Arial Black" panose="020B0A04020102020204" pitchFamily="34" charset="0"/>
              </a:rPr>
              <a:t>Artificial photosynthetic cell producing energy for protein </a:t>
            </a:r>
            <a:r>
              <a:rPr lang="en-US" altLang="ja-JP" sz="1100" dirty="0" smtClean="0">
                <a:latin typeface="Arial Black" panose="020B0A04020102020204" pitchFamily="34" charset="0"/>
              </a:rPr>
              <a:t>synthesis</a:t>
            </a:r>
            <a:r>
              <a:rPr lang="ja-JP" altLang="en-US" sz="1100" dirty="0" smtClean="0">
                <a:latin typeface="Arial Black" panose="020B0A04020102020204" pitchFamily="34" charset="0"/>
              </a:rPr>
              <a:t>」</a:t>
            </a:r>
            <a:endParaRPr lang="ja-JP" altLang="en-US" sz="1100" dirty="0">
              <a:latin typeface="Arial Black" panose="020B0A04020102020204" pitchFamily="34" charset="0"/>
              <a:ea typeface="UD デジタル 教科書体 N-R" panose="02020400000000000000" pitchFamily="17" charset="-128"/>
            </a:endParaRPr>
          </a:p>
        </p:txBody>
      </p:sp>
    </p:spTree>
    <p:extLst>
      <p:ext uri="{BB962C8B-B14F-4D97-AF65-F5344CB8AC3E}">
        <p14:creationId xmlns:p14="http://schemas.microsoft.com/office/powerpoint/2010/main" val="2828175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866641" y="3243943"/>
            <a:ext cx="6303589" cy="3614057"/>
          </a:xfrm>
          <a:prstGeom prst="rect">
            <a:avLst/>
          </a:prstGeom>
        </p:spPr>
      </p:pic>
      <p:sp>
        <p:nvSpPr>
          <p:cNvPr id="3" name="テキスト ボックス 2"/>
          <p:cNvSpPr txBox="1"/>
          <p:nvPr/>
        </p:nvSpPr>
        <p:spPr>
          <a:xfrm>
            <a:off x="3047228" y="301811"/>
            <a:ext cx="6105253" cy="584775"/>
          </a:xfrm>
          <a:prstGeom prst="rect">
            <a:avLst/>
          </a:prstGeom>
          <a:noFill/>
        </p:spPr>
        <p:txBody>
          <a:bodyPr wrap="square" rtlCol="0">
            <a:spAutoFit/>
          </a:bodyPr>
          <a:lstStyle/>
          <a:p>
            <a:pPr algn="ctr"/>
            <a:r>
              <a:rPr kumimoji="1" lang="ja-JP" altLang="en-US" sz="3200" dirty="0" smtClean="0">
                <a:solidFill>
                  <a:srgbClr val="C00000"/>
                </a:solidFill>
                <a:latin typeface="Arial Black" panose="020B0A04020102020204" pitchFamily="34" charset="0"/>
                <a:ea typeface="UD デジタル 教科書体 NP-B" panose="02020700000000000000" pitchFamily="18" charset="-128"/>
              </a:rPr>
              <a:t>セラードにおける大豆</a:t>
            </a:r>
            <a:r>
              <a:rPr lang="ja-JP" altLang="en-US" sz="3200" dirty="0" smtClean="0">
                <a:solidFill>
                  <a:srgbClr val="C00000"/>
                </a:solidFill>
                <a:latin typeface="Arial Black" panose="020B0A04020102020204" pitchFamily="34" charset="0"/>
                <a:ea typeface="UD デジタル 教科書体 NP-B" panose="02020700000000000000" pitchFamily="18" charset="-128"/>
              </a:rPr>
              <a:t>栽培</a:t>
            </a:r>
            <a:endParaRPr kumimoji="1" lang="ja-JP" altLang="en-US" sz="3200" dirty="0">
              <a:solidFill>
                <a:srgbClr val="C00000"/>
              </a:solidFill>
              <a:latin typeface="Arial Black" panose="020B0A04020102020204" pitchFamily="34" charset="0"/>
              <a:ea typeface="UD デジタル 教科書体 NP-B" panose="02020700000000000000" pitchFamily="18" charset="-128"/>
            </a:endParaRPr>
          </a:p>
        </p:txBody>
      </p:sp>
      <p:sp>
        <p:nvSpPr>
          <p:cNvPr id="10" name="小波 9"/>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5" name="正方形/長方形 4"/>
          <p:cNvSpPr/>
          <p:nvPr/>
        </p:nvSpPr>
        <p:spPr>
          <a:xfrm>
            <a:off x="4196665" y="1086198"/>
            <a:ext cx="7995335" cy="2369880"/>
          </a:xfrm>
          <a:prstGeom prst="rect">
            <a:avLst/>
          </a:prstGeom>
        </p:spPr>
        <p:txBody>
          <a:bodyPr wrap="square">
            <a:spAutoFit/>
          </a:bodyPr>
          <a:lstStyle/>
          <a:p>
            <a:r>
              <a:rPr lang="ja-JP" altLang="en-US" sz="1600" dirty="0" smtClean="0">
                <a:latin typeface="Arial Black" panose="020B0A04020102020204" pitchFamily="34" charset="0"/>
                <a:ea typeface="UD デジタル 教科書体 N-R" panose="02020400000000000000" pitchFamily="17" charset="-128"/>
              </a:rPr>
              <a:t>〇ブラジル中</a:t>
            </a:r>
            <a:r>
              <a:rPr lang="ja-JP" altLang="en-US" sz="1600" dirty="0">
                <a:latin typeface="Arial Black" panose="020B0A04020102020204" pitchFamily="34" charset="0"/>
                <a:ea typeface="UD デジタル 教科書体 N-R" panose="02020400000000000000" pitchFamily="17" charset="-128"/>
              </a:rPr>
              <a:t>西部の熱帯</a:t>
            </a:r>
            <a:r>
              <a:rPr lang="ja-JP" altLang="en-US" sz="1600" dirty="0" smtClean="0">
                <a:latin typeface="Arial Black" panose="020B0A04020102020204" pitchFamily="34" charset="0"/>
                <a:ea typeface="UD デジタル 教科書体 N-R" panose="02020400000000000000" pitchFamily="17" charset="-128"/>
              </a:rPr>
              <a:t>サバンナ「セラード」の</a:t>
            </a:r>
            <a:r>
              <a:rPr lang="ja-JP" altLang="en-US" sz="1600" dirty="0">
                <a:latin typeface="Arial Black" panose="020B0A04020102020204" pitchFamily="34" charset="0"/>
                <a:ea typeface="UD デジタル 教科書体 N-R" panose="02020400000000000000" pitchFamily="17" charset="-128"/>
              </a:rPr>
              <a:t>土壌は強酸性で栄養分が溶脱。また植物に有害なアルミニウム濃度が高く「不毛の大地」と呼ばれていた。（セラードの面積は、日本の国土</a:t>
            </a:r>
            <a:r>
              <a:rPr lang="en-US" altLang="ja-JP" sz="1600" dirty="0">
                <a:latin typeface="Arial Black" panose="020B0A04020102020204" pitchFamily="34" charset="0"/>
                <a:ea typeface="UD デジタル 教科書体 N-R" panose="02020400000000000000" pitchFamily="17" charset="-128"/>
              </a:rPr>
              <a:t>5.5</a:t>
            </a:r>
            <a:r>
              <a:rPr lang="ja-JP" altLang="en-US" sz="1600" dirty="0">
                <a:latin typeface="Arial Black" panose="020B0A04020102020204" pitchFamily="34" charset="0"/>
                <a:ea typeface="UD デジタル 教科書体 N-R" panose="02020400000000000000" pitchFamily="17" charset="-128"/>
              </a:rPr>
              <a:t>倍と広大）</a:t>
            </a:r>
          </a:p>
          <a:p>
            <a:endParaRPr lang="ja-JP" altLang="en-US" sz="1600" dirty="0">
              <a:latin typeface="Arial Black" panose="020B0A04020102020204" pitchFamily="34" charset="0"/>
              <a:ea typeface="UD デジタル 教科書体 N-R" panose="02020400000000000000" pitchFamily="17" charset="-128"/>
            </a:endParaRPr>
          </a:p>
          <a:p>
            <a:r>
              <a:rPr lang="ja-JP" altLang="en-US" sz="1600" dirty="0" smtClean="0">
                <a:latin typeface="Arial Black" panose="020B0A04020102020204" pitchFamily="34" charset="0"/>
                <a:ea typeface="UD デジタル 教科書体 N-R" panose="02020400000000000000" pitchFamily="17" charset="-128"/>
              </a:rPr>
              <a:t>〇ブラジル</a:t>
            </a:r>
            <a:r>
              <a:rPr lang="ja-JP" altLang="en-US" sz="1600" dirty="0">
                <a:latin typeface="Arial Black" panose="020B0A04020102020204" pitchFamily="34" charset="0"/>
                <a:ea typeface="UD デジタル 教科書体 N-R" panose="02020400000000000000" pitchFamily="17" charset="-128"/>
              </a:rPr>
              <a:t>政府と日本政府により総額</a:t>
            </a:r>
            <a:r>
              <a:rPr lang="en-US" altLang="ja-JP" sz="1600" dirty="0">
                <a:latin typeface="Arial Black" panose="020B0A04020102020204" pitchFamily="34" charset="0"/>
                <a:ea typeface="UD デジタル 教科書体 N-R" panose="02020400000000000000" pitchFamily="17" charset="-128"/>
              </a:rPr>
              <a:t>684</a:t>
            </a:r>
            <a:r>
              <a:rPr lang="ja-JP" altLang="en-US" sz="1600" dirty="0">
                <a:latin typeface="Arial Black" panose="020B0A04020102020204" pitchFamily="34" charset="0"/>
                <a:ea typeface="UD デジタル 教科書体 N-R" panose="02020400000000000000" pitchFamily="17" charset="-128"/>
              </a:rPr>
              <a:t>億円が投じられ、セラード向け大豆品種第</a:t>
            </a:r>
            <a:r>
              <a:rPr lang="en-US" altLang="ja-JP" sz="1600" dirty="0">
                <a:latin typeface="Arial Black" panose="020B0A04020102020204" pitchFamily="34" charset="0"/>
                <a:ea typeface="UD デジタル 教科書体 N-R" panose="02020400000000000000" pitchFamily="17" charset="-128"/>
              </a:rPr>
              <a:t>1</a:t>
            </a:r>
            <a:r>
              <a:rPr lang="ja-JP" altLang="en-US" sz="1600" dirty="0">
                <a:latin typeface="Arial Black" panose="020B0A04020102020204" pitchFamily="34" charset="0"/>
                <a:ea typeface="UD デジタル 教科書体 N-R" panose="02020400000000000000" pitchFamily="17" charset="-128"/>
              </a:rPr>
              <a:t>号の育種に成功</a:t>
            </a:r>
            <a:r>
              <a:rPr lang="ja-JP" altLang="en-US" sz="1600" dirty="0" smtClean="0">
                <a:latin typeface="Arial Black" panose="020B0A04020102020204" pitchFamily="34" charset="0"/>
                <a:ea typeface="UD デジタル 教科書体 N-R" panose="02020400000000000000" pitchFamily="17" charset="-128"/>
              </a:rPr>
              <a:t>。土光</a:t>
            </a:r>
            <a:r>
              <a:rPr lang="ja-JP" altLang="en-US" sz="1600" dirty="0">
                <a:latin typeface="Arial Black" panose="020B0A04020102020204" pitchFamily="34" charset="0"/>
                <a:ea typeface="UD デジタル 教科書体 N-R" panose="02020400000000000000" pitchFamily="17" charset="-128"/>
              </a:rPr>
              <a:t>敏夫</a:t>
            </a:r>
            <a:r>
              <a:rPr lang="ja-JP" altLang="en-US" sz="1600" dirty="0" smtClean="0">
                <a:latin typeface="Arial Black" panose="020B0A04020102020204" pitchFamily="34" charset="0"/>
                <a:ea typeface="UD デジタル 教科書体 N-R" panose="02020400000000000000" pitchFamily="17" charset="-128"/>
              </a:rPr>
              <a:t>氏から</a:t>
            </a:r>
            <a:r>
              <a:rPr lang="ja-JP" altLang="en-US" sz="1600" dirty="0">
                <a:latin typeface="Arial Black" panose="020B0A04020102020204" pitchFamily="34" charset="0"/>
                <a:ea typeface="UD デジタル 教科書体 N-R" panose="02020400000000000000" pitchFamily="17" charset="-128"/>
              </a:rPr>
              <a:t>「</a:t>
            </a:r>
            <a:r>
              <a:rPr lang="en-US" altLang="ja-JP" sz="1600" dirty="0">
                <a:latin typeface="Arial Black" panose="020B0A04020102020204" pitchFamily="34" charset="0"/>
                <a:ea typeface="UD デジタル 教科書体 N-R" panose="02020400000000000000" pitchFamily="17" charset="-128"/>
              </a:rPr>
              <a:t>DOKO</a:t>
            </a:r>
            <a:r>
              <a:rPr lang="ja-JP" altLang="en-US" sz="1600" dirty="0" smtClean="0">
                <a:latin typeface="Arial Black" panose="020B0A04020102020204" pitchFamily="34" charset="0"/>
                <a:ea typeface="UD デジタル 教科書体 N-R" panose="02020400000000000000" pitchFamily="17" charset="-128"/>
              </a:rPr>
              <a:t>」と命名。</a:t>
            </a:r>
            <a:endParaRPr lang="en-US" altLang="ja-JP" sz="1600" dirty="0" smtClean="0">
              <a:latin typeface="Arial Black" panose="020B0A04020102020204" pitchFamily="34" charset="0"/>
              <a:ea typeface="UD デジタル 教科書体 N-R" panose="02020400000000000000" pitchFamily="17" charset="-128"/>
            </a:endParaRPr>
          </a:p>
          <a:p>
            <a:endParaRPr lang="en-US" altLang="ja-JP" sz="1600" dirty="0" smtClean="0">
              <a:latin typeface="Arial Black" panose="020B0A04020102020204" pitchFamily="34" charset="0"/>
              <a:ea typeface="UD デジタル 教科書体 N-R" panose="02020400000000000000" pitchFamily="17" charset="-128"/>
            </a:endParaRPr>
          </a:p>
          <a:p>
            <a:r>
              <a:rPr lang="ja-JP" altLang="en-US" sz="1600" dirty="0" smtClean="0">
                <a:latin typeface="Arial Black" panose="020B0A04020102020204" pitchFamily="34" charset="0"/>
                <a:ea typeface="UD デジタル 教科書体 N-R" panose="02020400000000000000" pitchFamily="17" charset="-128"/>
              </a:rPr>
              <a:t>〇ブラジルは</a:t>
            </a:r>
            <a:r>
              <a:rPr lang="ja-JP" altLang="en-US" sz="1600" b="1" dirty="0" smtClean="0">
                <a:solidFill>
                  <a:srgbClr val="C00000"/>
                </a:solidFill>
                <a:latin typeface="Arial Black" panose="020B0A04020102020204" pitchFamily="34" charset="0"/>
                <a:ea typeface="UD デジタル 教科書体 N-R" panose="02020400000000000000" pitchFamily="17" charset="-128"/>
              </a:rPr>
              <a:t>大豆の</a:t>
            </a:r>
            <a:r>
              <a:rPr lang="ja-JP" altLang="en-US" sz="1600" b="1" dirty="0">
                <a:solidFill>
                  <a:srgbClr val="C00000"/>
                </a:solidFill>
                <a:latin typeface="Arial Black" panose="020B0A04020102020204" pitchFamily="34" charset="0"/>
                <a:ea typeface="UD デジタル 教科書体 N-R" panose="02020400000000000000" pitchFamily="17" charset="-128"/>
              </a:rPr>
              <a:t>輸出量</a:t>
            </a:r>
            <a:r>
              <a:rPr lang="ja-JP" altLang="en-US" sz="1600" b="1" dirty="0" smtClean="0">
                <a:solidFill>
                  <a:srgbClr val="C00000"/>
                </a:solidFill>
                <a:latin typeface="Arial Black" panose="020B0A04020102020204" pitchFamily="34" charset="0"/>
                <a:ea typeface="UD デジタル 教科書体 N-R" panose="02020400000000000000" pitchFamily="17" charset="-128"/>
              </a:rPr>
              <a:t>で世界二位</a:t>
            </a:r>
            <a:r>
              <a:rPr lang="ja-JP" altLang="en-US" sz="1600" dirty="0" smtClean="0">
                <a:latin typeface="Arial Black" panose="020B0A04020102020204" pitchFamily="34" charset="0"/>
                <a:ea typeface="UD デジタル 教科書体 N-R" panose="02020400000000000000" pitchFamily="17" charset="-128"/>
              </a:rPr>
              <a:t>。単位</a:t>
            </a:r>
            <a:r>
              <a:rPr lang="ja-JP" altLang="en-US" sz="1600" dirty="0">
                <a:latin typeface="Arial Black" panose="020B0A04020102020204" pitchFamily="34" charset="0"/>
                <a:ea typeface="UD デジタル 教科書体 N-R" panose="02020400000000000000" pitchFamily="17" charset="-128"/>
              </a:rPr>
              <a:t>面積当たりの</a:t>
            </a:r>
            <a:r>
              <a:rPr lang="ja-JP" altLang="en-US" sz="1600" dirty="0" smtClean="0">
                <a:latin typeface="Arial Black" panose="020B0A04020102020204" pitchFamily="34" charset="0"/>
                <a:ea typeface="UD デジタル 教科書体 N-R" panose="02020400000000000000" pitchFamily="17" charset="-128"/>
              </a:rPr>
              <a:t>収量は日本</a:t>
            </a:r>
            <a:r>
              <a:rPr lang="ja-JP" altLang="en-US" sz="1600" dirty="0">
                <a:latin typeface="Arial Black" panose="020B0A04020102020204" pitchFamily="34" charset="0"/>
                <a:ea typeface="UD デジタル 教科書体 N-R" panose="02020400000000000000" pitchFamily="17" charset="-128"/>
              </a:rPr>
              <a:t>の</a:t>
            </a:r>
            <a:r>
              <a:rPr lang="ja-JP" altLang="en-US" sz="1600" dirty="0" smtClean="0">
                <a:latin typeface="Arial Black" panose="020B0A04020102020204" pitchFamily="34" charset="0"/>
                <a:ea typeface="UD デジタル 教科書体 N-R" panose="02020400000000000000" pitchFamily="17" charset="-128"/>
              </a:rPr>
              <a:t>二倍。しかも、</a:t>
            </a:r>
            <a:r>
              <a:rPr lang="ja-JP" altLang="en-US" b="1" dirty="0" smtClean="0">
                <a:solidFill>
                  <a:srgbClr val="C00000"/>
                </a:solidFill>
                <a:latin typeface="Arial Black" panose="020B0A04020102020204" pitchFamily="34" charset="0"/>
                <a:ea typeface="UD デジタル 教科書体 N-R" panose="02020400000000000000" pitchFamily="17" charset="-128"/>
              </a:rPr>
              <a:t>セラードでの大豆栽培では窒素肥料は不使用！</a:t>
            </a:r>
            <a:endParaRPr lang="ja-JP" altLang="en-US" b="1" dirty="0">
              <a:solidFill>
                <a:srgbClr val="C00000"/>
              </a:solidFill>
              <a:latin typeface="Arial Black" panose="020B0A04020102020204" pitchFamily="34" charset="0"/>
              <a:ea typeface="UD デジタル 教科書体 N-R" panose="02020400000000000000" pitchFamily="17" charset="-128"/>
            </a:endParaRPr>
          </a:p>
        </p:txBody>
      </p:sp>
      <p:pic>
        <p:nvPicPr>
          <p:cNvPr id="4104" name="Picture 8" descr="ãã»ã©ã¼ã å¤§è±æ ½å¹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2" y="4032351"/>
            <a:ext cx="4174897" cy="28256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5" y="1135990"/>
            <a:ext cx="4182520" cy="2782986"/>
          </a:xfrm>
          <a:prstGeom prst="rect">
            <a:avLst/>
          </a:prstGeom>
          <a:noFill/>
          <a:extLst>
            <a:ext uri="{909E8E84-426E-40DD-AFC4-6F175D3DCCD1}">
              <a14:hiddenFill xmlns:a14="http://schemas.microsoft.com/office/drawing/2010/main">
                <a:solidFill>
                  <a:srgbClr val="FFFFFF"/>
                </a:solidFill>
              </a14:hiddenFill>
            </a:ext>
          </a:extLst>
        </p:spPr>
      </p:pic>
      <p:sp>
        <p:nvSpPr>
          <p:cNvPr id="4" name="下矢印 3"/>
          <p:cNvSpPr/>
          <p:nvPr/>
        </p:nvSpPr>
        <p:spPr>
          <a:xfrm>
            <a:off x="1646899" y="3830966"/>
            <a:ext cx="917011" cy="402770"/>
          </a:xfrm>
          <a:prstGeom prst="downArrow">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62432" y="6604084"/>
            <a:ext cx="4382931" cy="253916"/>
          </a:xfrm>
          <a:prstGeom prst="rect">
            <a:avLst/>
          </a:prstGeom>
        </p:spPr>
        <p:txBody>
          <a:bodyPr wrap="none">
            <a:spAutoFit/>
          </a:bodyPr>
          <a:lstStyle/>
          <a:p>
            <a:r>
              <a:rPr lang="ja-JP" altLang="en-US" sz="1050" dirty="0" smtClean="0">
                <a:latin typeface="Arial Black" panose="020B0A04020102020204" pitchFamily="34" charset="0"/>
                <a:ea typeface="UD デジタル 教科書体 N-R" panose="02020400000000000000" pitchFamily="17" charset="-128"/>
                <a:hlinkClick r:id="rId5"/>
              </a:rPr>
              <a:t>農林水産省 </a:t>
            </a:r>
            <a:r>
              <a:rPr lang="en-US" altLang="ja-JP" sz="1050" dirty="0" smtClean="0">
                <a:latin typeface="Arial Black" panose="020B0A04020102020204" pitchFamily="34" charset="0"/>
                <a:ea typeface="UD デジタル 教科書体 N-R" panose="02020400000000000000" pitchFamily="17" charset="-128"/>
                <a:hlinkClick r:id="rId5"/>
              </a:rPr>
              <a:t>http</a:t>
            </a:r>
            <a:r>
              <a:rPr lang="en-US" altLang="ja-JP" sz="1050" dirty="0">
                <a:latin typeface="Arial Black" panose="020B0A04020102020204" pitchFamily="34" charset="0"/>
                <a:ea typeface="UD デジタル 教科書体 N-R" panose="02020400000000000000" pitchFamily="17" charset="-128"/>
                <a:hlinkClick r:id="rId5"/>
              </a:rPr>
              <a:t>://www.maff.go.jp/j/pr/aff/1606/spe1_01.html</a:t>
            </a:r>
            <a:endParaRPr lang="ja-JP" altLang="en-US" sz="1050" dirty="0">
              <a:latin typeface="Arial Black" panose="020B0A04020102020204" pitchFamily="34" charset="0"/>
              <a:ea typeface="UD デジタル 教科書体 N-R" panose="02020400000000000000" pitchFamily="17" charset="-128"/>
            </a:endParaRPr>
          </a:p>
        </p:txBody>
      </p:sp>
      <p:pic>
        <p:nvPicPr>
          <p:cNvPr id="13" name="図 12"/>
          <p:cNvPicPr>
            <a:picLocks noChangeAspect="1"/>
          </p:cNvPicPr>
          <p:nvPr/>
        </p:nvPicPr>
        <p:blipFill>
          <a:blip r:embed="rId6"/>
          <a:stretch>
            <a:fillRect/>
          </a:stretch>
        </p:blipFill>
        <p:spPr>
          <a:xfrm>
            <a:off x="4330661" y="4233736"/>
            <a:ext cx="1624919" cy="2206816"/>
          </a:xfrm>
          <a:prstGeom prst="rect">
            <a:avLst/>
          </a:prstGeom>
        </p:spPr>
      </p:pic>
      <p:sp>
        <p:nvSpPr>
          <p:cNvPr id="14" name="テキスト ボックス 13"/>
          <p:cNvSpPr txBox="1"/>
          <p:nvPr/>
        </p:nvSpPr>
        <p:spPr>
          <a:xfrm>
            <a:off x="866912" y="1317172"/>
            <a:ext cx="2242457" cy="307777"/>
          </a:xfrm>
          <a:prstGeom prst="rect">
            <a:avLst/>
          </a:prstGeom>
          <a:noFill/>
        </p:spPr>
        <p:txBody>
          <a:bodyPr wrap="square" rtlCol="0">
            <a:spAutoFit/>
          </a:bodyPr>
          <a:lstStyle/>
          <a:p>
            <a:pPr algn="ctr"/>
            <a:r>
              <a:rPr lang="ja-JP" altLang="en-US" sz="1400" dirty="0" smtClean="0">
                <a:solidFill>
                  <a:schemeClr val="bg1"/>
                </a:solidFill>
                <a:latin typeface="Meiryo UI" panose="020B0604030504040204" pitchFamily="50" charset="-128"/>
                <a:ea typeface="Meiryo UI" panose="020B0604030504040204" pitchFamily="50" charset="-128"/>
              </a:rPr>
              <a:t>熱帯サバンナ「セラード」</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56387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4" name="Rectangle 9"/>
          <p:cNvSpPr txBox="1">
            <a:spLocks noChangeArrowheads="1"/>
          </p:cNvSpPr>
          <p:nvPr/>
        </p:nvSpPr>
        <p:spPr>
          <a:xfrm>
            <a:off x="2247900" y="381000"/>
            <a:ext cx="7772400" cy="6461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物質</a:t>
            </a:r>
            <a:r>
              <a:rPr lang="ja-JP" altLang="en-US" sz="3600" dirty="0" smtClean="0">
                <a:latin typeface="UD デジタル 教科書体 NP-B" panose="02020700000000000000" pitchFamily="18" charset="-128"/>
                <a:ea typeface="UD デジタル 教科書体 NP-B" panose="02020700000000000000" pitchFamily="18" charset="-128"/>
              </a:rPr>
              <a:t>は</a:t>
            </a:r>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幻影</a:t>
            </a:r>
            <a:r>
              <a:rPr lang="ja-JP" altLang="en-US" sz="3600" dirty="0" smtClean="0">
                <a:latin typeface="UD デジタル 教科書体 NP-B" panose="02020700000000000000" pitchFamily="18" charset="-128"/>
                <a:ea typeface="UD デジタル 教科書体 NP-B" panose="02020700000000000000" pitchFamily="18" charset="-128"/>
              </a:rPr>
              <a:t>で</a:t>
            </a:r>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「光」</a:t>
            </a:r>
            <a:r>
              <a:rPr lang="ja-JP" altLang="en-US" sz="3600" dirty="0" smtClean="0">
                <a:latin typeface="UD デジタル 教科書体 NP-B" panose="02020700000000000000" pitchFamily="18" charset="-128"/>
                <a:ea typeface="UD デジタル 教科書体 NP-B" panose="02020700000000000000" pitchFamily="18" charset="-128"/>
              </a:rPr>
              <a:t>が</a:t>
            </a:r>
            <a:r>
              <a:rPr lang="ja-JP" altLang="en-US" sz="3600" dirty="0" smtClean="0">
                <a:solidFill>
                  <a:srgbClr val="C00000"/>
                </a:solidFill>
                <a:latin typeface="UD デジタル 教科書体 NP-B" panose="02020700000000000000" pitchFamily="18" charset="-128"/>
                <a:ea typeface="UD デジタル 教科書体 NP-B" panose="02020700000000000000" pitchFamily="18" charset="-128"/>
              </a:rPr>
              <a:t>実態</a:t>
            </a:r>
          </a:p>
        </p:txBody>
      </p:sp>
      <p:sp>
        <p:nvSpPr>
          <p:cNvPr id="3" name="正方形/長方形 2"/>
          <p:cNvSpPr/>
          <p:nvPr/>
        </p:nvSpPr>
        <p:spPr>
          <a:xfrm>
            <a:off x="762000" y="1515279"/>
            <a:ext cx="10668000" cy="4401205"/>
          </a:xfrm>
          <a:prstGeom prst="rect">
            <a:avLst/>
          </a:prstGeom>
        </p:spPr>
        <p:txBody>
          <a:bodyPr wrap="square">
            <a:spAutoFit/>
          </a:bodyPr>
          <a:lstStyle/>
          <a:p>
            <a:r>
              <a:rPr lang="ja-JP" altLang="en-US" sz="2800" dirty="0">
                <a:solidFill>
                  <a:srgbClr val="333333"/>
                </a:solidFill>
                <a:latin typeface="UD デジタル 教科書体 NK-B" panose="02020700000000000000" pitchFamily="18" charset="-128"/>
                <a:ea typeface="UD デジタル 教科書体 NK-B" panose="02020700000000000000" pitchFamily="18" charset="-128"/>
              </a:rPr>
              <a:t>物質の質量とは５％が本質的な物で残り９５％は真空でエーテルで充満した世界。それが重箱弁当の様に格子状に多層あり多色の宇宙超伝導体で目に見えていないだけで、その層の擾乱が光で物質のエネルギーで質量を発生させる。光は素粒子で根元はクウォーク</a:t>
            </a:r>
            <a:r>
              <a:rPr lang="ja-JP" altLang="en-US" sz="2800" dirty="0" smtClean="0">
                <a:solidFill>
                  <a:srgbClr val="333333"/>
                </a:solidFill>
                <a:latin typeface="UD デジタル 教科書体 NK-B" panose="02020700000000000000" pitchFamily="18" charset="-128"/>
                <a:ea typeface="UD デジタル 教科書体 NK-B" panose="02020700000000000000" pitchFamily="18" charset="-128"/>
              </a:rPr>
              <a:t>。</a:t>
            </a:r>
            <a:endParaRPr lang="en-US" altLang="ja-JP" sz="2800" dirty="0" smtClean="0">
              <a:solidFill>
                <a:srgbClr val="333333"/>
              </a:solidFill>
              <a:latin typeface="UD デジタル 教科書体 NK-B" panose="02020700000000000000" pitchFamily="18" charset="-128"/>
              <a:ea typeface="UD デジタル 教科書体 NK-B" panose="02020700000000000000" pitchFamily="18" charset="-128"/>
            </a:endParaRPr>
          </a:p>
          <a:p>
            <a:endParaRPr lang="en-US" altLang="ja-JP" sz="2800" dirty="0">
              <a:solidFill>
                <a:srgbClr val="333333"/>
              </a:solidFill>
              <a:latin typeface="UD デジタル 教科書体 NK-B" panose="02020700000000000000" pitchFamily="18" charset="-128"/>
              <a:ea typeface="UD デジタル 教科書体 NK-B" panose="02020700000000000000" pitchFamily="18" charset="-128"/>
            </a:endParaRPr>
          </a:p>
          <a:p>
            <a:r>
              <a:rPr lang="ja-JP" altLang="en-US" sz="2800" dirty="0" smtClean="0">
                <a:solidFill>
                  <a:srgbClr val="C00000"/>
                </a:solidFill>
                <a:latin typeface="UD デジタル 教科書体 NK-B" panose="02020700000000000000" pitchFamily="18" charset="-128"/>
                <a:ea typeface="UD デジタル 教科書体 NK-B" panose="02020700000000000000" pitchFamily="18" charset="-128"/>
              </a:rPr>
              <a:t>物質</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とは層の擾乱で生じる幻影</a:t>
            </a:r>
            <a:r>
              <a:rPr lang="ja-JP" altLang="en-US" sz="2800" dirty="0">
                <a:solidFill>
                  <a:srgbClr val="333333"/>
                </a:solidFill>
                <a:latin typeface="UD デジタル 教科書体 NK-B" panose="02020700000000000000" pitchFamily="18" charset="-128"/>
                <a:ea typeface="UD デジタル 教科書体 NK-B" panose="02020700000000000000" pitchFamily="18" charset="-128"/>
              </a:rPr>
              <a:t>、</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電磁の揺らぎである光の方が実態</a:t>
            </a:r>
            <a:r>
              <a:rPr lang="ja-JP" altLang="en-US" sz="2800" dirty="0">
                <a:solidFill>
                  <a:srgbClr val="333333"/>
                </a:solidFill>
                <a:latin typeface="UD デジタル 教科書体 NK-B" panose="02020700000000000000" pitchFamily="18" charset="-128"/>
                <a:ea typeface="UD デジタル 教科書体 NK-B" panose="02020700000000000000" pitchFamily="18" charset="-128"/>
              </a:rPr>
              <a:t>で今日、見えているのが幻影で、見えていなかった無こそ真になる。人間の存在は幻影でその背景にあるのは宇宙超伝導体。宇宙統一論、光が物質だとしたらヒッグス粒子を含んでいて、形を作り出していて幻想の世界を支配している。</a:t>
            </a:r>
            <a:endParaRPr lang="ja-JP" altLang="en-US" sz="28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435405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400" y="2127250"/>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221255"/>
            <a:ext cx="12191999" cy="584775"/>
          </a:xfrm>
          <a:prstGeom prst="rect">
            <a:avLst/>
          </a:prstGeom>
        </p:spPr>
        <p:txBody>
          <a:bodyPr wrap="square">
            <a:spAutoFit/>
          </a:bodyPr>
          <a:lstStyle/>
          <a:p>
            <a:pPr algn="ctr">
              <a:defRPr/>
            </a:pPr>
            <a:r>
              <a:rPr lang="ja-JP" altLang="en-US" sz="3200" b="1" dirty="0" smtClean="0">
                <a:solidFill>
                  <a:srgbClr val="C00000"/>
                </a:solidFill>
                <a:latin typeface="Meiryo UI" panose="020B0604030504040204" pitchFamily="50" charset="-128"/>
                <a:ea typeface="Meiryo UI" panose="020B0604030504040204" pitchFamily="50" charset="-128"/>
              </a:rPr>
              <a:t>プラズモニック・メタマテリアル</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0049463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テキスト ボックス 4"/>
          <p:cNvSpPr txBox="1"/>
          <p:nvPr/>
        </p:nvSpPr>
        <p:spPr>
          <a:xfrm>
            <a:off x="1054837" y="248054"/>
            <a:ext cx="10082326" cy="584775"/>
          </a:xfrm>
          <a:prstGeom prst="rect">
            <a:avLst/>
          </a:prstGeom>
          <a:noFill/>
        </p:spPr>
        <p:txBody>
          <a:bodyPr wrap="square" rtlCol="0">
            <a:spAutoFit/>
          </a:bodyPr>
          <a:lstStyle/>
          <a:p>
            <a:pPr algn="ctr"/>
            <a:r>
              <a:rPr lang="en-US" altLang="ja-JP" sz="3200" b="1" dirty="0">
                <a:solidFill>
                  <a:srgbClr val="C00000"/>
                </a:solidFill>
                <a:latin typeface="Arial Black" panose="020B0A04020102020204" pitchFamily="34" charset="0"/>
                <a:ea typeface="UD デジタル 教科書体 NP-B" panose="02020700000000000000" pitchFamily="18" charset="-128"/>
              </a:rPr>
              <a:t> </a:t>
            </a:r>
            <a:r>
              <a:rPr lang="ja-JP" altLang="en-US" sz="3200" b="1" dirty="0" smtClean="0">
                <a:solidFill>
                  <a:srgbClr val="C00000"/>
                </a:solidFill>
                <a:latin typeface="Arial Black" panose="020B0A04020102020204" pitchFamily="34" charset="0"/>
                <a:ea typeface="UD デジタル 教科書体 NP-B" panose="02020700000000000000" pitchFamily="18" charset="-128"/>
              </a:rPr>
              <a:t>スーパーレンズ</a:t>
            </a:r>
            <a:endParaRPr kumimoji="1" lang="ja-JP" altLang="en-US" sz="4400" dirty="0">
              <a:solidFill>
                <a:srgbClr val="C00000"/>
              </a:solidFill>
              <a:latin typeface="Arial Black" panose="020B0A04020102020204" pitchFamily="34" charset="0"/>
              <a:ea typeface="UD デジタル 教科書体 NP-B" panose="02020700000000000000" pitchFamily="18" charset="-128"/>
            </a:endParaRPr>
          </a:p>
        </p:txBody>
      </p:sp>
      <p:pic>
        <p:nvPicPr>
          <p:cNvPr id="5122" name="Picture 2"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3317" y="2319454"/>
            <a:ext cx="3320275" cy="44270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6173" y="2319454"/>
            <a:ext cx="3320275" cy="4427034"/>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1188332"/>
            <a:ext cx="12192000" cy="1323439"/>
          </a:xfrm>
          <a:prstGeom prst="rect">
            <a:avLst/>
          </a:prstGeom>
        </p:spPr>
        <p:txBody>
          <a:bodyPr wrap="square">
            <a:spAutoFit/>
          </a:bodyPr>
          <a:lstStyle/>
          <a:p>
            <a:r>
              <a:rPr lang="ja-JP" altLang="en-US" sz="1600" dirty="0">
                <a:latin typeface="Arial Black" panose="020B0A04020102020204" pitchFamily="34" charset="0"/>
                <a:ea typeface="UD デジタル 教科書体 N-R" panose="02020400000000000000" pitchFamily="17" charset="-128"/>
              </a:rPr>
              <a:t>ロシア人科学者ベセラゴ（</a:t>
            </a:r>
            <a:r>
              <a:rPr lang="en-US" altLang="ja-JP" sz="1600" dirty="0">
                <a:latin typeface="Arial Black" panose="020B0A04020102020204" pitchFamily="34" charset="0"/>
                <a:ea typeface="UD デジタル 教科書体 N-R" panose="02020400000000000000" pitchFamily="17" charset="-128"/>
              </a:rPr>
              <a:t>Victor </a:t>
            </a:r>
            <a:r>
              <a:rPr lang="en-US" altLang="ja-JP" sz="1600" dirty="0" err="1">
                <a:latin typeface="Arial Black" panose="020B0A04020102020204" pitchFamily="34" charset="0"/>
                <a:ea typeface="UD デジタル 教科書体 N-R" panose="02020400000000000000" pitchFamily="17" charset="-128"/>
              </a:rPr>
              <a:t>Veselago</a:t>
            </a:r>
            <a:r>
              <a:rPr lang="ja-JP" altLang="en-US" sz="1600" dirty="0">
                <a:latin typeface="Arial Black" panose="020B0A04020102020204" pitchFamily="34" charset="0"/>
                <a:ea typeface="UD デジタル 教科書体 N-R" panose="02020400000000000000" pitchFamily="17" charset="-128"/>
              </a:rPr>
              <a:t>）は「負の屈折率」をもつ物質がどこかにあるはずだと</a:t>
            </a:r>
            <a:r>
              <a:rPr lang="ja-JP" altLang="en-US" sz="1600" dirty="0" smtClean="0">
                <a:latin typeface="Arial Black" panose="020B0A04020102020204" pitchFamily="34" charset="0"/>
                <a:ea typeface="UD デジタル 教科書体 N-R" panose="02020400000000000000" pitchFamily="17" charset="-128"/>
              </a:rPr>
              <a:t>考えた。</a:t>
            </a:r>
            <a:endParaRPr lang="en-US" altLang="ja-JP" sz="1600" dirty="0" smtClean="0">
              <a:latin typeface="Arial Black" panose="020B0A04020102020204" pitchFamily="34" charset="0"/>
              <a:ea typeface="UD デジタル 教科書体 N-R" panose="02020400000000000000" pitchFamily="17" charset="-128"/>
            </a:endParaRPr>
          </a:p>
          <a:p>
            <a:r>
              <a:rPr lang="ja-JP" altLang="en-US" sz="1600" dirty="0" smtClean="0">
                <a:latin typeface="Arial Black" panose="020B0A04020102020204" pitchFamily="34" charset="0"/>
                <a:ea typeface="UD デジタル 教科書体 N-R" panose="02020400000000000000" pitchFamily="17" charset="-128"/>
              </a:rPr>
              <a:t>屈折は</a:t>
            </a:r>
            <a:r>
              <a:rPr lang="ja-JP" altLang="en-US" sz="1600" dirty="0">
                <a:latin typeface="Arial Black" panose="020B0A04020102020204" pitchFamily="34" charset="0"/>
                <a:ea typeface="UD デジタル 教科書体 N-R" panose="02020400000000000000" pitchFamily="17" charset="-128"/>
              </a:rPr>
              <a:t>、光や音波などの波（波動）が異なる媒質の境界で 進行方向を変える</a:t>
            </a:r>
            <a:r>
              <a:rPr lang="ja-JP" altLang="en-US" sz="1600" dirty="0" smtClean="0">
                <a:latin typeface="Arial Black" panose="020B0A04020102020204" pitchFamily="34" charset="0"/>
                <a:ea typeface="UD デジタル 教科書体 N-R" panose="02020400000000000000" pitchFamily="17" charset="-128"/>
              </a:rPr>
              <a:t>現象。</a:t>
            </a:r>
            <a:r>
              <a:rPr lang="ja-JP" altLang="en-US" sz="1600" dirty="0">
                <a:latin typeface="Arial Black" panose="020B0A04020102020204" pitchFamily="34" charset="0"/>
                <a:ea typeface="UD デジタル 教科書体 N-R" panose="02020400000000000000" pitchFamily="17" charset="-128"/>
              </a:rPr>
              <a:t>身近なところで、水にお箸やフォークを差し込むと、水面のところで折れ曲がったように</a:t>
            </a:r>
            <a:r>
              <a:rPr lang="ja-JP" altLang="en-US" sz="1600" dirty="0" smtClean="0">
                <a:latin typeface="Arial Black" panose="020B0A04020102020204" pitchFamily="34" charset="0"/>
                <a:ea typeface="UD デジタル 教科書体 N-R" panose="02020400000000000000" pitchFamily="17" charset="-128"/>
              </a:rPr>
              <a:t>見える。</a:t>
            </a:r>
            <a:r>
              <a:rPr lang="ja-JP" altLang="en-US" sz="1600" dirty="0">
                <a:latin typeface="Arial Black" panose="020B0A04020102020204" pitchFamily="34" charset="0"/>
                <a:ea typeface="UD デジタル 教科書体 N-R" panose="02020400000000000000" pitchFamily="17" charset="-128"/>
              </a:rPr>
              <a:t>これは、水と空気の屈折率（真空中の光の速度と媒質中の光の速度の比）が異なるから</a:t>
            </a:r>
            <a:r>
              <a:rPr lang="ja-JP" altLang="en-US" sz="1600" dirty="0" smtClean="0">
                <a:latin typeface="Arial Black" panose="020B0A04020102020204" pitchFamily="34" charset="0"/>
                <a:ea typeface="UD デジタル 教科書体 N-R" panose="02020400000000000000" pitchFamily="17" charset="-128"/>
              </a:rPr>
              <a:t>で自然界</a:t>
            </a:r>
            <a:r>
              <a:rPr lang="ja-JP" altLang="en-US" sz="1600" dirty="0">
                <a:latin typeface="Arial Black" panose="020B0A04020102020204" pitchFamily="34" charset="0"/>
                <a:ea typeface="UD デジタル 教科書体 N-R" panose="02020400000000000000" pitchFamily="17" charset="-128"/>
              </a:rPr>
              <a:t>の物質の屈折率はすべて</a:t>
            </a:r>
            <a:r>
              <a:rPr lang="ja-JP" altLang="en-US" sz="1600" b="1" dirty="0">
                <a:latin typeface="Arial Black" panose="020B0A04020102020204" pitchFamily="34" charset="0"/>
                <a:ea typeface="UD デジタル 教科書体 N-R" panose="02020400000000000000" pitchFamily="17" charset="-128"/>
              </a:rPr>
              <a:t>正の値</a:t>
            </a:r>
            <a:r>
              <a:rPr lang="ja-JP" altLang="en-US" sz="1600" dirty="0">
                <a:latin typeface="Arial Black" panose="020B0A04020102020204" pitchFamily="34" charset="0"/>
                <a:ea typeface="UD デジタル 教科書体 N-R" panose="02020400000000000000" pitchFamily="17" charset="-128"/>
              </a:rPr>
              <a:t>をとっています</a:t>
            </a:r>
            <a:r>
              <a:rPr lang="ja-JP" altLang="en-US" sz="1600" dirty="0" smtClean="0">
                <a:latin typeface="Arial Black" panose="020B0A04020102020204" pitchFamily="34" charset="0"/>
                <a:ea typeface="UD デジタル 教科書体 N-R" panose="02020400000000000000" pitchFamily="17" charset="-128"/>
              </a:rPr>
              <a:t>。しかし、水</a:t>
            </a:r>
            <a:r>
              <a:rPr lang="ja-JP" altLang="en-US" sz="1600" dirty="0">
                <a:latin typeface="Arial Black" panose="020B0A04020102020204" pitchFamily="34" charset="0"/>
                <a:ea typeface="UD デジタル 教科書体 N-R" panose="02020400000000000000" pitchFamily="17" charset="-128"/>
              </a:rPr>
              <a:t>の屈折率が負の値だったとすると、水に</a:t>
            </a:r>
            <a:r>
              <a:rPr lang="ja-JP" altLang="en-US" sz="1600" dirty="0" smtClean="0">
                <a:latin typeface="Arial Black" panose="020B0A04020102020204" pitchFamily="34" charset="0"/>
                <a:ea typeface="UD デジタル 教科書体 N-R" panose="02020400000000000000" pitchFamily="17" charset="-128"/>
              </a:rPr>
              <a:t>入れたフォークは水面下</a:t>
            </a:r>
            <a:r>
              <a:rPr lang="ja-JP" altLang="en-US" sz="1600" dirty="0">
                <a:latin typeface="Arial Black" panose="020B0A04020102020204" pitchFamily="34" charset="0"/>
                <a:ea typeface="UD デジタル 教科書体 N-R" panose="02020400000000000000" pitchFamily="17" charset="-128"/>
              </a:rPr>
              <a:t>で逆向きに</a:t>
            </a:r>
            <a:r>
              <a:rPr lang="ja-JP" altLang="en-US" sz="1600" dirty="0" smtClean="0">
                <a:latin typeface="Arial Black" panose="020B0A04020102020204" pitchFamily="34" charset="0"/>
                <a:ea typeface="UD デジタル 教科書体 N-R" panose="02020400000000000000" pitchFamily="17" charset="-128"/>
              </a:rPr>
              <a:t>見える</a:t>
            </a:r>
            <a:r>
              <a:rPr lang="en-US" altLang="ja-JP" sz="1600" dirty="0" smtClean="0">
                <a:latin typeface="Arial Black" panose="020B0A04020102020204" pitchFamily="34" charset="0"/>
                <a:ea typeface="UD デジタル 教科書体 N-R" panose="02020400000000000000" pitchFamily="17" charset="-128"/>
              </a:rPr>
              <a:t>…</a:t>
            </a:r>
            <a:r>
              <a:rPr lang="ja-JP" altLang="en-US" sz="1600" dirty="0" smtClean="0">
                <a:latin typeface="Arial Black" panose="020B0A04020102020204" pitchFamily="34" charset="0"/>
                <a:ea typeface="UD デジタル 教科書体 N-R" panose="02020400000000000000" pitchFamily="17" charset="-128"/>
              </a:rPr>
              <a:t>筈</a:t>
            </a:r>
            <a:r>
              <a:rPr lang="en-US" altLang="ja-JP" sz="1600" dirty="0" smtClean="0">
                <a:latin typeface="Arial Black" panose="020B0A04020102020204" pitchFamily="34" charset="0"/>
                <a:ea typeface="UD デジタル 教科書体 N-R" panose="02020400000000000000" pitchFamily="17" charset="-128"/>
              </a:rPr>
              <a:t>~</a:t>
            </a:r>
            <a:endParaRPr lang="ja-JP" altLang="en-US" sz="1600" dirty="0">
              <a:latin typeface="Arial Black" panose="020B0A04020102020204" pitchFamily="34" charset="0"/>
              <a:ea typeface="UD デジタル 教科書体 N-R" panose="02020400000000000000" pitchFamily="17" charset="-128"/>
            </a:endParaRPr>
          </a:p>
        </p:txBody>
      </p:sp>
      <p:sp>
        <p:nvSpPr>
          <p:cNvPr id="4" name="テキスト ボックス 3"/>
          <p:cNvSpPr txBox="1"/>
          <p:nvPr/>
        </p:nvSpPr>
        <p:spPr>
          <a:xfrm>
            <a:off x="6014144" y="2312201"/>
            <a:ext cx="1204332"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正の屈折</a:t>
            </a:r>
            <a:endParaRPr kumimoji="1" lang="ja-JP" altLang="en-US"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9581288" y="2327105"/>
            <a:ext cx="1204332"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負の屈折</a:t>
            </a:r>
            <a:endParaRPr kumimoji="1" lang="ja-JP" altLang="en-US"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8920970" y="6446362"/>
            <a:ext cx="2802598" cy="307777"/>
          </a:xfrm>
          <a:prstGeom prst="rect">
            <a:avLst/>
          </a:prstGeom>
          <a:noFill/>
        </p:spPr>
        <p:txBody>
          <a:bodyPr wrap="square" rtlCol="0">
            <a:spAutoFit/>
          </a:bodyPr>
          <a:lstStyle/>
          <a:p>
            <a:pPr algn="ctr"/>
            <a:r>
              <a:rPr kumimoji="1" lang="en-US" altLang="ja-JP" sz="1400" dirty="0" smtClean="0">
                <a:solidFill>
                  <a:srgbClr val="C00000"/>
                </a:solidFill>
                <a:latin typeface="Meiryo UI" panose="020B0604030504040204" pitchFamily="50" charset="-128"/>
                <a:ea typeface="Meiryo UI" panose="020B0604030504040204" pitchFamily="50" charset="-128"/>
              </a:rPr>
              <a:t>※</a:t>
            </a:r>
            <a:r>
              <a:rPr kumimoji="1" lang="ja-JP" altLang="en-US" sz="1400" dirty="0" smtClean="0">
                <a:solidFill>
                  <a:srgbClr val="C00000"/>
                </a:solidFill>
                <a:latin typeface="Meiryo UI" panose="020B0604030504040204" pitchFamily="50" charset="-128"/>
                <a:ea typeface="Meiryo UI" panose="020B0604030504040204" pitchFamily="50" charset="-128"/>
              </a:rPr>
              <a:t>注意：この写真はイメージ</a:t>
            </a:r>
            <a:endParaRPr kumimoji="1" lang="ja-JP" altLang="en-US" sz="1400" dirty="0">
              <a:solidFill>
                <a:srgbClr val="C00000"/>
              </a:solidFill>
              <a:latin typeface="Meiryo UI" panose="020B0604030504040204" pitchFamily="50" charset="-128"/>
              <a:ea typeface="Meiryo UI" panose="020B0604030504040204" pitchFamily="50" charset="-128"/>
            </a:endParaRPr>
          </a:p>
        </p:txBody>
      </p:sp>
      <p:pic>
        <p:nvPicPr>
          <p:cNvPr id="5126" name="Picture 6" descr="ãã¹ã¼ãã¼ã¬ã³ãºãã®ç»åæ¤ç´¢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250" y="2593008"/>
            <a:ext cx="3805911" cy="4161131"/>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2829356" y="706976"/>
            <a:ext cx="6533288" cy="307777"/>
          </a:xfrm>
          <a:prstGeom prst="rect">
            <a:avLst/>
          </a:prstGeom>
        </p:spPr>
        <p:txBody>
          <a:bodyPr wrap="square">
            <a:spAutoFit/>
          </a:bodyPr>
          <a:lstStyle/>
          <a:p>
            <a:pPr algn="ctr"/>
            <a:r>
              <a:rPr lang="ja-JP" altLang="en-US" sz="1400" dirty="0" smtClean="0">
                <a:latin typeface="Meiryo UI" panose="020B0604030504040204" pitchFamily="50" charset="-128"/>
                <a:ea typeface="Meiryo UI" panose="020B0604030504040204" pitchFamily="50" charset="-128"/>
              </a:rPr>
              <a:t>屈折率が負のメタマテリアル</a:t>
            </a:r>
            <a:r>
              <a:rPr lang="ja-JP" altLang="en-US" sz="1400" dirty="0">
                <a:latin typeface="Meiryo UI" panose="020B0604030504040204" pitchFamily="50" charset="-128"/>
                <a:ea typeface="Meiryo UI" panose="020B0604030504040204" pitchFamily="50" charset="-128"/>
              </a:rPr>
              <a:t>でできた</a:t>
            </a:r>
            <a:r>
              <a:rPr lang="ja-JP" altLang="en-US" sz="1400" dirty="0" smtClean="0">
                <a:latin typeface="Meiryo UI" panose="020B0604030504040204" pitchFamily="50" charset="-128"/>
                <a:ea typeface="Meiryo UI" panose="020B0604030504040204" pitchFamily="50" charset="-128"/>
              </a:rPr>
              <a:t>レンズを「</a:t>
            </a:r>
            <a:r>
              <a:rPr lang="ja-JP" altLang="en-US" sz="1400" dirty="0">
                <a:latin typeface="Meiryo UI" panose="020B0604030504040204" pitchFamily="50" charset="-128"/>
                <a:ea typeface="Meiryo UI" panose="020B0604030504040204" pitchFamily="50" charset="-128"/>
              </a:rPr>
              <a:t>スーパーレンズ</a:t>
            </a:r>
            <a:r>
              <a:rPr lang="ja-JP" altLang="en-US" sz="1400" dirty="0" smtClean="0">
                <a:latin typeface="Meiryo UI" panose="020B0604030504040204" pitchFamily="50" charset="-128"/>
                <a:ea typeface="Meiryo UI" panose="020B0604030504040204" pitchFamily="50" charset="-128"/>
              </a:rPr>
              <a:t>」という。回析限界を超える！</a:t>
            </a:r>
            <a:endParaRPr lang="ja-JP" altLang="en-US" sz="14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261264" y="4900610"/>
            <a:ext cx="1204332" cy="338554"/>
          </a:xfrm>
          <a:prstGeom prst="rect">
            <a:avLst/>
          </a:prstGeom>
          <a:noFill/>
        </p:spPr>
        <p:txBody>
          <a:bodyPr wrap="square" rtlCol="0">
            <a:spAutoFit/>
          </a:bodyPr>
          <a:lstStyle/>
          <a:p>
            <a:pPr algn="ctr"/>
            <a:r>
              <a:rPr kumimoji="1" lang="ja-JP" altLang="en-US" sz="1600" b="1" dirty="0" smtClean="0">
                <a:solidFill>
                  <a:srgbClr val="C00000"/>
                </a:solidFill>
                <a:latin typeface="Meiryo UI" panose="020B0604030504040204" pitchFamily="50" charset="-128"/>
                <a:ea typeface="Meiryo UI" panose="020B0604030504040204" pitchFamily="50" charset="-128"/>
              </a:rPr>
              <a:t>正の屈折</a:t>
            </a:r>
            <a:endParaRPr kumimoji="1" lang="ja-JP" altLang="en-US" sz="1600" b="1" dirty="0">
              <a:solidFill>
                <a:srgbClr val="C00000"/>
              </a:solidFill>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99440" y="4916987"/>
            <a:ext cx="1204332" cy="338554"/>
          </a:xfrm>
          <a:prstGeom prst="rect">
            <a:avLst/>
          </a:prstGeom>
          <a:noFill/>
        </p:spPr>
        <p:txBody>
          <a:bodyPr wrap="square" rtlCol="0">
            <a:spAutoFit/>
          </a:bodyPr>
          <a:lstStyle/>
          <a:p>
            <a:pPr algn="r"/>
            <a:r>
              <a:rPr kumimoji="1" lang="ja-JP" altLang="en-US" sz="1600" b="1" dirty="0" smtClean="0">
                <a:solidFill>
                  <a:srgbClr val="7030A0"/>
                </a:solidFill>
                <a:latin typeface="Meiryo UI" panose="020B0604030504040204" pitchFamily="50" charset="-128"/>
                <a:ea typeface="Meiryo UI" panose="020B0604030504040204" pitchFamily="50" charset="-128"/>
              </a:rPr>
              <a:t>負の屈折</a:t>
            </a:r>
            <a:endParaRPr kumimoji="1" lang="ja-JP" altLang="en-US" sz="1600" b="1" dirty="0">
              <a:solidFill>
                <a:srgbClr val="7030A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854006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テキスト ボックス 4"/>
          <p:cNvSpPr txBox="1"/>
          <p:nvPr/>
        </p:nvSpPr>
        <p:spPr>
          <a:xfrm>
            <a:off x="3896015" y="87888"/>
            <a:ext cx="4442449" cy="584775"/>
          </a:xfrm>
          <a:prstGeom prst="rect">
            <a:avLst/>
          </a:prstGeom>
          <a:noFill/>
        </p:spPr>
        <p:txBody>
          <a:bodyPr wrap="square" rtlCol="0">
            <a:spAutoFit/>
          </a:bodyPr>
          <a:lstStyle/>
          <a:p>
            <a:pPr algn="ctr"/>
            <a:r>
              <a:rPr lang="en-US" altLang="ja-JP" sz="3200" b="1" dirty="0">
                <a:solidFill>
                  <a:srgbClr val="C00000"/>
                </a:solidFill>
                <a:latin typeface="Arial Black" panose="020B0A04020102020204" pitchFamily="34" charset="0"/>
                <a:ea typeface="UD デジタル 教科書体 NP-B" panose="02020700000000000000" pitchFamily="18" charset="-128"/>
              </a:rPr>
              <a:t> </a:t>
            </a:r>
            <a:r>
              <a:rPr lang="ja-JP" altLang="en-US" sz="3200" b="1" dirty="0" smtClean="0">
                <a:solidFill>
                  <a:srgbClr val="C00000"/>
                </a:solidFill>
                <a:latin typeface="Arial Black" panose="020B0A04020102020204" pitchFamily="34" charset="0"/>
                <a:ea typeface="UD デジタル 教科書体 NP-B" panose="02020700000000000000" pitchFamily="18" charset="-128"/>
              </a:rPr>
              <a:t>メタマテリアル</a:t>
            </a:r>
            <a:endParaRPr kumimoji="1" lang="ja-JP" altLang="en-US" sz="4400" dirty="0">
              <a:solidFill>
                <a:srgbClr val="C00000"/>
              </a:solidFill>
              <a:latin typeface="Arial Black" panose="020B0A04020102020204" pitchFamily="34" charset="0"/>
              <a:ea typeface="UD デジタル 教科書体 NP-B" panose="02020700000000000000" pitchFamily="18" charset="-128"/>
            </a:endParaRPr>
          </a:p>
        </p:txBody>
      </p:sp>
      <p:pic>
        <p:nvPicPr>
          <p:cNvPr id="2" name="Picture 2" descr="220px-Vesel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675" y="234110"/>
            <a:ext cx="1749425" cy="1876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ohnPend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675" y="2524430"/>
            <a:ext cx="1749425" cy="17494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439117" y="6560224"/>
            <a:ext cx="1164101" cy="276999"/>
          </a:xfrm>
          <a:prstGeom prst="rect">
            <a:avLst/>
          </a:prstGeom>
        </p:spPr>
        <p:txBody>
          <a:bodyPr wrap="none">
            <a:spAutoFit/>
          </a:bodyPr>
          <a:lstStyle/>
          <a:p>
            <a:r>
              <a:rPr lang="en-US" altLang="ja-JP" sz="1200" i="1" dirty="0">
                <a:solidFill>
                  <a:srgbClr val="333333"/>
                </a:solidFill>
                <a:latin typeface="Helmet"/>
              </a:rPr>
              <a:t>David R. Smith</a:t>
            </a:r>
            <a:endParaRPr lang="ja-JP" altLang="en-US" sz="1200" dirty="0"/>
          </a:p>
        </p:txBody>
      </p:sp>
      <p:sp>
        <p:nvSpPr>
          <p:cNvPr id="10" name="正方形/長方形 9"/>
          <p:cNvSpPr/>
          <p:nvPr/>
        </p:nvSpPr>
        <p:spPr>
          <a:xfrm>
            <a:off x="10402513" y="4224077"/>
            <a:ext cx="1231747" cy="276999"/>
          </a:xfrm>
          <a:prstGeom prst="rect">
            <a:avLst/>
          </a:prstGeom>
        </p:spPr>
        <p:txBody>
          <a:bodyPr wrap="none">
            <a:spAutoFit/>
          </a:bodyPr>
          <a:lstStyle/>
          <a:p>
            <a:r>
              <a:rPr lang="en-US" altLang="ja-JP" sz="1200" i="1" dirty="0">
                <a:latin typeface="Helmet"/>
                <a:ea typeface="Meiryo UI" panose="020B0604030504040204" pitchFamily="50" charset="-128"/>
              </a:rPr>
              <a:t>John B. </a:t>
            </a:r>
            <a:r>
              <a:rPr lang="en-US" altLang="ja-JP" sz="1200" i="1" dirty="0" err="1">
                <a:latin typeface="Helmet"/>
                <a:ea typeface="Meiryo UI" panose="020B0604030504040204" pitchFamily="50" charset="-128"/>
              </a:rPr>
              <a:t>Pendry</a:t>
            </a:r>
            <a:r>
              <a:rPr lang="en-US" altLang="ja-JP" sz="1200" i="1" dirty="0">
                <a:latin typeface="Helmet"/>
                <a:ea typeface="Meiryo UI" panose="020B0604030504040204" pitchFamily="50" charset="-128"/>
              </a:rPr>
              <a:t> </a:t>
            </a:r>
            <a:endParaRPr lang="ja-JP" altLang="en-US" sz="1000" dirty="0">
              <a:latin typeface="Helmet"/>
              <a:ea typeface="Meiryo UI" panose="020B0604030504040204" pitchFamily="50" charset="-128"/>
            </a:endParaRPr>
          </a:p>
        </p:txBody>
      </p:sp>
      <p:sp>
        <p:nvSpPr>
          <p:cNvPr id="11" name="正方形/長方形 10"/>
          <p:cNvSpPr/>
          <p:nvPr/>
        </p:nvSpPr>
        <p:spPr>
          <a:xfrm>
            <a:off x="10312552" y="2049433"/>
            <a:ext cx="1236236" cy="276999"/>
          </a:xfrm>
          <a:prstGeom prst="rect">
            <a:avLst/>
          </a:prstGeom>
        </p:spPr>
        <p:txBody>
          <a:bodyPr wrap="none">
            <a:spAutoFit/>
          </a:bodyPr>
          <a:lstStyle/>
          <a:p>
            <a:r>
              <a:rPr lang="en-US" altLang="ja-JP" sz="1200" i="1" dirty="0">
                <a:latin typeface="Helmet"/>
              </a:rPr>
              <a:t>Victor </a:t>
            </a:r>
            <a:r>
              <a:rPr lang="en-US" altLang="ja-JP" sz="1200" i="1" dirty="0" err="1">
                <a:latin typeface="Helmet"/>
              </a:rPr>
              <a:t>Veselago</a:t>
            </a:r>
            <a:endParaRPr lang="ja-JP" altLang="en-US" sz="800" i="1" dirty="0">
              <a:latin typeface="Helmet"/>
              <a:ea typeface="Meiryo UI" panose="020B0604030504040204" pitchFamily="50" charset="-128"/>
            </a:endParaRPr>
          </a:p>
        </p:txBody>
      </p:sp>
      <p:sp>
        <p:nvSpPr>
          <p:cNvPr id="6" name="テキスト ボックス 5"/>
          <p:cNvSpPr txBox="1"/>
          <p:nvPr/>
        </p:nvSpPr>
        <p:spPr>
          <a:xfrm>
            <a:off x="9910823" y="8520"/>
            <a:ext cx="2198915"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負の屈折率を持つ物質を予言</a:t>
            </a:r>
            <a:endParaRPr kumimoji="1" lang="ja-JP" altLang="en-US" sz="1100" dirty="0">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5"/>
          <a:stretch>
            <a:fillRect/>
          </a:stretch>
        </p:blipFill>
        <p:spPr>
          <a:xfrm>
            <a:off x="10143675" y="4847791"/>
            <a:ext cx="1700724" cy="1766863"/>
          </a:xfrm>
          <a:prstGeom prst="rect">
            <a:avLst/>
          </a:prstGeom>
        </p:spPr>
      </p:pic>
      <p:sp>
        <p:nvSpPr>
          <p:cNvPr id="14" name="テキスト ボックス 13"/>
          <p:cNvSpPr txBox="1"/>
          <p:nvPr/>
        </p:nvSpPr>
        <p:spPr>
          <a:xfrm>
            <a:off x="10109541" y="2294890"/>
            <a:ext cx="1801478"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メタマテリアル理論</a:t>
            </a:r>
            <a:endParaRPr kumimoji="1" lang="ja-JP" altLang="en-US" sz="1100" dirty="0">
              <a:latin typeface="Meiryo UI" panose="020B0604030504040204" pitchFamily="50" charset="-128"/>
              <a:ea typeface="Meiryo UI" panose="020B0604030504040204" pitchFamily="50" charset="-128"/>
            </a:endParaRPr>
          </a:p>
        </p:txBody>
      </p:sp>
      <p:pic>
        <p:nvPicPr>
          <p:cNvPr id="7176" name="Picture 8" descr="metamater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319" y="3740035"/>
            <a:ext cx="3825537" cy="287461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10091622" y="4620570"/>
            <a:ext cx="1801478" cy="261610"/>
          </a:xfrm>
          <a:prstGeom prst="rect">
            <a:avLst/>
          </a:prstGeom>
          <a:noFill/>
        </p:spPr>
        <p:txBody>
          <a:bodyPr wrap="square" rtlCol="0">
            <a:spAutoFit/>
          </a:bodyPr>
          <a:lstStyle/>
          <a:p>
            <a:pPr algn="ctr"/>
            <a:r>
              <a:rPr kumimoji="1" lang="ja-JP" altLang="en-US" sz="1100" dirty="0" smtClean="0">
                <a:latin typeface="Meiryo UI" panose="020B0604030504040204" pitchFamily="50" charset="-128"/>
                <a:ea typeface="Meiryo UI" panose="020B0604030504040204" pitchFamily="50" charset="-128"/>
              </a:rPr>
              <a:t>メタマテリアル開発・検証実験</a:t>
            </a:r>
            <a:endParaRPr kumimoji="1" lang="ja-JP" altLang="en-US" sz="1100" dirty="0">
              <a:latin typeface="Meiryo UI" panose="020B0604030504040204" pitchFamily="50" charset="-128"/>
              <a:ea typeface="Meiryo UI" panose="020B0604030504040204" pitchFamily="50" charset="-128"/>
            </a:endParaRPr>
          </a:p>
        </p:txBody>
      </p:sp>
      <p:sp>
        <p:nvSpPr>
          <p:cNvPr id="9" name="正方形/長方形 8"/>
          <p:cNvSpPr/>
          <p:nvPr/>
        </p:nvSpPr>
        <p:spPr>
          <a:xfrm>
            <a:off x="137399" y="1002993"/>
            <a:ext cx="5656919" cy="1323439"/>
          </a:xfrm>
          <a:prstGeom prst="rect">
            <a:avLst/>
          </a:prstGeom>
        </p:spPr>
        <p:txBody>
          <a:bodyPr wrap="square">
            <a:spAutoFit/>
          </a:bodyPr>
          <a:lstStyle/>
          <a:p>
            <a:r>
              <a:rPr lang="ja-JP" altLang="en-US" sz="1600" dirty="0">
                <a:solidFill>
                  <a:srgbClr val="000000"/>
                </a:solidFill>
                <a:latin typeface="Arial Black" panose="020B0A04020102020204" pitchFamily="34" charset="0"/>
                <a:ea typeface="UD デジタル 教科書体 N-R" panose="02020400000000000000" pitchFamily="17" charset="-128"/>
              </a:rPr>
              <a:t>メタマテリアルは、金属などの微細共振器を電磁波長より小さなサイズで周期配列して物質の誘電率・透磁率を変化させた人工</a:t>
            </a:r>
            <a:r>
              <a:rPr lang="ja-JP" altLang="en-US" sz="1600" dirty="0" smtClean="0">
                <a:solidFill>
                  <a:srgbClr val="000000"/>
                </a:solidFill>
                <a:latin typeface="Arial Black" panose="020B0A04020102020204" pitchFamily="34" charset="0"/>
                <a:ea typeface="UD デジタル 教科書体 N-R" panose="02020400000000000000" pitchFamily="17" charset="-128"/>
              </a:rPr>
              <a:t>素材。</a:t>
            </a:r>
            <a:endParaRPr lang="en-US" altLang="ja-JP" sz="1600" dirty="0" smtClean="0">
              <a:solidFill>
                <a:srgbClr val="000000"/>
              </a:solidFill>
              <a:latin typeface="Arial Black" panose="020B0A04020102020204" pitchFamily="34" charset="0"/>
              <a:ea typeface="UD デジタル 教科書体 N-R" panose="02020400000000000000" pitchFamily="17" charset="-128"/>
            </a:endParaRPr>
          </a:p>
          <a:p>
            <a:r>
              <a:rPr lang="ja-JP" altLang="en-US" sz="1600" dirty="0" smtClean="0">
                <a:solidFill>
                  <a:srgbClr val="000000"/>
                </a:solidFill>
                <a:latin typeface="Arial Black" panose="020B0A04020102020204" pitchFamily="34" charset="0"/>
                <a:ea typeface="UD デジタル 教科書体 N-R" panose="02020400000000000000" pitchFamily="17" charset="-128"/>
              </a:rPr>
              <a:t>メタマテリアルは、隠したい</a:t>
            </a:r>
            <a:r>
              <a:rPr lang="ja-JP" altLang="en-US" sz="1600" dirty="0">
                <a:solidFill>
                  <a:srgbClr val="000000"/>
                </a:solidFill>
                <a:latin typeface="Arial Black" panose="020B0A04020102020204" pitchFamily="34" charset="0"/>
                <a:ea typeface="UD デジタル 教科書体 N-R" panose="02020400000000000000" pitchFamily="17" charset="-128"/>
              </a:rPr>
              <a:t>物体の周囲に特異な電磁気学的場を</a:t>
            </a:r>
            <a:r>
              <a:rPr lang="ja-JP" altLang="en-US" sz="1600" dirty="0" smtClean="0">
                <a:solidFill>
                  <a:srgbClr val="000000"/>
                </a:solidFill>
                <a:latin typeface="Arial Black" panose="020B0A04020102020204" pitchFamily="34" charset="0"/>
                <a:ea typeface="UD デジタル 教科書体 N-R" panose="02020400000000000000" pitchFamily="17" charset="-128"/>
              </a:rPr>
              <a:t>作り上げ擬似的</a:t>
            </a:r>
            <a:r>
              <a:rPr lang="ja-JP" altLang="en-US" sz="1600" dirty="0">
                <a:solidFill>
                  <a:srgbClr val="000000"/>
                </a:solidFill>
                <a:latin typeface="Arial Black" panose="020B0A04020102020204" pitchFamily="34" charset="0"/>
                <a:ea typeface="UD デジタル 教科書体 N-R" panose="02020400000000000000" pitchFamily="17" charset="-128"/>
              </a:rPr>
              <a:t>な透明マントが</a:t>
            </a:r>
            <a:r>
              <a:rPr lang="ja-JP" altLang="en-US" sz="1600" dirty="0" smtClean="0">
                <a:solidFill>
                  <a:srgbClr val="000000"/>
                </a:solidFill>
                <a:latin typeface="Arial Black" panose="020B0A04020102020204" pitchFamily="34" charset="0"/>
                <a:ea typeface="UD デジタル 教科書体 N-R" panose="02020400000000000000" pitchFamily="17" charset="-128"/>
              </a:rPr>
              <a:t>実現。</a:t>
            </a:r>
            <a:endParaRPr lang="ja-JP" altLang="en-US" sz="1600" dirty="0">
              <a:latin typeface="Arial Black" panose="020B0A04020102020204" pitchFamily="34" charset="0"/>
              <a:ea typeface="UD デジタル 教科書体 N-R" panose="02020400000000000000" pitchFamily="17" charset="-128"/>
            </a:endParaRPr>
          </a:p>
        </p:txBody>
      </p:sp>
      <p:pic>
        <p:nvPicPr>
          <p:cNvPr id="7182" name="Picture 14" descr="ãéæãã³ããããªã¼ããã¿ã¼ãã®ç»åæ¤ç´¢çµæ"/>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486" y="2542040"/>
            <a:ext cx="5440281" cy="4072614"/>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p:cNvPicPr>
            <a:picLocks noChangeAspect="1"/>
          </p:cNvPicPr>
          <p:nvPr/>
        </p:nvPicPr>
        <p:blipFill>
          <a:blip r:embed="rId8"/>
          <a:stretch>
            <a:fillRect/>
          </a:stretch>
        </p:blipFill>
        <p:spPr>
          <a:xfrm>
            <a:off x="5794318" y="762102"/>
            <a:ext cx="3825537" cy="2875486"/>
          </a:xfrm>
          <a:prstGeom prst="rect">
            <a:avLst/>
          </a:prstGeom>
        </p:spPr>
      </p:pic>
    </p:spTree>
    <p:extLst>
      <p:ext uri="{BB962C8B-B14F-4D97-AF65-F5344CB8AC3E}">
        <p14:creationId xmlns:p14="http://schemas.microsoft.com/office/powerpoint/2010/main" val="13885125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5" name="テキスト ボックス 4"/>
          <p:cNvSpPr txBox="1"/>
          <p:nvPr/>
        </p:nvSpPr>
        <p:spPr>
          <a:xfrm>
            <a:off x="1054837" y="248054"/>
            <a:ext cx="10082326" cy="584775"/>
          </a:xfrm>
          <a:prstGeom prst="rect">
            <a:avLst/>
          </a:prstGeom>
          <a:noFill/>
        </p:spPr>
        <p:txBody>
          <a:bodyPr wrap="square" rtlCol="0">
            <a:spAutoFit/>
          </a:bodyPr>
          <a:lstStyle/>
          <a:p>
            <a:pPr algn="ctr"/>
            <a:r>
              <a:rPr lang="en-US" altLang="ja-JP" sz="3200" b="1" dirty="0">
                <a:solidFill>
                  <a:srgbClr val="C00000"/>
                </a:solidFill>
                <a:latin typeface="Arial Black" panose="020B0A04020102020204" pitchFamily="34" charset="0"/>
                <a:ea typeface="UD デジタル 教科書体 NP-B" panose="02020700000000000000" pitchFamily="18" charset="-128"/>
              </a:rPr>
              <a:t> </a:t>
            </a:r>
            <a:r>
              <a:rPr lang="ja-JP" altLang="en-US" sz="3200" b="1" dirty="0" smtClean="0">
                <a:solidFill>
                  <a:srgbClr val="C00000"/>
                </a:solidFill>
                <a:latin typeface="Arial Black" panose="020B0A04020102020204" pitchFamily="34" charset="0"/>
                <a:ea typeface="UD デジタル 教科書体 NP-B" panose="02020700000000000000" pitchFamily="18" charset="-128"/>
              </a:rPr>
              <a:t>非対称透過シールド</a:t>
            </a:r>
            <a:endParaRPr kumimoji="1" lang="ja-JP" altLang="en-US" sz="4400" dirty="0">
              <a:solidFill>
                <a:srgbClr val="C00000"/>
              </a:solidFill>
              <a:latin typeface="Arial Black" panose="020B0A04020102020204" pitchFamily="34" charset="0"/>
              <a:ea typeface="UD デジタル 教科書体 NP-B" panose="02020700000000000000" pitchFamily="18" charset="-128"/>
            </a:endParaRPr>
          </a:p>
        </p:txBody>
      </p:sp>
      <p:sp>
        <p:nvSpPr>
          <p:cNvPr id="13" name="正方形/長方形 12"/>
          <p:cNvSpPr/>
          <p:nvPr/>
        </p:nvSpPr>
        <p:spPr>
          <a:xfrm>
            <a:off x="90479" y="1245659"/>
            <a:ext cx="6096000" cy="584775"/>
          </a:xfrm>
          <a:prstGeom prst="rect">
            <a:avLst/>
          </a:prstGeom>
        </p:spPr>
        <p:txBody>
          <a:bodyPr>
            <a:spAutoFit/>
          </a:bodyPr>
          <a:lstStyle/>
          <a:p>
            <a:pPr algn="ctr"/>
            <a:r>
              <a:rPr lang="ja-JP" altLang="en-US" sz="1600" b="1" dirty="0" smtClean="0">
                <a:solidFill>
                  <a:srgbClr val="000000"/>
                </a:solidFill>
                <a:latin typeface="Arial Black" panose="020B0A04020102020204" pitchFamily="34" charset="0"/>
                <a:ea typeface="UD デジタル 教科書体 N-R" panose="02020400000000000000" pitchFamily="17" charset="-128"/>
              </a:rPr>
              <a:t>「</a:t>
            </a:r>
            <a:r>
              <a:rPr lang="ja-JP" altLang="en-US" sz="1600" b="1" dirty="0">
                <a:solidFill>
                  <a:srgbClr val="000000"/>
                </a:solidFill>
                <a:latin typeface="Arial Black" panose="020B0A04020102020204" pitchFamily="34" charset="0"/>
                <a:ea typeface="UD デジタル 教科書体 N-R" panose="02020400000000000000" pitchFamily="17" charset="-128"/>
              </a:rPr>
              <a:t>市街戦闘用の非対称素材</a:t>
            </a:r>
            <a:r>
              <a:rPr lang="ja-JP" altLang="en-US" sz="1600" b="1" dirty="0" smtClean="0">
                <a:solidFill>
                  <a:srgbClr val="000000"/>
                </a:solidFill>
                <a:latin typeface="Arial Black" panose="020B0A04020102020204" pitchFamily="34" charset="0"/>
                <a:ea typeface="UD デジタル 教科書体 N-R" panose="02020400000000000000" pitchFamily="17" charset="-128"/>
              </a:rPr>
              <a:t>」</a:t>
            </a:r>
            <a:endParaRPr lang="en-US" altLang="ja-JP" sz="1600" b="1" dirty="0" smtClean="0">
              <a:solidFill>
                <a:srgbClr val="000000"/>
              </a:solidFill>
              <a:latin typeface="Arial Black" panose="020B0A04020102020204" pitchFamily="34" charset="0"/>
              <a:ea typeface="UD デジタル 教科書体 N-R" panose="02020400000000000000" pitchFamily="17" charset="-128"/>
            </a:endParaRPr>
          </a:p>
          <a:p>
            <a:pPr algn="ctr"/>
            <a:r>
              <a:rPr lang="en-US" altLang="ja-JP" sz="1600" dirty="0" smtClean="0">
                <a:solidFill>
                  <a:srgbClr val="000000"/>
                </a:solidFill>
                <a:latin typeface="Arial Black" panose="020B0A04020102020204" pitchFamily="34" charset="0"/>
                <a:ea typeface="UD デジタル 教科書体 N-R" panose="02020400000000000000" pitchFamily="17" charset="-128"/>
              </a:rPr>
              <a:t>(</a:t>
            </a:r>
            <a:r>
              <a:rPr lang="en-US" altLang="ja-JP" sz="1600" dirty="0">
                <a:solidFill>
                  <a:srgbClr val="000000"/>
                </a:solidFill>
                <a:latin typeface="Arial Black" panose="020B0A04020102020204" pitchFamily="34" charset="0"/>
                <a:ea typeface="UD デジタル 教科書体 N-R" panose="02020400000000000000" pitchFamily="17" charset="-128"/>
              </a:rPr>
              <a:t>Asymmetric Materials for the Urban Battlespace</a:t>
            </a:r>
            <a:r>
              <a:rPr lang="en-US" altLang="ja-JP" sz="1600" dirty="0" smtClean="0">
                <a:solidFill>
                  <a:srgbClr val="000000"/>
                </a:solidFill>
                <a:latin typeface="Arial Black" panose="020B0A04020102020204" pitchFamily="34" charset="0"/>
                <a:ea typeface="UD デジタル 教科書体 N-R" panose="02020400000000000000" pitchFamily="17" charset="-128"/>
              </a:rPr>
              <a:t>)</a:t>
            </a:r>
            <a:endParaRPr lang="ja-JP" altLang="en-US" sz="1600" dirty="0">
              <a:latin typeface="Arial Black" panose="020B0A04020102020204" pitchFamily="34" charset="0"/>
              <a:ea typeface="UD デジタル 教科書体 N-R" panose="02020400000000000000" pitchFamily="17" charset="-128"/>
            </a:endParaRPr>
          </a:p>
        </p:txBody>
      </p:sp>
      <p:sp>
        <p:nvSpPr>
          <p:cNvPr id="15" name="正方形/長方形 14"/>
          <p:cNvSpPr/>
          <p:nvPr/>
        </p:nvSpPr>
        <p:spPr>
          <a:xfrm>
            <a:off x="225473" y="6079476"/>
            <a:ext cx="5870527" cy="738664"/>
          </a:xfrm>
          <a:prstGeom prst="rect">
            <a:avLst/>
          </a:prstGeom>
        </p:spPr>
        <p:txBody>
          <a:bodyPr wrap="square">
            <a:spAutoFit/>
          </a:bodyPr>
          <a:lstStyle/>
          <a:p>
            <a:r>
              <a:rPr lang="en-US" altLang="ja-JP" sz="1050" dirty="0">
                <a:latin typeface="UD デジタル 教科書体 N-R" panose="02020400000000000000" pitchFamily="17" charset="-128"/>
                <a:ea typeface="UD デジタル 教科書体 N-R" panose="02020400000000000000" pitchFamily="17" charset="-128"/>
              </a:rPr>
              <a:t>(1)</a:t>
            </a:r>
            <a:r>
              <a:rPr lang="ja-JP" altLang="en-US" sz="1050" dirty="0">
                <a:latin typeface="UD デジタル 教科書体 N-R" panose="02020400000000000000" pitchFamily="17" charset="-128"/>
                <a:ea typeface="UD デジタル 教科書体 N-R" panose="02020400000000000000" pitchFamily="17" charset="-128"/>
              </a:rPr>
              <a:t>可視光線に対して</a:t>
            </a:r>
            <a:r>
              <a:rPr lang="ja-JP" altLang="en-US" sz="1050" dirty="0" smtClean="0">
                <a:latin typeface="UD デジタル 教科書体 N-R" panose="02020400000000000000" pitchFamily="17" charset="-128"/>
                <a:ea typeface="UD デジタル 教科書体 N-R" panose="02020400000000000000" pitchFamily="17" charset="-128"/>
              </a:rPr>
              <a:t>非対称（シールド</a:t>
            </a:r>
            <a:r>
              <a:rPr lang="ja-JP" altLang="en-US" sz="1050" dirty="0">
                <a:latin typeface="UD デジタル 教科書体 N-R" panose="02020400000000000000" pitchFamily="17" charset="-128"/>
                <a:ea typeface="UD デジタル 教科書体 N-R" panose="02020400000000000000" pitchFamily="17" charset="-128"/>
              </a:rPr>
              <a:t>の内側からは外がみえるけれど</a:t>
            </a:r>
            <a:r>
              <a:rPr lang="ja-JP" altLang="en-US" sz="1050" dirty="0" smtClean="0">
                <a:latin typeface="UD デジタル 教科書体 N-R" panose="02020400000000000000" pitchFamily="17" charset="-128"/>
                <a:ea typeface="UD デジタル 教科書体 N-R" panose="02020400000000000000" pitchFamily="17" charset="-128"/>
              </a:rPr>
              <a:t>相手からは見えない）</a:t>
            </a:r>
            <a:endParaRPr lang="ja-JP" altLang="en-US" sz="1050" dirty="0">
              <a:latin typeface="UD デジタル 教科書体 N-R" panose="02020400000000000000" pitchFamily="17" charset="-128"/>
              <a:ea typeface="UD デジタル 教科書体 N-R" panose="02020400000000000000" pitchFamily="17" charset="-128"/>
            </a:endParaRPr>
          </a:p>
          <a:p>
            <a:r>
              <a:rPr lang="en-US" altLang="ja-JP" sz="1050" dirty="0">
                <a:latin typeface="UD デジタル 教科書体 N-R" panose="02020400000000000000" pitchFamily="17" charset="-128"/>
                <a:ea typeface="UD デジタル 教科書体 N-R" panose="02020400000000000000" pitchFamily="17" charset="-128"/>
              </a:rPr>
              <a:t>(2)</a:t>
            </a:r>
            <a:r>
              <a:rPr lang="ja-JP" altLang="en-US" sz="1050" dirty="0">
                <a:latin typeface="UD デジタル 教科書体 N-R" panose="02020400000000000000" pitchFamily="17" charset="-128"/>
                <a:ea typeface="UD デジタル 教科書体 N-R" panose="02020400000000000000" pitchFamily="17" charset="-128"/>
              </a:rPr>
              <a:t>弾道兵器や破片・爆風といった実体のある物質に対しても一方</a:t>
            </a:r>
            <a:r>
              <a:rPr lang="ja-JP" altLang="en-US" sz="1050" dirty="0" smtClean="0">
                <a:latin typeface="UD デジタル 教科書体 N-R" panose="02020400000000000000" pitchFamily="17" charset="-128"/>
                <a:ea typeface="UD デジタル 教科書体 N-R" panose="02020400000000000000" pitchFamily="17" charset="-128"/>
              </a:rPr>
              <a:t>通行</a:t>
            </a:r>
            <a:endParaRPr lang="ja-JP" altLang="en-US" sz="1050" dirty="0">
              <a:latin typeface="UD デジタル 教科書体 N-R" panose="02020400000000000000" pitchFamily="17" charset="-128"/>
              <a:ea typeface="UD デジタル 教科書体 N-R" panose="02020400000000000000" pitchFamily="17" charset="-128"/>
            </a:endParaRPr>
          </a:p>
          <a:p>
            <a:r>
              <a:rPr lang="en-US" altLang="ja-JP" sz="1050" dirty="0">
                <a:latin typeface="UD デジタル 教科書体 N-R" panose="02020400000000000000" pitchFamily="17" charset="-128"/>
                <a:ea typeface="UD デジタル 教科書体 N-R" panose="02020400000000000000" pitchFamily="17" charset="-128"/>
              </a:rPr>
              <a:t>(3)</a:t>
            </a:r>
            <a:r>
              <a:rPr lang="ja-JP" altLang="en-US" sz="1050" dirty="0">
                <a:latin typeface="UD デジタル 教科書体 N-R" panose="02020400000000000000" pitchFamily="17" charset="-128"/>
                <a:ea typeface="UD デジタル 教科書体 N-R" panose="02020400000000000000" pitchFamily="17" charset="-128"/>
              </a:rPr>
              <a:t>自己修復機能</a:t>
            </a:r>
          </a:p>
          <a:p>
            <a:r>
              <a:rPr lang="en-US" altLang="ja-JP" sz="1050" dirty="0">
                <a:latin typeface="UD デジタル 教科書体 N-R" panose="02020400000000000000" pitchFamily="17" charset="-128"/>
                <a:ea typeface="UD デジタル 教科書体 N-R" panose="02020400000000000000" pitchFamily="17" charset="-128"/>
              </a:rPr>
              <a:t>(4)</a:t>
            </a:r>
            <a:r>
              <a:rPr lang="ja-JP" altLang="en-US" sz="1050" dirty="0">
                <a:latin typeface="UD デジタル 教科書体 N-R" panose="02020400000000000000" pitchFamily="17" charset="-128"/>
                <a:ea typeface="UD デジタル 教科書体 N-R" panose="02020400000000000000" pitchFamily="17" charset="-128"/>
              </a:rPr>
              <a:t>携帯可能、狭い空間でも即座に展開でき撤収</a:t>
            </a:r>
          </a:p>
        </p:txBody>
      </p:sp>
      <p:pic>
        <p:nvPicPr>
          <p:cNvPr id="8198" name="Picture 6"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7" y="1808456"/>
            <a:ext cx="5641927" cy="423144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ARPA 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79" y="851388"/>
            <a:ext cx="1336856" cy="68665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p:cNvSpPr txBox="1"/>
          <p:nvPr/>
        </p:nvSpPr>
        <p:spPr>
          <a:xfrm>
            <a:off x="2305504" y="1834582"/>
            <a:ext cx="1981200" cy="276999"/>
          </a:xfrm>
          <a:prstGeom prst="rect">
            <a:avLst/>
          </a:prstGeom>
          <a:noFill/>
        </p:spPr>
        <p:txBody>
          <a:bodyPr wrap="square" rtlCol="0">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攻殻機動隊</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grpSp>
        <p:nvGrpSpPr>
          <p:cNvPr id="20" name="グループ化 19"/>
          <p:cNvGrpSpPr/>
          <p:nvPr/>
        </p:nvGrpSpPr>
        <p:grpSpPr>
          <a:xfrm>
            <a:off x="6186479" y="874366"/>
            <a:ext cx="5715000" cy="2058696"/>
            <a:chOff x="6186479" y="874366"/>
            <a:chExt cx="5715000" cy="2058696"/>
          </a:xfrm>
        </p:grpSpPr>
        <p:pic>
          <p:nvPicPr>
            <p:cNvPr id="7178" name="Picture 10" descr="ããã¾ã§ã®åå­¦è¿·å½©ã¨éå¯¾ç§°åå­¦è¿·å½©ã®æ¦å¿µå³ã®ç»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79" y="1097386"/>
              <a:ext cx="5715000" cy="151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7183494" y="2594508"/>
              <a:ext cx="4047675"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理研が</a:t>
              </a:r>
              <a:r>
                <a:rPr kumimoji="1" lang="ja-JP" altLang="en-US" sz="1600" b="1" dirty="0" smtClean="0">
                  <a:latin typeface="Meiryo UI" panose="020B0604030504040204" pitchFamily="50" charset="-128"/>
                  <a:ea typeface="Meiryo UI" panose="020B0604030504040204" pitchFamily="50" charset="-128"/>
                </a:rPr>
                <a:t>「非対称透過シールド」</a:t>
              </a:r>
              <a:r>
                <a:rPr kumimoji="1" lang="ja-JP" altLang="en-US" sz="1600" dirty="0" smtClean="0">
                  <a:latin typeface="Meiryo UI" panose="020B0604030504040204" pitchFamily="50" charset="-128"/>
                  <a:ea typeface="Meiryo UI" panose="020B0604030504040204" pitchFamily="50" charset="-128"/>
                </a:rPr>
                <a:t>理論を実証</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847113" y="874366"/>
              <a:ext cx="1415143" cy="307777"/>
            </a:xfrm>
            <a:prstGeom prst="rect">
              <a:avLst/>
            </a:prstGeom>
            <a:noFill/>
          </p:spPr>
          <p:txBody>
            <a:bodyPr wrap="square" rtlCol="0">
              <a:spAutoFit/>
            </a:bodyPr>
            <a:lstStyle/>
            <a:p>
              <a:pPr algn="ctr"/>
              <a:r>
                <a:rPr kumimoji="1" lang="ja-JP" altLang="en-US" sz="1400" b="1" dirty="0" smtClean="0">
                  <a:solidFill>
                    <a:srgbClr val="C00000"/>
                  </a:solidFill>
                  <a:latin typeface="UD デジタル 教科書体 N-R" panose="02020400000000000000" pitchFamily="17" charset="-128"/>
                  <a:ea typeface="UD デジタル 教科書体 N-R" panose="02020400000000000000" pitchFamily="17" charset="-128"/>
                </a:rPr>
                <a:t>対称シールド</a:t>
              </a:r>
              <a:endParaRPr kumimoji="1" lang="ja-JP" altLang="en-US" sz="1400" b="1" dirty="0">
                <a:solidFill>
                  <a:srgbClr val="C00000"/>
                </a:solidFill>
                <a:latin typeface="UD デジタル 教科書体 N-R" panose="02020400000000000000" pitchFamily="17" charset="-128"/>
                <a:ea typeface="UD デジタル 教科書体 N-R" panose="02020400000000000000" pitchFamily="17" charset="-128"/>
              </a:endParaRPr>
            </a:p>
          </p:txBody>
        </p:sp>
        <p:sp>
          <p:nvSpPr>
            <p:cNvPr id="28" name="テキスト ボックス 27"/>
            <p:cNvSpPr txBox="1"/>
            <p:nvPr/>
          </p:nvSpPr>
          <p:spPr>
            <a:xfrm>
              <a:off x="9696283" y="937882"/>
              <a:ext cx="1657517" cy="307777"/>
            </a:xfrm>
            <a:prstGeom prst="rect">
              <a:avLst/>
            </a:prstGeom>
            <a:noFill/>
          </p:spPr>
          <p:txBody>
            <a:bodyPr wrap="square" rtlCol="0">
              <a:spAutoFit/>
            </a:bodyPr>
            <a:lstStyle/>
            <a:p>
              <a:pPr algn="ctr"/>
              <a:r>
                <a:rPr kumimoji="1" lang="ja-JP" altLang="en-US" sz="1400" b="1" dirty="0" smtClean="0">
                  <a:solidFill>
                    <a:srgbClr val="C00000"/>
                  </a:solidFill>
                  <a:latin typeface="UD デジタル 教科書体 N-R" panose="02020400000000000000" pitchFamily="17" charset="-128"/>
                  <a:ea typeface="UD デジタル 教科書体 N-R" panose="02020400000000000000" pitchFamily="17" charset="-128"/>
                </a:rPr>
                <a:t>非対称シールド</a:t>
              </a:r>
              <a:endParaRPr kumimoji="1" lang="ja-JP" altLang="en-US" sz="1400" b="1" dirty="0">
                <a:solidFill>
                  <a:srgbClr val="C00000"/>
                </a:solidFill>
                <a:latin typeface="UD デジタル 教科書体 N-R" panose="02020400000000000000" pitchFamily="17" charset="-128"/>
                <a:ea typeface="UD デジタル 教科書体 N-R" panose="02020400000000000000" pitchFamily="17" charset="-128"/>
              </a:endParaRPr>
            </a:p>
          </p:txBody>
        </p:sp>
      </p:grpSp>
      <p:grpSp>
        <p:nvGrpSpPr>
          <p:cNvPr id="14" name="グループ化 13"/>
          <p:cNvGrpSpPr/>
          <p:nvPr/>
        </p:nvGrpSpPr>
        <p:grpSpPr>
          <a:xfrm>
            <a:off x="5995979" y="3179283"/>
            <a:ext cx="6096000" cy="3226934"/>
            <a:chOff x="718134" y="1491338"/>
            <a:chExt cx="8131951" cy="4018199"/>
          </a:xfrm>
        </p:grpSpPr>
        <p:pic>
          <p:nvPicPr>
            <p:cNvPr id="16" name="Picture 2" descr="å³ï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134" y="1491338"/>
              <a:ext cx="3912457" cy="4018199"/>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p:cNvPicPr>
              <a:picLocks noChangeAspect="1"/>
            </p:cNvPicPr>
            <p:nvPr/>
          </p:nvPicPr>
          <p:blipFill>
            <a:blip r:embed="rId7"/>
            <a:stretch>
              <a:fillRect/>
            </a:stretch>
          </p:blipFill>
          <p:spPr>
            <a:xfrm>
              <a:off x="5610225" y="2035023"/>
              <a:ext cx="3239860" cy="3091469"/>
            </a:xfrm>
            <a:prstGeom prst="rect">
              <a:avLst/>
            </a:prstGeom>
          </p:spPr>
        </p:pic>
        <p:cxnSp>
          <p:nvCxnSpPr>
            <p:cNvPr id="21" name="直線矢印コネクタ 20"/>
            <p:cNvCxnSpPr/>
            <p:nvPr/>
          </p:nvCxnSpPr>
          <p:spPr>
            <a:xfrm flipV="1">
              <a:off x="3690257" y="2035023"/>
              <a:ext cx="1919968" cy="41426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3396343" y="4005943"/>
              <a:ext cx="2213882" cy="112054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62360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080" y="2196911"/>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221255"/>
            <a:ext cx="12191999" cy="584775"/>
          </a:xfrm>
          <a:prstGeom prst="rect">
            <a:avLst/>
          </a:prstGeom>
        </p:spPr>
        <p:txBody>
          <a:bodyPr wrap="square">
            <a:spAutoFit/>
          </a:bodyPr>
          <a:lstStyle/>
          <a:p>
            <a:pPr algn="ctr">
              <a:defRPr/>
            </a:pPr>
            <a:r>
              <a:rPr lang="ja-JP" altLang="en-US" sz="3200" b="1" dirty="0" smtClean="0">
                <a:solidFill>
                  <a:srgbClr val="C00000"/>
                </a:solidFill>
                <a:latin typeface="Meiryo UI" panose="020B0604030504040204" pitchFamily="50" charset="-128"/>
                <a:ea typeface="Meiryo UI" panose="020B0604030504040204" pitchFamily="50" charset="-128"/>
              </a:rPr>
              <a:t>レーザー兵器</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4882718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pic>
        <p:nvPicPr>
          <p:cNvPr id="1026" name="Picture 2" descr="http://www.spxdaily.com/images-hg/lockheed-martin-raygun-laser-high-energy-laser-and-integrated-optical-dazzler-with-surveillance-helios-h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037"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6336037" y="6140756"/>
            <a:ext cx="5714999" cy="615553"/>
          </a:xfrm>
          <a:prstGeom prst="rect">
            <a:avLst/>
          </a:prstGeom>
          <a:noFill/>
        </p:spPr>
        <p:txBody>
          <a:bodyPr wrap="square" rtlCol="0">
            <a:spAutoFit/>
          </a:bodyPr>
          <a:lstStyle/>
          <a:p>
            <a:pPr algn="ctr"/>
            <a:r>
              <a:rPr kumimoji="1" lang="ja-JP" altLang="en-US" dirty="0" smtClean="0">
                <a:latin typeface="UD デジタル 教科書体 NP-R" panose="02020400000000000000" pitchFamily="18" charset="-128"/>
                <a:ea typeface="UD デジタル 教科書体 NP-R" panose="02020400000000000000" pitchFamily="18" charset="-128"/>
              </a:rPr>
              <a:t>艦艇防衛用レーザー（</a:t>
            </a:r>
            <a:r>
              <a:rPr kumimoji="1" lang="en-US" altLang="ja-JP" dirty="0" smtClean="0">
                <a:latin typeface="UD デジタル 教科書体 NP-R" panose="02020400000000000000" pitchFamily="18" charset="-128"/>
                <a:ea typeface="UD デジタル 教科書体 NP-R" panose="02020400000000000000" pitchFamily="18" charset="-128"/>
              </a:rPr>
              <a:t>HELIOS</a:t>
            </a:r>
            <a:r>
              <a:rPr kumimoji="1" lang="ja-JP" altLang="en-US" dirty="0" smtClean="0">
                <a:latin typeface="UD デジタル 教科書体 NP-R" panose="02020400000000000000" pitchFamily="18" charset="-128"/>
                <a:ea typeface="UD デジタル 教科書体 NP-R" panose="02020400000000000000" pitchFamily="18" charset="-128"/>
              </a:rPr>
              <a:t>）</a:t>
            </a:r>
            <a:r>
              <a:rPr kumimoji="1" lang="en-US" altLang="ja-JP" sz="1600" dirty="0" smtClean="0">
                <a:latin typeface="UD デジタル 教科書体 NP-R" panose="02020400000000000000" pitchFamily="18" charset="-128"/>
                <a:ea typeface="UD デジタル 教科書体 NP-R" panose="02020400000000000000" pitchFamily="18" charset="-128"/>
              </a:rPr>
              <a:t>60</a:t>
            </a:r>
            <a:r>
              <a:rPr lang="en-US" altLang="ja-JP" sz="1600" dirty="0" smtClean="0">
                <a:latin typeface="UD デジタル 教科書体 NP-R" panose="02020400000000000000" pitchFamily="18" charset="-128"/>
                <a:ea typeface="UD デジタル 教科書体 NP-R" panose="02020400000000000000" pitchFamily="18" charset="-128"/>
              </a:rPr>
              <a:t>kW-class</a:t>
            </a:r>
            <a:endParaRPr kumimoji="1" lang="en-US" altLang="ja-JP" dirty="0" smtClean="0">
              <a:latin typeface="UD デジタル 教科書体 NP-R" panose="02020400000000000000" pitchFamily="18" charset="-128"/>
              <a:ea typeface="UD デジタル 教科書体 NP-R" panose="02020400000000000000" pitchFamily="18" charset="-128"/>
            </a:endParaRPr>
          </a:p>
          <a:p>
            <a:pPr algn="ctr"/>
            <a:r>
              <a:rPr lang="en-US" altLang="ja-JP" sz="1600" dirty="0"/>
              <a:t>High Energy Laser and Integrated Optical-dazzler with Surveillance</a:t>
            </a:r>
            <a:endParaRPr kumimoji="1" lang="ja-JP" altLang="en-US" sz="1600" dirty="0">
              <a:latin typeface="UD デジタル 教科書体 NP-R" panose="02020400000000000000" pitchFamily="18" charset="-128"/>
              <a:ea typeface="UD デジタル 教科書体 NP-R" panose="02020400000000000000" pitchFamily="18" charset="-128"/>
            </a:endParaRPr>
          </a:p>
        </p:txBody>
      </p:sp>
      <p:pic>
        <p:nvPicPr>
          <p:cNvPr id="6146" name="Picture 2" descr="http://www.spxdaily.com/images-hg/high-energy-laser-tactical-vehicle-demonstrato-hel-tvd-h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1123261" y="6140756"/>
            <a:ext cx="4230477" cy="646331"/>
          </a:xfrm>
          <a:prstGeom prst="rect">
            <a:avLst/>
          </a:prstGeom>
          <a:noFill/>
        </p:spPr>
        <p:txBody>
          <a:bodyPr wrap="square" rtlCol="0">
            <a:spAutoFit/>
          </a:bodyPr>
          <a:lstStyle/>
          <a:p>
            <a:pPr algn="ctr"/>
            <a:r>
              <a:rPr lang="en-US" altLang="ja-JP" dirty="0">
                <a:latin typeface="UD デジタル 教科書体 NP-R" panose="02020400000000000000" pitchFamily="18" charset="-128"/>
                <a:ea typeface="UD デジタル 教科書体 NP-R" panose="02020400000000000000" pitchFamily="18" charset="-128"/>
              </a:rPr>
              <a:t>HEL Tactical Vehicle </a:t>
            </a:r>
            <a:r>
              <a:rPr lang="en-US" altLang="ja-JP" dirty="0" smtClean="0">
                <a:latin typeface="UD デジタル 教科書体 NP-R" panose="02020400000000000000" pitchFamily="18" charset="-128"/>
                <a:ea typeface="UD デジタル 教科書体 NP-R" panose="02020400000000000000" pitchFamily="18" charset="-128"/>
              </a:rPr>
              <a:t>Demonstrator</a:t>
            </a:r>
          </a:p>
          <a:p>
            <a:pPr algn="ctr"/>
            <a:r>
              <a:rPr lang="en-US" altLang="ja-JP" dirty="0"/>
              <a:t>100 kW-class solid state laser</a:t>
            </a:r>
            <a:endParaRPr kumimoji="1" lang="ja-JP" altLang="en-US" dirty="0">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p:cNvSpPr txBox="1"/>
          <p:nvPr/>
        </p:nvSpPr>
        <p:spPr>
          <a:xfrm>
            <a:off x="1979963" y="377947"/>
            <a:ext cx="8232074" cy="584775"/>
          </a:xfrm>
          <a:prstGeom prst="rect">
            <a:avLst/>
          </a:prstGeom>
          <a:noFill/>
        </p:spPr>
        <p:txBody>
          <a:bodyPr wrap="square" rtlCol="0">
            <a:spAutoFit/>
          </a:bodyPr>
          <a:lstStyle/>
          <a:p>
            <a:pPr algn="ctr"/>
            <a:r>
              <a:rPr kumimoji="1" lang="ja-JP" altLang="en-US" sz="3200" b="1" dirty="0" smtClean="0">
                <a:solidFill>
                  <a:srgbClr val="C00000"/>
                </a:solidFill>
                <a:latin typeface="Arial Black" panose="020B0A04020102020204" pitchFamily="34" charset="0"/>
                <a:ea typeface="UD デジタル 教科書体 NK-R" panose="02020400000000000000" pitchFamily="18" charset="-128"/>
              </a:rPr>
              <a:t>陸・海・空・宇宙でレーザー兵器を開発中</a:t>
            </a:r>
            <a:endParaRPr kumimoji="1" lang="ja-JP" altLang="en-US" sz="3200" b="1" dirty="0">
              <a:solidFill>
                <a:srgbClr val="C00000"/>
              </a:solidFill>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41258633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7" name="テキスト ボックス 6"/>
          <p:cNvSpPr txBox="1"/>
          <p:nvPr/>
        </p:nvSpPr>
        <p:spPr>
          <a:xfrm>
            <a:off x="1979963" y="301200"/>
            <a:ext cx="8232074" cy="584775"/>
          </a:xfrm>
          <a:prstGeom prst="rect">
            <a:avLst/>
          </a:prstGeom>
          <a:noFill/>
        </p:spPr>
        <p:txBody>
          <a:bodyPr wrap="square" rtlCol="0">
            <a:spAutoFit/>
          </a:bodyPr>
          <a:lstStyle/>
          <a:p>
            <a:pPr algn="ctr"/>
            <a:r>
              <a:rPr kumimoji="1" lang="ja-JP" altLang="en-US" sz="3200" b="1" dirty="0" smtClean="0">
                <a:solidFill>
                  <a:srgbClr val="C00000"/>
                </a:solidFill>
                <a:latin typeface="Arial Black" panose="020B0A04020102020204" pitchFamily="34" charset="0"/>
                <a:ea typeface="UD デジタル 教科書体 NK-R" panose="02020400000000000000" pitchFamily="18" charset="-128"/>
              </a:rPr>
              <a:t>中国の衛星破壊レーザー基地</a:t>
            </a:r>
            <a:endParaRPr kumimoji="1" lang="ja-JP" altLang="en-US" sz="3200" b="1" dirty="0">
              <a:solidFill>
                <a:srgbClr val="C00000"/>
              </a:solidFill>
              <a:latin typeface="Arial Black" panose="020B0A04020102020204" pitchFamily="34" charset="0"/>
              <a:ea typeface="UD デジタル 教科書体 NK-R" panose="02020400000000000000" pitchFamily="18" charset="-128"/>
            </a:endParaRPr>
          </a:p>
        </p:txBody>
      </p:sp>
      <p:pic>
        <p:nvPicPr>
          <p:cNvPr id="10244" name="Picture 4"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2" y="2709317"/>
            <a:ext cx="5265511" cy="39491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ãã¦ã£ã°ã« å°å³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75" y="3411084"/>
            <a:ext cx="4517899" cy="324051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153529" y="1231989"/>
            <a:ext cx="6096000" cy="1477328"/>
          </a:xfrm>
          <a:prstGeom prst="rect">
            <a:avLst/>
          </a:prstGeom>
        </p:spPr>
        <p:txBody>
          <a:bodyPr>
            <a:spAutoFit/>
          </a:bodyPr>
          <a:lstStyle/>
          <a:p>
            <a:r>
              <a:rPr lang="ja-JP" altLang="en-US" dirty="0">
                <a:solidFill>
                  <a:srgbClr val="333333"/>
                </a:solidFill>
                <a:latin typeface="Arial Black" panose="020B0A04020102020204" pitchFamily="34" charset="0"/>
                <a:ea typeface="UD デジタル 教科書体 NK-R" panose="02020400000000000000" pitchFamily="18" charset="-128"/>
              </a:rPr>
              <a:t>中国の新疆ウイグル自治区の衛星破壊レーザー兵器基地の存在が初めて明らかになった</a:t>
            </a:r>
            <a:r>
              <a:rPr lang="ja-JP" altLang="en-US" dirty="0" smtClean="0">
                <a:solidFill>
                  <a:srgbClr val="333333"/>
                </a:solidFill>
                <a:latin typeface="Arial Black" panose="020B0A04020102020204" pitchFamily="34" charset="0"/>
                <a:ea typeface="UD デジタル 教科書体 NK-R" panose="02020400000000000000" pitchFamily="18" charset="-128"/>
              </a:rPr>
              <a:t>。</a:t>
            </a:r>
            <a:endParaRPr lang="en-US" altLang="ja-JP" dirty="0" smtClean="0">
              <a:solidFill>
                <a:srgbClr val="333333"/>
              </a:solidFill>
              <a:latin typeface="Arial Black" panose="020B0A04020102020204" pitchFamily="34" charset="0"/>
              <a:ea typeface="UD デジタル 教科書体 NK-R" panose="02020400000000000000" pitchFamily="18" charset="-128"/>
            </a:endParaRPr>
          </a:p>
          <a:p>
            <a:r>
              <a:rPr lang="ja-JP" altLang="en-US" dirty="0" smtClean="0">
                <a:solidFill>
                  <a:srgbClr val="333333"/>
                </a:solidFill>
                <a:latin typeface="Arial Black" panose="020B0A04020102020204" pitchFamily="34" charset="0"/>
                <a:ea typeface="UD デジタル 教科書体 NK-R" panose="02020400000000000000" pitchFamily="18" charset="-128"/>
              </a:rPr>
              <a:t>こ</a:t>
            </a:r>
            <a:r>
              <a:rPr lang="ja-JP" altLang="en-US" dirty="0">
                <a:solidFill>
                  <a:srgbClr val="333333"/>
                </a:solidFill>
                <a:latin typeface="Arial Black" panose="020B0A04020102020204" pitchFamily="34" charset="0"/>
                <a:ea typeface="UD デジタル 教科書体 NK-R" panose="02020400000000000000" pitchFamily="18" charset="-128"/>
              </a:rPr>
              <a:t>の</a:t>
            </a:r>
            <a:r>
              <a:rPr lang="ja-JP" altLang="en-US" dirty="0" smtClean="0">
                <a:solidFill>
                  <a:srgbClr val="333333"/>
                </a:solidFill>
                <a:latin typeface="Arial Black" panose="020B0A04020102020204" pitchFamily="34" charset="0"/>
                <a:ea typeface="UD デジタル 教科書体 NK-R" panose="02020400000000000000" pitchFamily="18" charset="-128"/>
              </a:rPr>
              <a:t>基地</a:t>
            </a:r>
            <a:r>
              <a:rPr lang="ja-JP" altLang="en-US" dirty="0">
                <a:solidFill>
                  <a:srgbClr val="333333"/>
                </a:solidFill>
                <a:latin typeface="Arial Black" panose="020B0A04020102020204" pitchFamily="34" charset="0"/>
                <a:ea typeface="UD デジタル 教科書体 NK-R" panose="02020400000000000000" pitchFamily="18" charset="-128"/>
              </a:rPr>
              <a:t>は、自治区の区都ウイグルの南、約２３０㌔にあり、インド軍退役大佐で衛星写真分析の専門家ビナヤク・バット氏が</a:t>
            </a:r>
            <a:r>
              <a:rPr lang="ja-JP" altLang="en-US" dirty="0" smtClean="0">
                <a:solidFill>
                  <a:srgbClr val="333333"/>
                </a:solidFill>
                <a:latin typeface="Arial Black" panose="020B0A04020102020204" pitchFamily="34" charset="0"/>
                <a:ea typeface="UD デジタル 教科書体 NK-R" panose="02020400000000000000" pitchFamily="18" charset="-128"/>
              </a:rPr>
              <a:t>発見。</a:t>
            </a:r>
            <a:endParaRPr lang="ja-JP" altLang="en-US" dirty="0">
              <a:latin typeface="Arial Black" panose="020B0A04020102020204" pitchFamily="34" charset="0"/>
              <a:ea typeface="UD デジタル 教科書体 NK-R" panose="02020400000000000000" pitchFamily="18" charset="-128"/>
            </a:endParaRPr>
          </a:p>
        </p:txBody>
      </p:sp>
      <p:pic>
        <p:nvPicPr>
          <p:cNvPr id="8" name="図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9529" y="962722"/>
            <a:ext cx="3570742" cy="238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14"/>
          <p:cNvSpPr txBox="1">
            <a:spLocks noChangeArrowheads="1"/>
          </p:cNvSpPr>
          <p:nvPr/>
        </p:nvSpPr>
        <p:spPr bwMode="auto">
          <a:xfrm>
            <a:off x="8575000" y="996713"/>
            <a:ext cx="14398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dirty="0">
                <a:solidFill>
                  <a:schemeClr val="bg1"/>
                </a:solidFill>
                <a:latin typeface="Meiryo UI" panose="020B0604030504040204" pitchFamily="50" charset="-128"/>
                <a:ea typeface="Meiryo UI" panose="020B0604030504040204" pitchFamily="50" charset="-128"/>
              </a:rPr>
              <a:t>情報収集衛星</a:t>
            </a:r>
          </a:p>
        </p:txBody>
      </p:sp>
      <p:sp>
        <p:nvSpPr>
          <p:cNvPr id="10" name="テキスト ボックス 1"/>
          <p:cNvSpPr txBox="1">
            <a:spLocks noChangeArrowheads="1"/>
          </p:cNvSpPr>
          <p:nvPr/>
        </p:nvSpPr>
        <p:spPr bwMode="auto">
          <a:xfrm>
            <a:off x="9820271" y="1524576"/>
            <a:ext cx="22415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日本の</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情報収集衛星が</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中国上空で機能停止。</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8</a:t>
            </a:r>
            <a:r>
              <a:rPr lang="ja-JP" altLang="en-US" sz="1600" dirty="0">
                <a:latin typeface="Meiryo UI" panose="020B0604030504040204" pitchFamily="50" charset="-128"/>
                <a:ea typeface="Meiryo UI" panose="020B0604030504040204" pitchFamily="50" charset="-128"/>
              </a:rPr>
              <a:t>月）</a:t>
            </a:r>
          </a:p>
        </p:txBody>
      </p:sp>
    </p:spTree>
    <p:extLst>
      <p:ext uri="{BB962C8B-B14F-4D97-AF65-F5344CB8AC3E}">
        <p14:creationId xmlns:p14="http://schemas.microsoft.com/office/powerpoint/2010/main" val="1859754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正方形/長方形 2"/>
          <p:cNvSpPr/>
          <p:nvPr/>
        </p:nvSpPr>
        <p:spPr>
          <a:xfrm>
            <a:off x="0" y="1151800"/>
            <a:ext cx="12192000" cy="1077218"/>
          </a:xfrm>
          <a:prstGeom prst="rect">
            <a:avLst/>
          </a:prstGeom>
        </p:spPr>
        <p:txBody>
          <a:bodyPr wrap="square">
            <a:spAutoFit/>
          </a:bodyPr>
          <a:lstStyle/>
          <a:p>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米国防</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総省（</a:t>
            </a:r>
            <a:r>
              <a:rPr lang="en-US" altLang="ja-JP" sz="1600" dirty="0" smtClean="0">
                <a:solidFill>
                  <a:srgbClr val="000000"/>
                </a:solidFill>
                <a:latin typeface="UD デジタル 教科書体 N-R" panose="02020400000000000000" pitchFamily="17" charset="-128"/>
                <a:ea typeface="UD デジタル 教科書体 N-R" panose="02020400000000000000" pitchFamily="17" charset="-128"/>
              </a:rPr>
              <a:t>DoD</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）は</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、赤外線レーザーを</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使って、</a:t>
            </a:r>
            <a:r>
              <a:rPr lang="en-US" altLang="ja-JP" sz="1600" dirty="0">
                <a:solidFill>
                  <a:srgbClr val="000000"/>
                </a:solidFill>
                <a:latin typeface="UD デジタル 教科書体 N-R" panose="02020400000000000000" pitchFamily="17" charset="-128"/>
                <a:ea typeface="UD デジタル 教科書体 N-R" panose="02020400000000000000" pitchFamily="17" charset="-128"/>
              </a:rPr>
              <a:t>200</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メートル先から心臓</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の特徴を</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検知し個人を特定する装置</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を</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開発。戦闘服や一般の衣服</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の上からでも検知</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でき、</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顔認識技術で人を識別するよりも堅牢性が</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高く安定</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して</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使える。</a:t>
            </a:r>
            <a:r>
              <a:rPr lang="en-US" altLang="ja-JP" sz="1600" dirty="0">
                <a:solidFill>
                  <a:srgbClr val="000000"/>
                </a:solidFill>
                <a:latin typeface="UD デジタル 教科書体 N-R" panose="02020400000000000000" pitchFamily="17" charset="-128"/>
                <a:ea typeface="UD デジタル 教科書体 N-R" panose="02020400000000000000" pitchFamily="17" charset="-128"/>
              </a:rPr>
              <a:t>Jetson</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と呼ばれるレーザー振動技術を使っており、ターゲットを</a:t>
            </a:r>
            <a:r>
              <a:rPr lang="en-US" altLang="ja-JP" sz="1600" dirty="0">
                <a:solidFill>
                  <a:srgbClr val="000000"/>
                </a:solidFill>
                <a:latin typeface="UD デジタル 教科書体 N-R" panose="02020400000000000000" pitchFamily="17" charset="-128"/>
                <a:ea typeface="UD デジタル 教科書体 N-R" panose="02020400000000000000" pitchFamily="17" charset="-128"/>
              </a:rPr>
              <a:t>30</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秒間捕捉し続ける必要があるが、個人特定は</a:t>
            </a:r>
            <a:r>
              <a:rPr lang="en-US" altLang="ja-JP" sz="1600" dirty="0">
                <a:solidFill>
                  <a:srgbClr val="000000"/>
                </a:solidFill>
                <a:latin typeface="UD デジタル 教科書体 N-R" panose="02020400000000000000" pitchFamily="17" charset="-128"/>
                <a:ea typeface="UD デジタル 教科書体 N-R" panose="02020400000000000000" pitchFamily="17" charset="-128"/>
              </a:rPr>
              <a:t>95</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％以上の精度。米軍は、イラクやアフガニスタン、シリアなどで恒常的に生体情報を収集しており、心臓データベースを構築中である</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。この技術は民生でも利用可能。</a:t>
            </a:r>
            <a:endParaRPr lang="ja-JP" altLang="en-US" sz="1600" dirty="0">
              <a:latin typeface="UD デジタル 教科書体 N-R" panose="02020400000000000000" pitchFamily="17" charset="-128"/>
              <a:ea typeface="UD デジタル 教科書体 N-R" panose="02020400000000000000" pitchFamily="17" charset="-128"/>
            </a:endParaRPr>
          </a:p>
        </p:txBody>
      </p:sp>
      <p:sp>
        <p:nvSpPr>
          <p:cNvPr id="4" name="正方形/長方形 3"/>
          <p:cNvSpPr/>
          <p:nvPr/>
        </p:nvSpPr>
        <p:spPr>
          <a:xfrm>
            <a:off x="1142999" y="765583"/>
            <a:ext cx="9906726" cy="307777"/>
          </a:xfrm>
          <a:prstGeom prst="rect">
            <a:avLst/>
          </a:prstGeom>
          <a:ln>
            <a:solidFill>
              <a:schemeClr val="accent1"/>
            </a:solidFill>
          </a:ln>
        </p:spPr>
        <p:txBody>
          <a:bodyPr wrap="square">
            <a:spAutoFit/>
          </a:bodyPr>
          <a:lstStyle/>
          <a:p>
            <a:pPr algn="ctr"/>
            <a:r>
              <a:rPr lang="en-US" altLang="ja-JP" sz="1400" dirty="0">
                <a:solidFill>
                  <a:srgbClr val="000000"/>
                </a:solidFill>
                <a:latin typeface="UD デジタル 教科書体 N-R" panose="02020400000000000000" pitchFamily="17" charset="-128"/>
                <a:ea typeface="UD デジタル 教科書体 N-R" panose="02020400000000000000" pitchFamily="17" charset="-128"/>
              </a:rPr>
              <a:t>The Jetson prototype can pick up on a unique cardiac signature from 200 meters away, even through clothes.</a:t>
            </a:r>
            <a:endParaRPr lang="en-US" altLang="ja-JP" sz="1400" b="0" i="0" dirty="0">
              <a:solidFill>
                <a:srgbClr val="000000"/>
              </a:solidFill>
              <a:effectLst/>
              <a:latin typeface="UD デジタル 教科書体 N-R" panose="02020400000000000000" pitchFamily="17" charset="-128"/>
              <a:ea typeface="UD デジタル 教科書体 N-R" panose="02020400000000000000" pitchFamily="17" charset="-128"/>
            </a:endParaRPr>
          </a:p>
        </p:txBody>
      </p:sp>
      <p:sp>
        <p:nvSpPr>
          <p:cNvPr id="5" name="正方形/長方形 4"/>
          <p:cNvSpPr/>
          <p:nvPr/>
        </p:nvSpPr>
        <p:spPr>
          <a:xfrm>
            <a:off x="414383" y="6027003"/>
            <a:ext cx="11407503" cy="830997"/>
          </a:xfrm>
          <a:prstGeom prst="rect">
            <a:avLst/>
          </a:prstGeom>
        </p:spPr>
        <p:txBody>
          <a:bodyPr wrap="square">
            <a:spAutoFit/>
          </a:bodyPr>
          <a:lstStyle/>
          <a:p>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心臓の特徴を活用した個人認証は、担保</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の身元保証</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にすでに使用されている。</a:t>
            </a:r>
            <a:endParaRPr lang="en-US" altLang="ja-JP" sz="1600" dirty="0" smtClean="0">
              <a:solidFill>
                <a:srgbClr val="000000"/>
              </a:solidFill>
              <a:latin typeface="UD デジタル 教科書体 N-R" panose="02020400000000000000" pitchFamily="17" charset="-128"/>
              <a:ea typeface="UD デジタル 教科書体 N-R" panose="02020400000000000000" pitchFamily="17" charset="-128"/>
            </a:endParaRPr>
          </a:p>
          <a:p>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カナダの</a:t>
            </a:r>
            <a:r>
              <a:rPr lang="en-US" altLang="ja-JP" sz="1600" dirty="0" err="1" smtClean="0">
                <a:solidFill>
                  <a:srgbClr val="000000"/>
                </a:solidFill>
                <a:latin typeface="UD デジタル 教科書体 N-R" panose="02020400000000000000" pitchFamily="17" charset="-128"/>
                <a:ea typeface="UD デジタル 教科書体 N-R" panose="02020400000000000000" pitchFamily="17" charset="-128"/>
              </a:rPr>
              <a:t>Nymi</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社（</a:t>
            </a:r>
            <a:r>
              <a:rPr lang="en-US" altLang="ja-JP" sz="1600" dirty="0">
                <a:latin typeface="UD デジタル 教科書体 N-R" panose="02020400000000000000" pitchFamily="17" charset="-128"/>
                <a:ea typeface="UD デジタル 教科書体 N-R" panose="02020400000000000000" pitchFamily="17" charset="-128"/>
                <a:hlinkClick r:id="rId3"/>
              </a:rPr>
              <a:t>https://nymi.com</a:t>
            </a:r>
            <a:r>
              <a:rPr lang="en-US" altLang="ja-JP" sz="1600" dirty="0" smtClean="0">
                <a:latin typeface="UD デジタル 教科書体 N-R" panose="02020400000000000000" pitchFamily="17" charset="-128"/>
                <a:ea typeface="UD デジタル 教科書体 N-R" panose="02020400000000000000" pitchFamily="17" charset="-128"/>
                <a:hlinkClick r:id="rId3"/>
              </a:rPr>
              <a:t>/</a:t>
            </a:r>
            <a:r>
              <a:rPr lang="ja-JP" altLang="en-US" sz="1600" dirty="0" smtClean="0">
                <a:latin typeface="UD デジタル 教科書体 N-R" panose="02020400000000000000" pitchFamily="17" charset="-128"/>
                <a:ea typeface="UD デジタル 教科書体 N-R" panose="02020400000000000000" pitchFamily="17" charset="-128"/>
              </a:rPr>
              <a:t>）</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は</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、指紋認証に代わるものとして腕に装着する脈拍センサーを開発しており</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、このセンサー</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は</a:t>
            </a:r>
            <a:r>
              <a:rPr lang="ja-JP" altLang="en-US" sz="1600" dirty="0" smtClean="0">
                <a:solidFill>
                  <a:srgbClr val="000000"/>
                </a:solidFill>
                <a:latin typeface="UD デジタル 教科書体 N-R" panose="02020400000000000000" pitchFamily="17" charset="-128"/>
                <a:ea typeface="UD デジタル 教科書体 N-R" panose="02020400000000000000" pitchFamily="17" charset="-128"/>
              </a:rPr>
              <a:t>英ハリファックス</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住宅金融組合（</a:t>
            </a:r>
            <a:r>
              <a:rPr lang="en-US" altLang="ja-JP" sz="1600" dirty="0">
                <a:solidFill>
                  <a:srgbClr val="000000"/>
                </a:solidFill>
                <a:latin typeface="UD デジタル 教科書体 N-R" panose="02020400000000000000" pitchFamily="17" charset="-128"/>
                <a:ea typeface="UD デジタル 教科書体 N-R" panose="02020400000000000000" pitchFamily="17" charset="-128"/>
              </a:rPr>
              <a:t>Halifax building society</a:t>
            </a:r>
            <a:r>
              <a:rPr lang="ja-JP" altLang="en-US" sz="1600" dirty="0">
                <a:solidFill>
                  <a:srgbClr val="000000"/>
                </a:solidFill>
                <a:latin typeface="UD デジタル 教科書体 N-R" panose="02020400000000000000" pitchFamily="17" charset="-128"/>
                <a:ea typeface="UD デジタル 教科書体 N-R" panose="02020400000000000000" pitchFamily="17" charset="-128"/>
              </a:rPr>
              <a:t>）でテストされている。</a:t>
            </a:r>
            <a:endParaRPr lang="ja-JP" altLang="en-US" sz="1600" dirty="0">
              <a:latin typeface="UD デジタル 教科書体 N-R" panose="02020400000000000000" pitchFamily="17" charset="-128"/>
              <a:ea typeface="UD デジタル 教科書体 N-R" panose="02020400000000000000" pitchFamily="17" charset="-128"/>
            </a:endParaRPr>
          </a:p>
        </p:txBody>
      </p:sp>
      <p:pic>
        <p:nvPicPr>
          <p:cNvPr id="8" name="Picture 2" descr="heartbeat (LuckyStep/Shutterstock.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01" y="2213225"/>
            <a:ext cx="7239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1066800" y="5640786"/>
            <a:ext cx="6096000" cy="307777"/>
          </a:xfrm>
          <a:prstGeom prst="rect">
            <a:avLst/>
          </a:prstGeom>
        </p:spPr>
        <p:txBody>
          <a:bodyPr>
            <a:spAutoFit/>
          </a:bodyPr>
          <a:lstStyle/>
          <a:p>
            <a:pPr algn="ctr"/>
            <a:r>
              <a:rPr lang="en-US" altLang="ja-JP" sz="1400" dirty="0">
                <a:solidFill>
                  <a:schemeClr val="bg1"/>
                </a:solidFill>
                <a:hlinkClick r:id="rId5"/>
              </a:rPr>
              <a:t>https://gcn.com/articles/2019/06/28/jetson-biometric-heartbeat-id.aspx</a:t>
            </a:r>
            <a:endParaRPr lang="ja-JP" altLang="en-US" sz="1400" dirty="0">
              <a:solidFill>
                <a:schemeClr val="bg1"/>
              </a:solidFill>
            </a:endParaRPr>
          </a:p>
        </p:txBody>
      </p:sp>
      <p:pic>
        <p:nvPicPr>
          <p:cNvPr id="10" name="図 9"/>
          <p:cNvPicPr>
            <a:picLocks noChangeAspect="1"/>
          </p:cNvPicPr>
          <p:nvPr/>
        </p:nvPicPr>
        <p:blipFill>
          <a:blip r:embed="rId6"/>
          <a:stretch>
            <a:fillRect/>
          </a:stretch>
        </p:blipFill>
        <p:spPr>
          <a:xfrm>
            <a:off x="8214031" y="2215974"/>
            <a:ext cx="3455455" cy="3525403"/>
          </a:xfrm>
          <a:prstGeom prst="rect">
            <a:avLst/>
          </a:prstGeom>
        </p:spPr>
      </p:pic>
      <p:sp>
        <p:nvSpPr>
          <p:cNvPr id="14" name="テキスト ボックス 13"/>
          <p:cNvSpPr txBox="1"/>
          <p:nvPr/>
        </p:nvSpPr>
        <p:spPr>
          <a:xfrm>
            <a:off x="1440091" y="141588"/>
            <a:ext cx="9318101" cy="584775"/>
          </a:xfrm>
          <a:prstGeom prst="rect">
            <a:avLst/>
          </a:prstGeom>
          <a:noFill/>
        </p:spPr>
        <p:txBody>
          <a:bodyPr wrap="square" rtlCol="0">
            <a:spAutoFit/>
          </a:bodyPr>
          <a:lstStyle/>
          <a:p>
            <a:pPr algn="ctr"/>
            <a:r>
              <a:rPr lang="en-US" altLang="ja-JP" sz="3200" b="1" dirty="0">
                <a:solidFill>
                  <a:srgbClr val="C00000"/>
                </a:solidFill>
                <a:latin typeface="UD デジタル 教科書体 NP-B" panose="02020700000000000000" pitchFamily="18" charset="-128"/>
                <a:ea typeface="UD デジタル 教科書体 NP-B" panose="02020700000000000000" pitchFamily="18" charset="-128"/>
              </a:rPr>
              <a:t> </a:t>
            </a: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レーザーで心臓の特徴を検知し個人を特定する</a:t>
            </a:r>
            <a:endParaRPr kumimoji="1" lang="ja-JP" altLang="en-US" sz="4400"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5" name="正方形/長方形 14"/>
          <p:cNvSpPr/>
          <p:nvPr/>
        </p:nvSpPr>
        <p:spPr>
          <a:xfrm>
            <a:off x="8705477" y="5680006"/>
            <a:ext cx="2559650" cy="307777"/>
          </a:xfrm>
          <a:prstGeom prst="rect">
            <a:avLst/>
          </a:prstGeom>
        </p:spPr>
        <p:txBody>
          <a:bodyPr wrap="square">
            <a:spAutoFit/>
          </a:bodyPr>
          <a:lstStyle/>
          <a:p>
            <a:pPr algn="ctr"/>
            <a:r>
              <a:rPr lang="en-US" altLang="ja-JP" sz="1400" dirty="0" err="1" smtClean="0">
                <a:solidFill>
                  <a:srgbClr val="000000"/>
                </a:solidFill>
                <a:latin typeface="UD デジタル 教科書体 N-R" panose="02020400000000000000" pitchFamily="17" charset="-128"/>
                <a:ea typeface="UD デジタル 教科書体 N-R" panose="02020400000000000000" pitchFamily="17" charset="-128"/>
              </a:rPr>
              <a:t>Nymi</a:t>
            </a:r>
            <a:r>
              <a:rPr lang="ja-JP" altLang="en-US" sz="1400" dirty="0" smtClean="0">
                <a:solidFill>
                  <a:srgbClr val="000000"/>
                </a:solidFill>
                <a:latin typeface="UD デジタル 教科書体 N-R" panose="02020400000000000000" pitchFamily="17" charset="-128"/>
                <a:ea typeface="UD デジタル 教科書体 N-R" panose="02020400000000000000" pitchFamily="17" charset="-128"/>
              </a:rPr>
              <a:t>社の脈拍センサー</a:t>
            </a:r>
            <a:endParaRPr lang="ja-JP" altLang="en-US" sz="1400"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9865529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220682" y="217612"/>
            <a:ext cx="7772400" cy="51967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3200" dirty="0" smtClean="0">
                <a:solidFill>
                  <a:srgbClr val="C00000"/>
                </a:solidFill>
                <a:latin typeface="Arial Black" panose="020B0A04020102020204" pitchFamily="34" charset="0"/>
                <a:ea typeface="UD デジタル 教科書体 NP-B" panose="02020700000000000000" pitchFamily="18" charset="-128"/>
              </a:rPr>
              <a:t>メーザー</a:t>
            </a:r>
          </a:p>
        </p:txBody>
      </p:sp>
      <p:sp>
        <p:nvSpPr>
          <p:cNvPr id="15" name="小波 14"/>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sp>
        <p:nvSpPr>
          <p:cNvPr id="2" name="正方形/長方形 1"/>
          <p:cNvSpPr/>
          <p:nvPr/>
        </p:nvSpPr>
        <p:spPr>
          <a:xfrm>
            <a:off x="3086100" y="635938"/>
            <a:ext cx="6031266" cy="276999"/>
          </a:xfrm>
          <a:prstGeom prst="rect">
            <a:avLst/>
          </a:prstGeom>
        </p:spPr>
        <p:txBody>
          <a:bodyPr wrap="none">
            <a:spAutoFit/>
          </a:bodyPr>
          <a:lstStyle/>
          <a:p>
            <a:r>
              <a:rPr lang="en-US" altLang="ja-JP" sz="1200" dirty="0">
                <a:latin typeface="Arial Black" panose="020B0A04020102020204" pitchFamily="34" charset="0"/>
                <a:ea typeface="UD デジタル 教科書体 NP-R" panose="02020400000000000000" pitchFamily="18" charset="-128"/>
              </a:rPr>
              <a:t>Microwave Amplification by Stimulated Emission of Radiation</a:t>
            </a:r>
            <a:r>
              <a:rPr lang="ja-JP" altLang="en-US" sz="1200" b="1" dirty="0" smtClean="0">
                <a:latin typeface="Arial Black" panose="020B0A04020102020204" pitchFamily="34" charset="0"/>
                <a:ea typeface="UD デジタル 教科書体 NP-R" panose="02020400000000000000" pitchFamily="18" charset="-128"/>
              </a:rPr>
              <a:t>：</a:t>
            </a:r>
            <a:r>
              <a:rPr lang="en-US" altLang="ja-JP" sz="1200" b="1" dirty="0" smtClean="0">
                <a:latin typeface="Arial Black" panose="020B0A04020102020204" pitchFamily="34" charset="0"/>
                <a:ea typeface="UD デジタル 教科書体 NP-R" panose="02020400000000000000" pitchFamily="18" charset="-128"/>
              </a:rPr>
              <a:t>Maser</a:t>
            </a:r>
            <a:endParaRPr lang="en-US" altLang="ja-JP" sz="1200" b="1" i="0" dirty="0">
              <a:effectLst/>
              <a:latin typeface="Arial Black" panose="020B0A04020102020204" pitchFamily="34" charset="0"/>
              <a:ea typeface="UD デジタル 教科書体 NP-R" panose="02020400000000000000" pitchFamily="18" charset="-128"/>
            </a:endParaRPr>
          </a:p>
        </p:txBody>
      </p:sp>
      <p:sp>
        <p:nvSpPr>
          <p:cNvPr id="4" name="正方形/長方形 3"/>
          <p:cNvSpPr/>
          <p:nvPr/>
        </p:nvSpPr>
        <p:spPr>
          <a:xfrm>
            <a:off x="108857" y="1114000"/>
            <a:ext cx="11974286" cy="1077218"/>
          </a:xfrm>
          <a:prstGeom prst="rect">
            <a:avLst/>
          </a:prstGeom>
        </p:spPr>
        <p:txBody>
          <a:bodyPr wrap="square">
            <a:spAutoFit/>
          </a:bodyPr>
          <a:lstStyle/>
          <a:p>
            <a:pPr marL="285750" indent="-285750">
              <a:buFont typeface="Wingdings" panose="05000000000000000000" pitchFamily="2" charset="2"/>
              <a:buChar char="u"/>
            </a:pPr>
            <a:r>
              <a:rPr lang="ja-JP" altLang="en-US" sz="1600" dirty="0" smtClean="0">
                <a:latin typeface="Arial Black" panose="020B0A04020102020204" pitchFamily="34" charset="0"/>
                <a:ea typeface="UD デジタル 教科書体 NP-R" panose="02020400000000000000" pitchFamily="18" charset="-128"/>
              </a:rPr>
              <a:t>メーザー</a:t>
            </a:r>
            <a:r>
              <a:rPr lang="ja-JP" altLang="en-US" sz="1600" dirty="0">
                <a:latin typeface="Arial Black" panose="020B0A04020102020204" pitchFamily="34" charset="0"/>
                <a:ea typeface="UD デジタル 教科書体 NP-R" panose="02020400000000000000" pitchFamily="18" charset="-128"/>
              </a:rPr>
              <a:t>は、レーザーに先立って</a:t>
            </a:r>
            <a:r>
              <a:rPr lang="en-US" altLang="ja-JP" sz="1600" dirty="0">
                <a:latin typeface="Arial Black" panose="020B0A04020102020204" pitchFamily="34" charset="0"/>
                <a:ea typeface="UD デジタル 教科書体 NP-R" panose="02020400000000000000" pitchFamily="18" charset="-128"/>
              </a:rPr>
              <a:t>1960</a:t>
            </a:r>
            <a:r>
              <a:rPr lang="ja-JP" altLang="en-US" sz="1600" dirty="0">
                <a:latin typeface="Arial Black" panose="020B0A04020102020204" pitchFamily="34" charset="0"/>
                <a:ea typeface="UD デジタル 教科書体 NP-R" panose="02020400000000000000" pitchFamily="18" charset="-128"/>
              </a:rPr>
              <a:t>年代に開発されたマイクロ波発信器。</a:t>
            </a:r>
          </a:p>
          <a:p>
            <a:pPr marL="285750" indent="-285750">
              <a:buFont typeface="Wingdings" panose="05000000000000000000" pitchFamily="2" charset="2"/>
              <a:buChar char="u"/>
            </a:pPr>
            <a:r>
              <a:rPr lang="ja-JP" altLang="en-US" sz="1600" dirty="0">
                <a:latin typeface="Arial Black" panose="020B0A04020102020204" pitchFamily="34" charset="0"/>
                <a:ea typeface="UD デジタル 教科書体 NP-R" panose="02020400000000000000" pitchFamily="18" charset="-128"/>
              </a:rPr>
              <a:t>メーザーは、極低温冷却系と高真空系を必要とするため、応用範囲が深部宇宙通信や電波電門分野などに限られている。</a:t>
            </a:r>
          </a:p>
          <a:p>
            <a:pPr marL="285750" indent="-285750">
              <a:buFont typeface="Wingdings" panose="05000000000000000000" pitchFamily="2" charset="2"/>
              <a:buChar char="u"/>
            </a:pPr>
            <a:r>
              <a:rPr lang="en-US" altLang="ja-JP" sz="1600" dirty="0" smtClean="0">
                <a:latin typeface="Arial Black" panose="020B0A04020102020204" pitchFamily="34" charset="0"/>
                <a:ea typeface="UD デジタル 教科書体 NP-R" panose="02020400000000000000" pitchFamily="18" charset="-128"/>
              </a:rPr>
              <a:t>Nature</a:t>
            </a:r>
            <a:r>
              <a:rPr lang="ja-JP" altLang="en-US" sz="1600" dirty="0">
                <a:latin typeface="Arial Black" panose="020B0A04020102020204" pitchFamily="34" charset="0"/>
                <a:ea typeface="UD デジタル 教科書体 NP-R" panose="02020400000000000000" pitchFamily="18" charset="-128"/>
              </a:rPr>
              <a:t>によれば、ダイヤモンドの欠陥である窒素</a:t>
            </a:r>
            <a:r>
              <a:rPr lang="en-US" altLang="ja-JP" sz="1600" dirty="0">
                <a:latin typeface="Arial Black" panose="020B0A04020102020204" pitchFamily="34" charset="0"/>
                <a:ea typeface="UD デジタル 教科書体 NP-R" panose="02020400000000000000" pitchFamily="18" charset="-128"/>
              </a:rPr>
              <a:t>-</a:t>
            </a:r>
            <a:r>
              <a:rPr lang="ja-JP" altLang="en-US" sz="1600" dirty="0">
                <a:latin typeface="Arial Black" panose="020B0A04020102020204" pitchFamily="34" charset="0"/>
                <a:ea typeface="UD デジタル 教科書体 NP-R" panose="02020400000000000000" pitchFamily="18" charset="-128"/>
              </a:rPr>
              <a:t>空孔中心を使った室温連続発振メーザーを実証したと報じている</a:t>
            </a:r>
            <a:r>
              <a:rPr lang="ja-JP" altLang="en-US" sz="1600" dirty="0" smtClean="0">
                <a:latin typeface="Arial Black" panose="020B0A04020102020204" pitchFamily="34" charset="0"/>
                <a:ea typeface="UD デジタル 教科書体 NP-R" panose="02020400000000000000" pitchFamily="18" charset="-128"/>
              </a:rPr>
              <a:t>。</a:t>
            </a:r>
            <a:endParaRPr lang="en-US" altLang="ja-JP" sz="1600" dirty="0" smtClean="0">
              <a:latin typeface="Arial Black" panose="020B0A04020102020204" pitchFamily="34" charset="0"/>
              <a:ea typeface="UD デジタル 教科書体 NP-R" panose="02020400000000000000" pitchFamily="18" charset="-128"/>
            </a:endParaRPr>
          </a:p>
          <a:p>
            <a:pPr marL="285750" indent="-285750">
              <a:buFont typeface="Wingdings" panose="05000000000000000000" pitchFamily="2" charset="2"/>
              <a:buChar char="u"/>
            </a:pPr>
            <a:r>
              <a:rPr lang="ja-JP" altLang="en-US" sz="1600" dirty="0" smtClean="0">
                <a:latin typeface="Arial Black" panose="020B0A04020102020204" pitchFamily="34" charset="0"/>
                <a:ea typeface="UD デジタル 教科書体 NP-R" panose="02020400000000000000" pitchFamily="18" charset="-128"/>
              </a:rPr>
              <a:t>常温</a:t>
            </a:r>
            <a:r>
              <a:rPr lang="ja-JP" altLang="en-US" sz="1600" dirty="0">
                <a:latin typeface="Arial Black" panose="020B0A04020102020204" pitchFamily="34" charset="0"/>
                <a:ea typeface="UD デジタル 教科書体 NP-R" panose="02020400000000000000" pitchFamily="18" charset="-128"/>
              </a:rPr>
              <a:t>でメーザーが利用可能となれば、医療技術、セキュリティー技術、量子</a:t>
            </a:r>
            <a:r>
              <a:rPr lang="en-US" altLang="ja-JP" sz="1600" dirty="0">
                <a:latin typeface="Arial Black" panose="020B0A04020102020204" pitchFamily="34" charset="0"/>
                <a:ea typeface="UD デジタル 教科書体 NP-R" panose="02020400000000000000" pitchFamily="18" charset="-128"/>
              </a:rPr>
              <a:t>ICT</a:t>
            </a:r>
            <a:r>
              <a:rPr lang="ja-JP" altLang="en-US" sz="1600" dirty="0">
                <a:latin typeface="Arial Black" panose="020B0A04020102020204" pitchFamily="34" charset="0"/>
                <a:ea typeface="UD デジタル 教科書体 NP-R" panose="02020400000000000000" pitchFamily="18" charset="-128"/>
              </a:rPr>
              <a:t>技術など産業用途は広い。</a:t>
            </a:r>
          </a:p>
        </p:txBody>
      </p:sp>
      <p:pic>
        <p:nvPicPr>
          <p:cNvPr id="14342" name="Picture 6" descr="https://media.nature.com/w800/magazine-assets/d41586-018-03215-3/d41586-018-03215-3_155450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093" y="2398775"/>
            <a:ext cx="6128050" cy="3002745"/>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p:cNvSpPr/>
          <p:nvPr/>
        </p:nvSpPr>
        <p:spPr>
          <a:xfrm>
            <a:off x="7617053" y="2328800"/>
            <a:ext cx="2467214" cy="276999"/>
          </a:xfrm>
          <a:prstGeom prst="rect">
            <a:avLst/>
          </a:prstGeom>
        </p:spPr>
        <p:txBody>
          <a:bodyPr wrap="none">
            <a:spAutoFit/>
          </a:bodyPr>
          <a:lstStyle/>
          <a:p>
            <a:r>
              <a:rPr lang="en-US" altLang="ja-JP" sz="1200" i="1" dirty="0">
                <a:solidFill>
                  <a:srgbClr val="222222"/>
                </a:solidFill>
                <a:latin typeface="Arial Black" panose="020B0A04020102020204" pitchFamily="34" charset="0"/>
                <a:ea typeface="UD デジタル 教科書体 NP-R" panose="02020400000000000000" pitchFamily="18" charset="-128"/>
              </a:rPr>
              <a:t>Nature</a:t>
            </a:r>
            <a:r>
              <a:rPr lang="en-US" altLang="ja-JP" sz="1200" dirty="0">
                <a:solidFill>
                  <a:srgbClr val="222222"/>
                </a:solidFill>
                <a:latin typeface="Arial Black" panose="020B0A04020102020204" pitchFamily="34" charset="0"/>
                <a:ea typeface="UD デジタル 教科書体 NP-R" panose="02020400000000000000" pitchFamily="18" charset="-128"/>
              </a:rPr>
              <a:t> </a:t>
            </a:r>
            <a:r>
              <a:rPr lang="en-US" altLang="ja-JP" sz="1200" b="1" dirty="0">
                <a:solidFill>
                  <a:srgbClr val="222222"/>
                </a:solidFill>
                <a:latin typeface="Arial Black" panose="020B0A04020102020204" pitchFamily="34" charset="0"/>
                <a:ea typeface="UD デジタル 教科書体 NP-R" panose="02020400000000000000" pitchFamily="18" charset="-128"/>
              </a:rPr>
              <a:t>555</a:t>
            </a:r>
            <a:r>
              <a:rPr lang="en-US" altLang="ja-JP" sz="1200" dirty="0">
                <a:solidFill>
                  <a:srgbClr val="222222"/>
                </a:solidFill>
                <a:latin typeface="Arial Black" panose="020B0A04020102020204" pitchFamily="34" charset="0"/>
                <a:ea typeface="UD デジタル 教科書体 NP-R" panose="02020400000000000000" pitchFamily="18" charset="-128"/>
              </a:rPr>
              <a:t>, 447-449 (2018)</a:t>
            </a:r>
            <a:endParaRPr lang="ja-JP" altLang="en-US" sz="1200" dirty="0">
              <a:latin typeface="Arial Black" panose="020B0A04020102020204" pitchFamily="34" charset="0"/>
              <a:ea typeface="UD デジタル 教科書体 NP-R" panose="02020400000000000000" pitchFamily="18" charset="-128"/>
            </a:endParaRPr>
          </a:p>
        </p:txBody>
      </p:sp>
      <p:sp>
        <p:nvSpPr>
          <p:cNvPr id="17" name="テキスト ボックス 16"/>
          <p:cNvSpPr txBox="1"/>
          <p:nvPr/>
        </p:nvSpPr>
        <p:spPr>
          <a:xfrm>
            <a:off x="8937746" y="4966820"/>
            <a:ext cx="1317171"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ポンプレーザー</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sp>
        <p:nvSpPr>
          <p:cNvPr id="22" name="テキスト ボックス 21"/>
          <p:cNvSpPr txBox="1"/>
          <p:nvPr/>
        </p:nvSpPr>
        <p:spPr>
          <a:xfrm>
            <a:off x="6635991" y="4966819"/>
            <a:ext cx="1317171"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ダイヤモンド</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sp>
        <p:nvSpPr>
          <p:cNvPr id="23" name="テキスト ボックス 22"/>
          <p:cNvSpPr txBox="1"/>
          <p:nvPr/>
        </p:nvSpPr>
        <p:spPr>
          <a:xfrm>
            <a:off x="7550103" y="5126429"/>
            <a:ext cx="1317171"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窒素空孔中心</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sp>
        <p:nvSpPr>
          <p:cNvPr id="24" name="テキスト ボックス 23"/>
          <p:cNvSpPr txBox="1"/>
          <p:nvPr/>
        </p:nvSpPr>
        <p:spPr>
          <a:xfrm>
            <a:off x="6891517" y="2642298"/>
            <a:ext cx="1317171"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銅キャビティ</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sp>
        <p:nvSpPr>
          <p:cNvPr id="19" name="正方形/長方形 18"/>
          <p:cNvSpPr/>
          <p:nvPr/>
        </p:nvSpPr>
        <p:spPr>
          <a:xfrm>
            <a:off x="5840758" y="5372650"/>
            <a:ext cx="6351242" cy="1446550"/>
          </a:xfrm>
          <a:prstGeom prst="rect">
            <a:avLst/>
          </a:prstGeom>
        </p:spPr>
        <p:txBody>
          <a:bodyPr wrap="square">
            <a:spAutoFit/>
          </a:bodyPr>
          <a:lstStyle/>
          <a:p>
            <a:r>
              <a:rPr lang="en-US" altLang="ja-JP" sz="1100" dirty="0">
                <a:latin typeface="Arial Black" panose="020B0A04020102020204" pitchFamily="34" charset="0"/>
                <a:ea typeface="UD デジタル 教科書体 NP-R" panose="02020400000000000000" pitchFamily="18" charset="-128"/>
              </a:rPr>
              <a:t>(a)</a:t>
            </a:r>
            <a:r>
              <a:rPr lang="ja-JP" altLang="en-US" sz="1100" dirty="0">
                <a:latin typeface="Arial Black" panose="020B0A04020102020204" pitchFamily="34" charset="0"/>
                <a:ea typeface="UD デジタル 教科書体 NP-R" panose="02020400000000000000" pitchFamily="18" charset="-128"/>
              </a:rPr>
              <a:t>メーザーは、キャビティと呼ばれる閉じた銅構造と、窒素空孔中心と呼ばれる欠陥を含んだ、ミリメートル大のダイヤモンドから構成</a:t>
            </a:r>
            <a:r>
              <a:rPr lang="ja-JP" altLang="en-US" sz="1100" dirty="0" smtClean="0">
                <a:latin typeface="Arial Black" panose="020B0A04020102020204" pitchFamily="34" charset="0"/>
                <a:ea typeface="UD デジタル 教科書体 NP-R" panose="02020400000000000000" pitchFamily="18" charset="-128"/>
              </a:rPr>
              <a:t>。窒素</a:t>
            </a:r>
            <a:r>
              <a:rPr lang="ja-JP" altLang="en-US" sz="1100" dirty="0">
                <a:latin typeface="Arial Black" panose="020B0A04020102020204" pitchFamily="34" charset="0"/>
                <a:ea typeface="UD デジタル 教科書体 NP-R" panose="02020400000000000000" pitchFamily="18" charset="-128"/>
              </a:rPr>
              <a:t>空孔中心にはそれぞれ</a:t>
            </a:r>
            <a:r>
              <a:rPr lang="en-US" altLang="ja-JP" sz="1100" dirty="0">
                <a:latin typeface="Arial Black" panose="020B0A04020102020204" pitchFamily="34" charset="0"/>
                <a:ea typeface="UD デジタル 教科書体 NP-R" panose="02020400000000000000" pitchFamily="18" charset="-128"/>
              </a:rPr>
              <a:t>2</a:t>
            </a:r>
            <a:r>
              <a:rPr lang="ja-JP" altLang="en-US" sz="1100" dirty="0" err="1">
                <a:latin typeface="Arial Black" panose="020B0A04020102020204" pitchFamily="34" charset="0"/>
                <a:ea typeface="UD デジタル 教科書体 NP-R" panose="02020400000000000000" pitchFamily="18" charset="-128"/>
              </a:rPr>
              <a:t>つの</a:t>
            </a:r>
            <a:r>
              <a:rPr lang="ja-JP" altLang="en-US" sz="1100" dirty="0">
                <a:latin typeface="Arial Black" panose="020B0A04020102020204" pitchFamily="34" charset="0"/>
                <a:ea typeface="UD デジタル 教科書体 NP-R" panose="02020400000000000000" pitchFamily="18" charset="-128"/>
              </a:rPr>
              <a:t>不対電子があり、電子の磁気モーメント（スピン、青い矢印）は</a:t>
            </a:r>
            <a:r>
              <a:rPr lang="en-US" altLang="ja-JP" sz="1100" dirty="0">
                <a:latin typeface="Arial Black" panose="020B0A04020102020204" pitchFamily="34" charset="0"/>
                <a:ea typeface="UD デジタル 教科書体 NP-R" panose="02020400000000000000" pitchFamily="18" charset="-128"/>
              </a:rPr>
              <a:t>2</a:t>
            </a:r>
            <a:r>
              <a:rPr lang="ja-JP" altLang="en-US" sz="1100" dirty="0" err="1">
                <a:latin typeface="Arial Black" panose="020B0A04020102020204" pitchFamily="34" charset="0"/>
                <a:ea typeface="UD デジタル 教科書体 NP-R" panose="02020400000000000000" pitchFamily="18" charset="-128"/>
              </a:rPr>
              <a:t>つの</a:t>
            </a:r>
            <a:r>
              <a:rPr lang="ja-JP" altLang="en-US" sz="1100" dirty="0">
                <a:latin typeface="Arial Black" panose="020B0A04020102020204" pitchFamily="34" charset="0"/>
                <a:ea typeface="UD デジタル 教科書体 NP-R" panose="02020400000000000000" pitchFamily="18" charset="-128"/>
              </a:rPr>
              <a:t>方向のうちの</a:t>
            </a:r>
            <a:r>
              <a:rPr lang="en-US" altLang="ja-JP" sz="1100" dirty="0">
                <a:latin typeface="Arial Black" panose="020B0A04020102020204" pitchFamily="34" charset="0"/>
                <a:ea typeface="UD デジタル 教科書体 NP-R" panose="02020400000000000000" pitchFamily="18" charset="-128"/>
              </a:rPr>
              <a:t>1</a:t>
            </a:r>
            <a:r>
              <a:rPr lang="ja-JP" altLang="en-US" sz="1100" dirty="0" err="1">
                <a:latin typeface="Arial Black" panose="020B0A04020102020204" pitchFamily="34" charset="0"/>
                <a:ea typeface="UD デジタル 教科書体 NP-R" panose="02020400000000000000" pitchFamily="18" charset="-128"/>
              </a:rPr>
              <a:t>つを</a:t>
            </a:r>
            <a:r>
              <a:rPr lang="ja-JP" altLang="en-US" sz="1100" dirty="0">
                <a:latin typeface="Arial Black" panose="020B0A04020102020204" pitchFamily="34" charset="0"/>
                <a:ea typeface="UD デジタル 教科書体 NP-R" panose="02020400000000000000" pitchFamily="18" charset="-128"/>
              </a:rPr>
              <a:t>向く。窒素空孔中心は</a:t>
            </a:r>
            <a:r>
              <a:rPr lang="en-US" altLang="ja-JP" sz="1100" dirty="0">
                <a:latin typeface="Arial Black" panose="020B0A04020102020204" pitchFamily="34" charset="0"/>
                <a:ea typeface="UD デジタル 教科書体 NP-R" panose="02020400000000000000" pitchFamily="18" charset="-128"/>
              </a:rPr>
              <a:t>3</a:t>
            </a:r>
            <a:r>
              <a:rPr lang="ja-JP" altLang="en-US" sz="1100" dirty="0" err="1">
                <a:latin typeface="Arial Black" panose="020B0A04020102020204" pitchFamily="34" charset="0"/>
                <a:ea typeface="UD デジタル 教科書体 NP-R" panose="02020400000000000000" pitchFamily="18" charset="-128"/>
              </a:rPr>
              <a:t>つの</a:t>
            </a:r>
            <a:r>
              <a:rPr lang="ja-JP" altLang="en-US" sz="1100" dirty="0">
                <a:latin typeface="Arial Black" panose="020B0A04020102020204" pitchFamily="34" charset="0"/>
                <a:ea typeface="UD デジタル 教科書体 NP-R" panose="02020400000000000000" pitchFamily="18" charset="-128"/>
              </a:rPr>
              <a:t>スピン状態（</a:t>
            </a:r>
            <a:r>
              <a:rPr lang="en-US" altLang="ja-JP" sz="1100" dirty="0">
                <a:latin typeface="Arial Black" panose="020B0A04020102020204" pitchFamily="34" charset="0"/>
                <a:ea typeface="UD デジタル 教科書体 NP-R" panose="02020400000000000000" pitchFamily="18" charset="-128"/>
              </a:rPr>
              <a:t>-1</a:t>
            </a:r>
            <a:r>
              <a:rPr lang="ja-JP" altLang="en-US" sz="1100" dirty="0" err="1">
                <a:latin typeface="Arial Black" panose="020B0A04020102020204" pitchFamily="34" charset="0"/>
                <a:ea typeface="UD デジタル 教科書体 NP-R" panose="02020400000000000000" pitchFamily="18" charset="-128"/>
              </a:rPr>
              <a:t>、</a:t>
            </a:r>
            <a:r>
              <a:rPr lang="en-US" altLang="ja-JP" sz="1100" dirty="0">
                <a:latin typeface="Arial Black" panose="020B0A04020102020204" pitchFamily="34" charset="0"/>
                <a:ea typeface="UD デジタル 教科書体 NP-R" panose="02020400000000000000" pitchFamily="18" charset="-128"/>
              </a:rPr>
              <a:t>0</a:t>
            </a:r>
            <a:r>
              <a:rPr lang="ja-JP" altLang="en-US" sz="1100" dirty="0" err="1">
                <a:latin typeface="Arial Black" panose="020B0A04020102020204" pitchFamily="34" charset="0"/>
                <a:ea typeface="UD デジタル 教科書体 NP-R" panose="02020400000000000000" pitchFamily="18" charset="-128"/>
              </a:rPr>
              <a:t>、</a:t>
            </a:r>
            <a:r>
              <a:rPr lang="en-US" altLang="ja-JP" sz="1100" dirty="0">
                <a:latin typeface="Arial Black" panose="020B0A04020102020204" pitchFamily="34" charset="0"/>
                <a:ea typeface="UD デジタル 教科書体 NP-R" panose="02020400000000000000" pitchFamily="18" charset="-128"/>
              </a:rPr>
              <a:t>+1</a:t>
            </a:r>
            <a:r>
              <a:rPr lang="ja-JP" altLang="en-US" sz="1100" dirty="0">
                <a:latin typeface="Arial Black" panose="020B0A04020102020204" pitchFamily="34" charset="0"/>
                <a:ea typeface="UD デジタル 教科書体 NP-R" panose="02020400000000000000" pitchFamily="18" charset="-128"/>
              </a:rPr>
              <a:t>で示される）をとりうる</a:t>
            </a:r>
            <a:r>
              <a:rPr lang="ja-JP" altLang="en-US" sz="1100" dirty="0" smtClean="0">
                <a:latin typeface="Arial Black" panose="020B0A04020102020204" pitchFamily="34" charset="0"/>
                <a:ea typeface="UD デジタル 教科書体 NP-R" panose="02020400000000000000" pitchFamily="18" charset="-128"/>
              </a:rPr>
              <a:t>。</a:t>
            </a:r>
            <a:endParaRPr lang="en-US" altLang="ja-JP" sz="1100" dirty="0" smtClean="0">
              <a:latin typeface="Arial Black" panose="020B0A04020102020204" pitchFamily="34" charset="0"/>
              <a:ea typeface="UD デジタル 教科書体 NP-R" panose="02020400000000000000" pitchFamily="18" charset="-128"/>
            </a:endParaRPr>
          </a:p>
          <a:p>
            <a:endParaRPr lang="ja-JP" altLang="en-US" sz="1100" dirty="0">
              <a:latin typeface="Arial Black" panose="020B0A04020102020204" pitchFamily="34" charset="0"/>
              <a:ea typeface="UD デジタル 教科書体 NP-R" panose="02020400000000000000" pitchFamily="18" charset="-128"/>
            </a:endParaRPr>
          </a:p>
          <a:p>
            <a:r>
              <a:rPr lang="en-US" altLang="ja-JP" sz="1100" dirty="0">
                <a:latin typeface="Arial Black" panose="020B0A04020102020204" pitchFamily="34" charset="0"/>
                <a:ea typeface="UD デジタル 教科書体 NP-R" panose="02020400000000000000" pitchFamily="18" charset="-128"/>
              </a:rPr>
              <a:t>(b)</a:t>
            </a:r>
            <a:r>
              <a:rPr lang="ja-JP" altLang="en-US" sz="1100" dirty="0">
                <a:latin typeface="Arial Black" panose="020B0A04020102020204" pitchFamily="34" charset="0"/>
                <a:ea typeface="UD デジタル 教科書体 NP-R" panose="02020400000000000000" pitchFamily="18" charset="-128"/>
              </a:rPr>
              <a:t>ダイヤモンドに強い磁場（</a:t>
            </a:r>
            <a:r>
              <a:rPr lang="en-US" altLang="ja-JP" sz="1100" dirty="0">
                <a:latin typeface="Arial Black" panose="020B0A04020102020204" pitchFamily="34" charset="0"/>
                <a:ea typeface="UD デジタル 教科書体 NP-R" panose="02020400000000000000" pitchFamily="18" charset="-128"/>
              </a:rPr>
              <a:t>B</a:t>
            </a:r>
            <a:r>
              <a:rPr lang="ja-JP" altLang="en-US" sz="1100" dirty="0">
                <a:latin typeface="Arial Black" panose="020B0A04020102020204" pitchFamily="34" charset="0"/>
                <a:ea typeface="UD デジタル 教科書体 NP-R" panose="02020400000000000000" pitchFamily="18" charset="-128"/>
              </a:rPr>
              <a:t>）を加え、</a:t>
            </a:r>
            <a:r>
              <a:rPr lang="en-US" altLang="ja-JP" sz="1100" dirty="0">
                <a:latin typeface="Arial Black" panose="020B0A04020102020204" pitchFamily="34" charset="0"/>
                <a:ea typeface="UD デジタル 教科書体 NP-R" panose="02020400000000000000" pitchFamily="18" charset="-128"/>
              </a:rPr>
              <a:t>-1</a:t>
            </a:r>
            <a:r>
              <a:rPr lang="ja-JP" altLang="en-US" sz="1100" dirty="0">
                <a:latin typeface="Arial Black" panose="020B0A04020102020204" pitchFamily="34" charset="0"/>
                <a:ea typeface="UD デジタル 教科書体 NP-R" panose="02020400000000000000" pitchFamily="18" charset="-128"/>
              </a:rPr>
              <a:t>状態のエネルギーが</a:t>
            </a:r>
            <a:r>
              <a:rPr lang="en-US" altLang="ja-JP" sz="1100" dirty="0">
                <a:latin typeface="Arial Black" panose="020B0A04020102020204" pitchFamily="34" charset="0"/>
                <a:ea typeface="UD デジタル 教科書体 NP-R" panose="02020400000000000000" pitchFamily="18" charset="-128"/>
              </a:rPr>
              <a:t>0</a:t>
            </a:r>
            <a:r>
              <a:rPr lang="ja-JP" altLang="en-US" sz="1100" dirty="0">
                <a:latin typeface="Arial Black" panose="020B0A04020102020204" pitchFamily="34" charset="0"/>
                <a:ea typeface="UD デジタル 教科書体 NP-R" panose="02020400000000000000" pitchFamily="18" charset="-128"/>
              </a:rPr>
              <a:t>状態よりも低くなるようする。そして、レーザーを使って、窒素空孔中心を</a:t>
            </a:r>
            <a:r>
              <a:rPr lang="en-US" altLang="ja-JP" sz="1100" dirty="0">
                <a:latin typeface="Arial Black" panose="020B0A04020102020204" pitchFamily="34" charset="0"/>
                <a:ea typeface="UD デジタル 教科書体 NP-R" panose="02020400000000000000" pitchFamily="18" charset="-128"/>
              </a:rPr>
              <a:t>0</a:t>
            </a:r>
            <a:r>
              <a:rPr lang="ja-JP" altLang="en-US" sz="1100" dirty="0">
                <a:latin typeface="Arial Black" panose="020B0A04020102020204" pitchFamily="34" charset="0"/>
                <a:ea typeface="UD デジタル 教科書体 NP-R" panose="02020400000000000000" pitchFamily="18" charset="-128"/>
              </a:rPr>
              <a:t>状態へ励起。窒素空孔中心は</a:t>
            </a:r>
            <a:r>
              <a:rPr lang="en-US" altLang="ja-JP" sz="1100" dirty="0">
                <a:latin typeface="Arial Black" panose="020B0A04020102020204" pitchFamily="34" charset="0"/>
                <a:ea typeface="UD デジタル 教科書体 NP-R" panose="02020400000000000000" pitchFamily="18" charset="-128"/>
              </a:rPr>
              <a:t>-1</a:t>
            </a:r>
            <a:r>
              <a:rPr lang="ja-JP" altLang="en-US" sz="1100" dirty="0">
                <a:latin typeface="Arial Black" panose="020B0A04020102020204" pitchFamily="34" charset="0"/>
                <a:ea typeface="UD デジタル 教科書体 NP-R" panose="02020400000000000000" pitchFamily="18" charset="-128"/>
              </a:rPr>
              <a:t>状態に緩和する際に（黒い矢印）マイクロ波を放射。 </a:t>
            </a:r>
          </a:p>
        </p:txBody>
      </p:sp>
      <p:sp>
        <p:nvSpPr>
          <p:cNvPr id="27" name="テキスト ボックス 26"/>
          <p:cNvSpPr txBox="1"/>
          <p:nvPr/>
        </p:nvSpPr>
        <p:spPr>
          <a:xfrm>
            <a:off x="10907485" y="2359578"/>
            <a:ext cx="648848"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磁場</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sp>
        <p:nvSpPr>
          <p:cNvPr id="28" name="テキスト ボックス 27"/>
          <p:cNvSpPr txBox="1"/>
          <p:nvPr/>
        </p:nvSpPr>
        <p:spPr>
          <a:xfrm>
            <a:off x="9993082" y="2653836"/>
            <a:ext cx="740033" cy="246221"/>
          </a:xfrm>
          <a:prstGeom prst="rect">
            <a:avLst/>
          </a:prstGeom>
          <a:noFill/>
        </p:spPr>
        <p:txBody>
          <a:bodyPr wrap="square" rtlCol="0">
            <a:spAutoFit/>
          </a:bodyPr>
          <a:lstStyle/>
          <a:p>
            <a:pPr algn="ctr"/>
            <a:r>
              <a:rPr kumimoji="1" lang="ja-JP" altLang="en-US" sz="1000" dirty="0" smtClean="0">
                <a:latin typeface="UD デジタル 教科書体 NK-R" panose="02020400000000000000" pitchFamily="18" charset="-128"/>
                <a:ea typeface="UD デジタル 教科書体 NK-R" panose="02020400000000000000" pitchFamily="18" charset="-128"/>
              </a:rPr>
              <a:t>マイクロ波</a:t>
            </a:r>
            <a:endParaRPr kumimoji="1" lang="ja-JP" altLang="en-US" sz="1000" dirty="0">
              <a:latin typeface="UD デジタル 教科書体 NK-R" panose="02020400000000000000" pitchFamily="18" charset="-128"/>
              <a:ea typeface="UD デジタル 教科書体 NK-R" panose="02020400000000000000" pitchFamily="18" charset="-128"/>
            </a:endParaRPr>
          </a:p>
        </p:txBody>
      </p:sp>
      <p:pic>
        <p:nvPicPr>
          <p:cNvPr id="14348" name="Picture 12" descr="ããã¤ã¤ã¢ã³ãã¡ã¼ã¶ã¼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57" y="2369561"/>
            <a:ext cx="5390150" cy="3031960"/>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p:cNvSpPr/>
          <p:nvPr/>
        </p:nvSpPr>
        <p:spPr>
          <a:xfrm>
            <a:off x="161724" y="5495760"/>
            <a:ext cx="5618952" cy="1200329"/>
          </a:xfrm>
          <a:prstGeom prst="rect">
            <a:avLst/>
          </a:prstGeom>
        </p:spPr>
        <p:txBody>
          <a:bodyPr wrap="square">
            <a:spAutoFit/>
          </a:bodyPr>
          <a:lstStyle/>
          <a:p>
            <a:r>
              <a:rPr lang="ja-JP" altLang="en-US" sz="1200" dirty="0">
                <a:latin typeface="Arial Black" panose="020B0A04020102020204" pitchFamily="34" charset="0"/>
                <a:ea typeface="UD デジタル 教科書体 NP-R" panose="02020400000000000000" pitchFamily="18" charset="-128"/>
              </a:rPr>
              <a:t>利得媒質を通過する光子は、高いエネルギー状態にある電子と相互作用して電子を低いエネルギー状態へ飛び移らせ、同一の光子を</a:t>
            </a:r>
            <a:r>
              <a:rPr lang="ja-JP" altLang="en-US" sz="1200" dirty="0" smtClean="0">
                <a:latin typeface="Arial Black" panose="020B0A04020102020204" pitchFamily="34" charset="0"/>
                <a:ea typeface="UD デジタル 教科書体 NP-R" panose="02020400000000000000" pitchFamily="18" charset="-128"/>
              </a:rPr>
              <a:t>放出する。こう</a:t>
            </a:r>
            <a:r>
              <a:rPr lang="ja-JP" altLang="en-US" sz="1200" dirty="0">
                <a:latin typeface="Arial Black" panose="020B0A04020102020204" pitchFamily="34" charset="0"/>
                <a:ea typeface="UD デジタル 教科書体 NP-R" panose="02020400000000000000" pitchFamily="18" charset="-128"/>
              </a:rPr>
              <a:t>した光子が、鏡の間で往復するか、キャビティ（空洞）と呼ばれる閉じた金属構造に閉じ込められるなら、光子はその系から逃げ出すまでに何度も複製され、多数の同一の光子からなる巨視的な量子状態を作ることができる。</a:t>
            </a:r>
            <a:r>
              <a:rPr lang="ja-JP" altLang="en-US" sz="1200" dirty="0" smtClean="0">
                <a:latin typeface="Arial Black" panose="020B0A04020102020204" pitchFamily="34" charset="0"/>
                <a:ea typeface="UD デジタル 教科書体 NP-R" panose="02020400000000000000" pitchFamily="18" charset="-128"/>
              </a:rPr>
              <a:t>この</a:t>
            </a:r>
            <a:r>
              <a:rPr lang="ja-JP" altLang="en-US" sz="1200" dirty="0">
                <a:latin typeface="Arial Black" panose="020B0A04020102020204" pitchFamily="34" charset="0"/>
                <a:ea typeface="UD デジタル 教科書体 NP-R" panose="02020400000000000000" pitchFamily="18" charset="-128"/>
              </a:rPr>
              <a:t>プロセスが、「放射の誘導放出によるマイクロ波（光）増幅</a:t>
            </a:r>
            <a:r>
              <a:rPr lang="ja-JP" altLang="en-US" sz="1200" dirty="0" smtClean="0">
                <a:latin typeface="Arial Black" panose="020B0A04020102020204" pitchFamily="34" charset="0"/>
                <a:ea typeface="UD デジタル 教科書体 NP-R" panose="02020400000000000000" pitchFamily="18" charset="-128"/>
              </a:rPr>
              <a:t>」で </a:t>
            </a:r>
            <a:r>
              <a:rPr lang="en-US" altLang="ja-JP" sz="1200" dirty="0" smtClean="0">
                <a:latin typeface="Arial Black" panose="020B0A04020102020204" pitchFamily="34" charset="0"/>
                <a:ea typeface="UD デジタル 教科書体 NP-R" panose="02020400000000000000" pitchFamily="18" charset="-128"/>
              </a:rPr>
              <a:t>Maser</a:t>
            </a:r>
            <a:r>
              <a:rPr lang="ja-JP" altLang="en-US" sz="1200" dirty="0" smtClean="0">
                <a:latin typeface="Arial Black" panose="020B0A04020102020204" pitchFamily="34" charset="0"/>
                <a:ea typeface="UD デジタル 教科書体 NP-R" panose="02020400000000000000" pitchFamily="18" charset="-128"/>
              </a:rPr>
              <a:t>の由来。</a:t>
            </a:r>
            <a:endParaRPr lang="ja-JP" altLang="en-US" sz="1200" dirty="0">
              <a:latin typeface="Arial Black" panose="020B0A04020102020204" pitchFamily="34" charset="0"/>
              <a:ea typeface="UD デジタル 教科書体 NP-R" panose="02020400000000000000" pitchFamily="18" charset="-128"/>
            </a:endParaRPr>
          </a:p>
        </p:txBody>
      </p:sp>
    </p:spTree>
    <p:extLst>
      <p:ext uri="{BB962C8B-B14F-4D97-AF65-F5344CB8AC3E}">
        <p14:creationId xmlns:p14="http://schemas.microsoft.com/office/powerpoint/2010/main" val="28760961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49" y="1010662"/>
            <a:ext cx="5715000" cy="5715000"/>
          </a:xfrm>
          <a:prstGeom prst="rect">
            <a:avLst/>
          </a:prstGeom>
        </p:spPr>
      </p:pic>
      <p:sp>
        <p:nvSpPr>
          <p:cNvPr id="2" name="テキスト ボックス 1"/>
          <p:cNvSpPr txBox="1"/>
          <p:nvPr/>
        </p:nvSpPr>
        <p:spPr>
          <a:xfrm>
            <a:off x="3067789" y="231017"/>
            <a:ext cx="6056421" cy="584775"/>
          </a:xfrm>
          <a:prstGeom prst="rect">
            <a:avLst/>
          </a:prstGeom>
          <a:noFill/>
        </p:spPr>
        <p:txBody>
          <a:bodyPr wrap="square" rtlCol="0">
            <a:spAutoFit/>
          </a:bodyPr>
          <a:lstStyle/>
          <a:p>
            <a:pPr algn="ctr"/>
            <a:r>
              <a:rPr kumimoji="1" lang="ja-JP" altLang="en-US" sz="3200" b="1" dirty="0" smtClean="0">
                <a:solidFill>
                  <a:srgbClr val="C00000"/>
                </a:solidFill>
                <a:latin typeface="Arial Black" panose="020B0A04020102020204" pitchFamily="34" charset="0"/>
                <a:ea typeface="UD デジタル 教科書体 NK-R" panose="02020400000000000000" pitchFamily="18" charset="-128"/>
              </a:rPr>
              <a:t>ダイヤモンド</a:t>
            </a:r>
            <a:r>
              <a:rPr kumimoji="1" lang="en-US" altLang="ja-JP" sz="3200" b="1" dirty="0" smtClean="0">
                <a:solidFill>
                  <a:srgbClr val="C00000"/>
                </a:solidFill>
                <a:latin typeface="Arial Black" panose="020B0A04020102020204" pitchFamily="34" charset="0"/>
                <a:ea typeface="UD デジタル 教科書体 NK-R" panose="02020400000000000000" pitchFamily="18" charset="-128"/>
              </a:rPr>
              <a:t>NV</a:t>
            </a:r>
            <a:r>
              <a:rPr kumimoji="1" lang="ja-JP" altLang="en-US" sz="3200" b="1" dirty="0" smtClean="0">
                <a:solidFill>
                  <a:srgbClr val="C00000"/>
                </a:solidFill>
                <a:latin typeface="Arial Black" panose="020B0A04020102020204" pitchFamily="34" charset="0"/>
                <a:ea typeface="UD デジタル 教科書体 NK-R" panose="02020400000000000000" pitchFamily="18" charset="-128"/>
              </a:rPr>
              <a:t>中心</a:t>
            </a:r>
            <a:endParaRPr kumimoji="1" lang="ja-JP" altLang="en-US" sz="3200" b="1" dirty="0">
              <a:solidFill>
                <a:srgbClr val="C00000"/>
              </a:solidFill>
              <a:latin typeface="Arial Black" panose="020B0A04020102020204" pitchFamily="34" charset="0"/>
              <a:ea typeface="UD デジタル 教科書体 NK-R" panose="02020400000000000000" pitchFamily="18" charset="-128"/>
            </a:endParaRPr>
          </a:p>
        </p:txBody>
      </p:sp>
      <p:sp>
        <p:nvSpPr>
          <p:cNvPr id="8" name="正方形/長方形 7"/>
          <p:cNvSpPr/>
          <p:nvPr/>
        </p:nvSpPr>
        <p:spPr>
          <a:xfrm>
            <a:off x="5647294" y="1079194"/>
            <a:ext cx="6544706" cy="2308324"/>
          </a:xfrm>
          <a:prstGeom prst="rect">
            <a:avLst/>
          </a:prstGeom>
        </p:spPr>
        <p:txBody>
          <a:bodyPr wrap="square">
            <a:spAutoFit/>
          </a:bodyPr>
          <a:lstStyle/>
          <a:p>
            <a:r>
              <a:rPr lang="ja-JP" altLang="en-US" sz="1600" dirty="0">
                <a:latin typeface="Arial Black" panose="020B0A04020102020204" pitchFamily="34" charset="0"/>
                <a:ea typeface="UD デジタル 教科書体 NP-R" panose="02020400000000000000" pitchFamily="18" charset="-128"/>
              </a:rPr>
              <a:t>窒素</a:t>
            </a:r>
            <a:r>
              <a:rPr lang="en-US" altLang="ja-JP" sz="1600" dirty="0">
                <a:latin typeface="Arial Black" panose="020B0A04020102020204" pitchFamily="34" charset="0"/>
                <a:ea typeface="UD デジタル 教科書体 NP-R" panose="02020400000000000000" pitchFamily="18" charset="-128"/>
              </a:rPr>
              <a:t>-</a:t>
            </a:r>
            <a:r>
              <a:rPr lang="ja-JP" altLang="en-US" sz="1600" dirty="0">
                <a:latin typeface="Arial Black" panose="020B0A04020102020204" pitchFamily="34" charset="0"/>
                <a:ea typeface="UD デジタル 教科書体 NP-R" panose="02020400000000000000" pitchFamily="18" charset="-128"/>
              </a:rPr>
              <a:t>空孔中心 </a:t>
            </a:r>
            <a:r>
              <a:rPr lang="en-US" altLang="ja-JP" sz="1600" dirty="0">
                <a:latin typeface="Arial Black" panose="020B0A04020102020204" pitchFamily="34" charset="0"/>
                <a:ea typeface="UD デジタル 教科書体 NP-R" panose="02020400000000000000" pitchFamily="18" charset="-128"/>
              </a:rPr>
              <a:t>(NV</a:t>
            </a:r>
            <a:r>
              <a:rPr lang="ja-JP" altLang="en-US" sz="1600" dirty="0">
                <a:latin typeface="Arial Black" panose="020B0A04020102020204" pitchFamily="34" charset="0"/>
                <a:ea typeface="UD デジタル 教科書体 NP-R" panose="02020400000000000000" pitchFamily="18" charset="-128"/>
              </a:rPr>
              <a:t>中心</a:t>
            </a:r>
            <a:r>
              <a:rPr lang="en-US" altLang="ja-JP" sz="1600" dirty="0">
                <a:latin typeface="Arial Black" panose="020B0A04020102020204" pitchFamily="34" charset="0"/>
                <a:ea typeface="UD デジタル 教科書体 NP-R" panose="02020400000000000000" pitchFamily="18" charset="-128"/>
              </a:rPr>
              <a:t>) </a:t>
            </a:r>
            <a:r>
              <a:rPr lang="ja-JP" altLang="en-US" sz="1600" dirty="0">
                <a:latin typeface="Arial Black" panose="020B0A04020102020204" pitchFamily="34" charset="0"/>
                <a:ea typeface="UD デジタル 教科書体 NP-R" panose="02020400000000000000" pitchFamily="18" charset="-128"/>
              </a:rPr>
              <a:t>はダイヤモンドの数ある欠陥の</a:t>
            </a:r>
            <a:r>
              <a:rPr lang="en-US" altLang="ja-JP" sz="1600" dirty="0">
                <a:latin typeface="Arial Black" panose="020B0A04020102020204" pitchFamily="34" charset="0"/>
                <a:ea typeface="UD デジタル 教科書体 NP-R" panose="02020400000000000000" pitchFamily="18" charset="-128"/>
              </a:rPr>
              <a:t>1</a:t>
            </a:r>
            <a:r>
              <a:rPr lang="ja-JP" altLang="en-US" sz="1600" dirty="0" smtClean="0">
                <a:latin typeface="Arial Black" panose="020B0A04020102020204" pitchFamily="34" charset="0"/>
                <a:ea typeface="UD デジタル 教科書体 NP-R" panose="02020400000000000000" pitchFamily="18" charset="-128"/>
              </a:rPr>
              <a:t>つ。個々</a:t>
            </a:r>
            <a:r>
              <a:rPr lang="ja-JP" altLang="en-US" sz="1600" dirty="0">
                <a:latin typeface="Arial Black" panose="020B0A04020102020204" pitchFamily="34" charset="0"/>
                <a:ea typeface="UD デジタル 教科書体 NP-R" panose="02020400000000000000" pitchFamily="18" charset="-128"/>
              </a:rPr>
              <a:t>の</a:t>
            </a:r>
            <a:r>
              <a:rPr lang="en-US" altLang="ja-JP" sz="1600" dirty="0">
                <a:latin typeface="Arial Black" panose="020B0A04020102020204" pitchFamily="34" charset="0"/>
                <a:ea typeface="UD デジタル 教科書体 NP-R" panose="02020400000000000000" pitchFamily="18" charset="-128"/>
              </a:rPr>
              <a:t>NV</a:t>
            </a:r>
            <a:r>
              <a:rPr lang="ja-JP" altLang="en-US" sz="1600" dirty="0">
                <a:latin typeface="Arial Black" panose="020B0A04020102020204" pitchFamily="34" charset="0"/>
                <a:ea typeface="UD デジタル 教科書体 NP-R" panose="02020400000000000000" pitchFamily="18" charset="-128"/>
              </a:rPr>
              <a:t>中心から、特に負電荷状態である場合には容易に</a:t>
            </a:r>
            <a:r>
              <a:rPr lang="ja-JP" altLang="en-US" sz="1600" dirty="0" smtClean="0">
                <a:latin typeface="Arial Black" panose="020B0A04020102020204" pitchFamily="34" charset="0"/>
                <a:ea typeface="UD デジタル 教科書体 NP-R" panose="02020400000000000000" pitchFamily="18" charset="-128"/>
              </a:rPr>
              <a:t>検出可能となる。</a:t>
            </a:r>
            <a:endParaRPr lang="ja-JP" altLang="en-US" sz="1600" dirty="0">
              <a:latin typeface="Arial Black" panose="020B0A04020102020204" pitchFamily="34" charset="0"/>
              <a:ea typeface="UD デジタル 教科書体 NP-R" panose="02020400000000000000" pitchFamily="18" charset="-128"/>
            </a:endParaRPr>
          </a:p>
          <a:p>
            <a:r>
              <a:rPr lang="en-US" altLang="ja-JP" sz="1600" dirty="0">
                <a:latin typeface="Arial Black" panose="020B0A04020102020204" pitchFamily="34" charset="0"/>
                <a:ea typeface="UD デジタル 教科書体 NP-R" panose="02020400000000000000" pitchFamily="18" charset="-128"/>
              </a:rPr>
              <a:t>NV</a:t>
            </a:r>
            <a:r>
              <a:rPr lang="ja-JP" altLang="en-US" sz="1600" dirty="0">
                <a:latin typeface="Arial Black" panose="020B0A04020102020204" pitchFamily="34" charset="0"/>
                <a:ea typeface="UD デジタル 教科書体 NP-R" panose="02020400000000000000" pitchFamily="18" charset="-128"/>
              </a:rPr>
              <a:t>中心の電子のスピンは、磁場、電場、マイクロ波、光またはこれらを複数組み合わせて印加することで操作でき、フォトルミネッセンスの強度や波長でシャープな共鳴を起こすことが</a:t>
            </a:r>
            <a:r>
              <a:rPr lang="ja-JP" altLang="en-US" sz="1600" dirty="0" smtClean="0">
                <a:latin typeface="Arial Black" panose="020B0A04020102020204" pitchFamily="34" charset="0"/>
                <a:ea typeface="UD デジタル 教科書体 NP-R" panose="02020400000000000000" pitchFamily="18" charset="-128"/>
              </a:rPr>
              <a:t>できる。</a:t>
            </a:r>
            <a:endParaRPr lang="en-US" altLang="ja-JP" sz="1600" dirty="0" smtClean="0">
              <a:latin typeface="Arial Black" panose="020B0A04020102020204" pitchFamily="34" charset="0"/>
              <a:ea typeface="UD デジタル 教科書体 NP-R" panose="02020400000000000000" pitchFamily="18" charset="-128"/>
            </a:endParaRPr>
          </a:p>
          <a:p>
            <a:endParaRPr lang="en-US" altLang="ja-JP" sz="1600" dirty="0">
              <a:latin typeface="Arial Black" panose="020B0A04020102020204" pitchFamily="34" charset="0"/>
              <a:ea typeface="UD デジタル 教科書体 NP-R" panose="02020400000000000000" pitchFamily="18" charset="-128"/>
            </a:endParaRPr>
          </a:p>
          <a:p>
            <a:r>
              <a:rPr lang="ja-JP" altLang="en-US" sz="1600" dirty="0" smtClean="0">
                <a:latin typeface="Arial Black" panose="020B0A04020102020204" pitchFamily="34" charset="0"/>
                <a:ea typeface="UD デジタル 教科書体 NP-R" panose="02020400000000000000" pitchFamily="18" charset="-128"/>
              </a:rPr>
              <a:t>各</a:t>
            </a:r>
            <a:r>
              <a:rPr lang="en-US" altLang="ja-JP" sz="1600" dirty="0" smtClean="0">
                <a:latin typeface="Arial Black" panose="020B0A04020102020204" pitchFamily="34" charset="0"/>
                <a:ea typeface="UD デジタル 教科書体 NP-R" panose="02020400000000000000" pitchFamily="18" charset="-128"/>
              </a:rPr>
              <a:t>NV</a:t>
            </a:r>
            <a:r>
              <a:rPr lang="ja-JP" altLang="en-US" sz="1600" dirty="0">
                <a:latin typeface="Arial Black" panose="020B0A04020102020204" pitchFamily="34" charset="0"/>
                <a:ea typeface="UD デジタル 教科書体 NP-R" panose="02020400000000000000" pitchFamily="18" charset="-128"/>
              </a:rPr>
              <a:t>中心は量子コンピュータの基本単位とみなすことができ、量子暗号やスピントロニクスを含む計算科学やエレクトロニクス分野で、より効率的な応用と新たな可能性を有して</a:t>
            </a:r>
            <a:r>
              <a:rPr lang="ja-JP" altLang="en-US" sz="1600" dirty="0" smtClean="0">
                <a:latin typeface="Arial Black" panose="020B0A04020102020204" pitchFamily="34" charset="0"/>
                <a:ea typeface="UD デジタル 教科書体 NP-R" panose="02020400000000000000" pitchFamily="18" charset="-128"/>
              </a:rPr>
              <a:t>いる。</a:t>
            </a:r>
            <a:endParaRPr lang="ja-JP" altLang="en-US" sz="1600" dirty="0">
              <a:latin typeface="Arial Black" panose="020B0A04020102020204" pitchFamily="34" charset="0"/>
              <a:ea typeface="UD デジタル 教科書体 NP-R" panose="02020400000000000000" pitchFamily="18" charset="-128"/>
            </a:endParaRPr>
          </a:p>
        </p:txBody>
      </p:sp>
      <p:sp>
        <p:nvSpPr>
          <p:cNvPr id="12" name="正方形/長方形 11"/>
          <p:cNvSpPr/>
          <p:nvPr/>
        </p:nvSpPr>
        <p:spPr>
          <a:xfrm>
            <a:off x="173885" y="6385526"/>
            <a:ext cx="12018115" cy="400110"/>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窒素</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空孔（</a:t>
            </a:r>
            <a:r>
              <a:rPr lang="en-US" altLang="ja-JP" sz="1000" dirty="0">
                <a:latin typeface="Meiryo UI" panose="020B0604030504040204" pitchFamily="50" charset="-128"/>
                <a:ea typeface="Meiryo UI" panose="020B0604030504040204" pitchFamily="50" charset="-128"/>
              </a:rPr>
              <a:t>Nitrogen</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Vacancy</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NV</a:t>
            </a:r>
            <a:r>
              <a:rPr lang="ja-JP" altLang="en-US" sz="1000" dirty="0" smtClean="0">
                <a:latin typeface="Meiryo UI" panose="020B0604030504040204" pitchFamily="50" charset="-128"/>
                <a:ea typeface="Meiryo UI" panose="020B0604030504040204" pitchFamily="50" charset="-128"/>
              </a:rPr>
              <a:t>）：</a:t>
            </a:r>
            <a:endParaRPr lang="en-US" altLang="ja-JP" sz="1000" dirty="0" smtClean="0">
              <a:latin typeface="Meiryo UI" panose="020B0604030504040204" pitchFamily="50" charset="-128"/>
              <a:ea typeface="Meiryo UI" panose="020B0604030504040204" pitchFamily="50" charset="-128"/>
            </a:endParaRPr>
          </a:p>
          <a:p>
            <a:r>
              <a:rPr lang="ja-JP" altLang="en-US" sz="1000" dirty="0" smtClean="0">
                <a:latin typeface="Meiryo UI" panose="020B0604030504040204" pitchFamily="50" charset="-128"/>
                <a:ea typeface="Meiryo UI" panose="020B0604030504040204" pitchFamily="50" charset="-128"/>
              </a:rPr>
              <a:t>センターダイヤモンド</a:t>
            </a:r>
            <a:r>
              <a:rPr lang="ja-JP" altLang="en-US" sz="1000" dirty="0">
                <a:latin typeface="Meiryo UI" panose="020B0604030504040204" pitchFamily="50" charset="-128"/>
                <a:ea typeface="Meiryo UI" panose="020B0604030504040204" pitchFamily="50" charset="-128"/>
              </a:rPr>
              <a:t>結晶中の複合欠陥の一種であり、不純物原子である窒素（</a:t>
            </a:r>
            <a:r>
              <a:rPr lang="en-US" altLang="ja-JP" sz="1000" dirty="0">
                <a:latin typeface="Meiryo UI" panose="020B0604030504040204" pitchFamily="50" charset="-128"/>
                <a:ea typeface="Meiryo UI" panose="020B0604030504040204" pitchFamily="50" charset="-128"/>
              </a:rPr>
              <a:t>Nitrogen</a:t>
            </a:r>
            <a:r>
              <a:rPr lang="ja-JP" altLang="en-US" sz="1000" dirty="0">
                <a:latin typeface="Meiryo UI" panose="020B0604030504040204" pitchFamily="50" charset="-128"/>
                <a:ea typeface="Meiryo UI" panose="020B0604030504040204" pitchFamily="50" charset="-128"/>
              </a:rPr>
              <a:t>）と空孔（</a:t>
            </a:r>
            <a:r>
              <a:rPr lang="en-US" altLang="ja-JP" sz="1000" dirty="0">
                <a:latin typeface="Meiryo UI" panose="020B0604030504040204" pitchFamily="50" charset="-128"/>
                <a:ea typeface="Meiryo UI" panose="020B0604030504040204" pitchFamily="50" charset="-128"/>
              </a:rPr>
              <a:t>Vacancy</a:t>
            </a:r>
            <a:r>
              <a:rPr lang="ja-JP" altLang="en-US" sz="1000" dirty="0">
                <a:latin typeface="Meiryo UI" panose="020B0604030504040204" pitchFamily="50" charset="-128"/>
                <a:ea typeface="Meiryo UI" panose="020B0604030504040204" pitchFamily="50" charset="-128"/>
              </a:rPr>
              <a:t>）が隣り合うことで形成される原子レベルの構造体</a:t>
            </a:r>
            <a:r>
              <a:rPr lang="ja-JP" altLang="en-US" sz="1000" dirty="0" smtClean="0">
                <a:latin typeface="Meiryo UI" panose="020B0604030504040204" pitchFamily="50" charset="-128"/>
                <a:ea typeface="Meiryo UI" panose="020B0604030504040204" pitchFamily="50" charset="-128"/>
              </a:rPr>
              <a:t>。分裂</a:t>
            </a:r>
            <a:r>
              <a:rPr lang="ja-JP" altLang="en-US" sz="1000" dirty="0">
                <a:latin typeface="Meiryo UI" panose="020B0604030504040204" pitchFamily="50" charset="-128"/>
                <a:ea typeface="Meiryo UI" panose="020B0604030504040204" pitchFamily="50" charset="-128"/>
              </a:rPr>
              <a:t>した電子スピン準位を持ち、</a:t>
            </a:r>
            <a:r>
              <a:rPr lang="ja-JP" altLang="en-US" sz="1000" dirty="0" smtClean="0">
                <a:latin typeface="Meiryo UI" panose="020B0604030504040204" pitchFamily="50" charset="-128"/>
                <a:ea typeface="Meiryo UI" panose="020B0604030504040204" pitchFamily="50" charset="-128"/>
              </a:rPr>
              <a:t>それを利用して高感度</a:t>
            </a:r>
            <a:r>
              <a:rPr lang="ja-JP" altLang="en-US" sz="1000" dirty="0">
                <a:latin typeface="Meiryo UI" panose="020B0604030504040204" pitchFamily="50" charset="-128"/>
                <a:ea typeface="Meiryo UI" panose="020B0604030504040204" pitchFamily="50" charset="-128"/>
              </a:rPr>
              <a:t>な計測が</a:t>
            </a:r>
            <a:r>
              <a:rPr lang="ja-JP" altLang="en-US" sz="1000" dirty="0" smtClean="0">
                <a:latin typeface="Meiryo UI" panose="020B0604030504040204" pitchFamily="50" charset="-128"/>
                <a:ea typeface="Meiryo UI" panose="020B0604030504040204" pitchFamily="50" charset="-128"/>
              </a:rPr>
              <a:t>可能。</a:t>
            </a:r>
            <a:endParaRPr lang="ja-JP" altLang="en-US" sz="1000" dirty="0">
              <a:latin typeface="Meiryo UI" panose="020B0604030504040204" pitchFamily="50" charset="-128"/>
              <a:ea typeface="Meiryo UI" panose="020B0604030504040204" pitchFamily="50" charset="-128"/>
            </a:endParaRPr>
          </a:p>
        </p:txBody>
      </p:sp>
      <p:sp>
        <p:nvSpPr>
          <p:cNvPr id="15" name="正方形/長方形 14"/>
          <p:cNvSpPr/>
          <p:nvPr/>
        </p:nvSpPr>
        <p:spPr>
          <a:xfrm>
            <a:off x="6134413" y="671196"/>
            <a:ext cx="1366080" cy="246221"/>
          </a:xfrm>
          <a:prstGeom prst="rect">
            <a:avLst/>
          </a:prstGeom>
        </p:spPr>
        <p:txBody>
          <a:bodyPr wrap="none">
            <a:spAutoFit/>
          </a:bodyPr>
          <a:lstStyle/>
          <a:p>
            <a:r>
              <a:rPr lang="en-US" altLang="ja-JP" sz="1000" dirty="0">
                <a:latin typeface="Meiryo UI" panose="020B0604030504040204" pitchFamily="50" charset="-128"/>
                <a:ea typeface="Meiryo UI" panose="020B0604030504040204" pitchFamily="50" charset="-128"/>
              </a:rPr>
              <a:t>Nitrogen</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Vacancy</a:t>
            </a:r>
            <a:endParaRPr lang="ja-JP" altLang="en-US" sz="1000" dirty="0"/>
          </a:p>
        </p:txBody>
      </p:sp>
      <p:sp>
        <p:nvSpPr>
          <p:cNvPr id="17" name="テキスト ボックス 16"/>
          <p:cNvSpPr txBox="1"/>
          <p:nvPr/>
        </p:nvSpPr>
        <p:spPr>
          <a:xfrm>
            <a:off x="2623132" y="1803119"/>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955653" y="167116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19995" y="384454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264061" y="3072408"/>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041845" y="4975093"/>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1770133" y="448316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2770455" y="448316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598821" y="5783570"/>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3486833" y="39555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677710" y="3865289"/>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4377247" y="50851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3705000" y="2709335"/>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4481035" y="1595481"/>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4288222" y="3020716"/>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2831852" y="1169617"/>
            <a:ext cx="962527" cy="338554"/>
          </a:xfrm>
          <a:prstGeom prst="rect">
            <a:avLst/>
          </a:prstGeom>
          <a:noFill/>
        </p:spPr>
        <p:txBody>
          <a:bodyPr wrap="square" rtlCol="0">
            <a:spAutoFit/>
          </a:bodyPr>
          <a:lstStyle/>
          <a:p>
            <a:pPr algn="ctr"/>
            <a:r>
              <a:rPr kumimoji="1" lang="ja-JP" altLang="en-US" sz="1600" dirty="0" smtClean="0">
                <a:latin typeface="Meiryo UI" panose="020B0604030504040204" pitchFamily="50" charset="-128"/>
                <a:ea typeface="Meiryo UI" panose="020B0604030504040204" pitchFamily="50" charset="-128"/>
              </a:rPr>
              <a:t>炭素</a:t>
            </a:r>
            <a:endParaRPr kumimoji="1" lang="ja-JP" altLang="en-US" sz="16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1808055" y="1884487"/>
            <a:ext cx="962527"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窒素</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2732660" y="2893658"/>
            <a:ext cx="962527" cy="338554"/>
          </a:xfrm>
          <a:prstGeom prst="rect">
            <a:avLst/>
          </a:prstGeom>
          <a:noFill/>
        </p:spPr>
        <p:txBody>
          <a:bodyPr wrap="square" rtlCol="0">
            <a:spAutoFit/>
          </a:bodyPr>
          <a:lstStyle/>
          <a:p>
            <a:pPr algn="ctr"/>
            <a:r>
              <a:rPr kumimoji="1" lang="ja-JP" altLang="en-US" sz="1600" b="1" dirty="0" smtClean="0">
                <a:solidFill>
                  <a:srgbClr val="FF0000"/>
                </a:solidFill>
                <a:latin typeface="Meiryo UI" panose="020B0604030504040204" pitchFamily="50" charset="-128"/>
                <a:ea typeface="Meiryo UI" panose="020B0604030504040204" pitchFamily="50" charset="-128"/>
              </a:rPr>
              <a:t>空孔</a:t>
            </a:r>
            <a:endParaRPr kumimoji="1" lang="ja-JP" altLang="en-US" sz="1600" b="1" dirty="0">
              <a:solidFill>
                <a:srgbClr val="FF0000"/>
              </a:solidFill>
              <a:latin typeface="Meiryo UI" panose="020B0604030504040204" pitchFamily="50" charset="-128"/>
              <a:ea typeface="Meiryo UI" panose="020B0604030504040204" pitchFamily="50" charset="-128"/>
            </a:endParaRPr>
          </a:p>
        </p:txBody>
      </p:sp>
      <p:sp>
        <p:nvSpPr>
          <p:cNvPr id="35" name="小波 34"/>
          <p:cNvSpPr/>
          <p:nvPr/>
        </p:nvSpPr>
        <p:spPr>
          <a:xfrm>
            <a:off x="108856" y="85623"/>
            <a:ext cx="1426029" cy="827314"/>
          </a:xfrm>
          <a:prstGeom prst="doubleWave">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latin typeface="UD デジタル 教科書体 NP-B" panose="02020700000000000000" pitchFamily="18" charset="-128"/>
                <a:ea typeface="UD デジタル 教科書体 NP-B" panose="02020700000000000000" pitchFamily="18" charset="-128"/>
              </a:rPr>
              <a:t>参考</a:t>
            </a:r>
            <a:endParaRPr kumimoji="1" lang="ja-JP" altLang="en-US" sz="2800" b="1" dirty="0">
              <a:solidFill>
                <a:schemeClr val="bg1"/>
              </a:solidFill>
              <a:latin typeface="UD デジタル 教科書体 NP-B" panose="02020700000000000000" pitchFamily="18" charset="-128"/>
              <a:ea typeface="UD デジタル 教科書体 NP-B" panose="02020700000000000000" pitchFamily="18" charset="-128"/>
            </a:endParaRPr>
          </a:p>
        </p:txBody>
      </p:sp>
      <p:pic>
        <p:nvPicPr>
          <p:cNvPr id="36" name="Picture 2" descr="https://makerslove.com/wp-content/uploads/2019/05/sand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2741" y="3469380"/>
            <a:ext cx="5796488" cy="290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0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252" y="2512729"/>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34167"/>
            <a:ext cx="12191999" cy="584775"/>
          </a:xfrm>
          <a:prstGeom prst="rect">
            <a:avLst/>
          </a:prstGeom>
        </p:spPr>
        <p:txBody>
          <a:bodyPr wrap="square">
            <a:spAutoFit/>
          </a:bodyPr>
          <a:lstStyle/>
          <a:p>
            <a:pPr algn="ctr">
              <a:defRPr/>
            </a:pPr>
            <a:r>
              <a:rPr lang="ja-JP" altLang="en-US" sz="3200" b="1" dirty="0" smtClean="0">
                <a:latin typeface="Meiryo UI" panose="020B0604030504040204" pitchFamily="50" charset="-128"/>
                <a:ea typeface="Meiryo UI" panose="020B0604030504040204" pitchFamily="50" charset="-128"/>
              </a:rPr>
              <a:t>「</a:t>
            </a:r>
            <a:r>
              <a:rPr lang="ja-JP" altLang="en-US" sz="3200" b="1" dirty="0" smtClean="0">
                <a:solidFill>
                  <a:srgbClr val="C00000"/>
                </a:solidFill>
                <a:latin typeface="Meiryo UI" panose="020B0604030504040204" pitchFamily="50" charset="-128"/>
                <a:ea typeface="Meiryo UI" panose="020B0604030504040204" pitchFamily="50" charset="-128"/>
              </a:rPr>
              <a:t>光</a:t>
            </a:r>
            <a:r>
              <a:rPr lang="ja-JP" altLang="en-US" sz="3200" b="1" dirty="0" smtClean="0">
                <a:latin typeface="Meiryo UI" panose="020B0604030504040204" pitchFamily="50" charset="-128"/>
                <a:ea typeface="Meiryo UI" panose="020B0604030504040204" pitchFamily="50" charset="-128"/>
              </a:rPr>
              <a:t>」 量子</a:t>
            </a:r>
            <a:r>
              <a:rPr lang="en-US" altLang="ja-JP" sz="3200" b="1" dirty="0" smtClean="0">
                <a:latin typeface="Meiryo UI" panose="020B0604030504040204" pitchFamily="50" charset="-128"/>
                <a:ea typeface="Meiryo UI" panose="020B0604030504040204" pitchFamily="50" charset="-128"/>
              </a:rPr>
              <a:t>ICT</a:t>
            </a:r>
            <a:endParaRPr lang="ja-JP" altLang="en-US" sz="2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6363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4" descr="看護師♀">
            <a:hlinkClick r:id="rId3" tooltip="看護師♀"/>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369" y="2501712"/>
            <a:ext cx="14287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0" y="3166825"/>
            <a:ext cx="12191999" cy="584775"/>
          </a:xfrm>
          <a:prstGeom prst="rect">
            <a:avLst/>
          </a:prstGeom>
        </p:spPr>
        <p:txBody>
          <a:bodyPr wrap="square">
            <a:spAutoFit/>
          </a:bodyPr>
          <a:lstStyle/>
          <a:p>
            <a:pPr algn="ctr">
              <a:defRPr/>
            </a:pPr>
            <a:r>
              <a:rPr lang="ja-JP" altLang="en-US" sz="3200" b="1" dirty="0" smtClean="0">
                <a:solidFill>
                  <a:srgbClr val="7030A0"/>
                </a:solidFill>
                <a:latin typeface="Meiryo UI" panose="020B0604030504040204" pitchFamily="50" charset="-128"/>
                <a:ea typeface="Meiryo UI" panose="020B0604030504040204" pitchFamily="50" charset="-128"/>
              </a:rPr>
              <a:t>耐震</a:t>
            </a:r>
            <a:r>
              <a:rPr lang="ja-JP" altLang="en-US" sz="3200" b="1" dirty="0" smtClean="0">
                <a:latin typeface="Meiryo UI" panose="020B0604030504040204" pitchFamily="50" charset="-128"/>
                <a:ea typeface="Meiryo UI" panose="020B0604030504040204" pitchFamily="50" charset="-128"/>
              </a:rPr>
              <a:t>ナノ</a:t>
            </a:r>
            <a:r>
              <a:rPr lang="ja-JP" altLang="en-US" sz="3200" b="1" dirty="0" smtClean="0">
                <a:solidFill>
                  <a:srgbClr val="C00000"/>
                </a:solidFill>
                <a:latin typeface="Meiryo UI" panose="020B0604030504040204" pitchFamily="50" charset="-128"/>
                <a:ea typeface="Meiryo UI" panose="020B0604030504040204" pitchFamily="50" charset="-128"/>
              </a:rPr>
              <a:t>フォトニクス</a:t>
            </a:r>
            <a:endParaRPr lang="ja-JP" altLang="en-US" sz="2400" b="1" dirty="0">
              <a:solidFill>
                <a:srgbClr val="C00000"/>
              </a:solidFill>
              <a:latin typeface="Meiryo UI" panose="020B0604030504040204" pitchFamily="50" charset="-128"/>
              <a:ea typeface="Meiryo UI" panose="020B0604030504040204" pitchFamily="50" charset="-128"/>
            </a:endParaRPr>
          </a:p>
        </p:txBody>
      </p:sp>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6957627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14" name="テキスト ボックス 13"/>
          <p:cNvSpPr txBox="1"/>
          <p:nvPr/>
        </p:nvSpPr>
        <p:spPr>
          <a:xfrm>
            <a:off x="521591" y="136434"/>
            <a:ext cx="11169666" cy="584775"/>
          </a:xfrm>
          <a:prstGeom prst="rect">
            <a:avLst/>
          </a:prstGeom>
          <a:noFill/>
        </p:spPr>
        <p:txBody>
          <a:bodyPr wrap="square" rtlCol="0">
            <a:spAutoFit/>
          </a:bodyPr>
          <a:lstStyle/>
          <a:p>
            <a:pPr algn="ctr"/>
            <a:r>
              <a:rPr lang="en-US" altLang="ja-JP" sz="3200" b="1" dirty="0">
                <a:solidFill>
                  <a:srgbClr val="C00000"/>
                </a:solidFill>
                <a:latin typeface="Arial Black" panose="020B0A04020102020204" pitchFamily="34" charset="0"/>
                <a:ea typeface="UD デジタル 教科書体 NK-R" panose="02020400000000000000" pitchFamily="18" charset="-128"/>
              </a:rPr>
              <a:t> </a:t>
            </a:r>
            <a:r>
              <a:rPr lang="ja-JP" altLang="en-US" sz="3200" b="1" dirty="0" smtClean="0">
                <a:solidFill>
                  <a:srgbClr val="C00000"/>
                </a:solidFill>
                <a:latin typeface="Arial Black" panose="020B0A04020102020204" pitchFamily="34" charset="0"/>
                <a:ea typeface="UD デジタル 教科書体 NK-R" panose="02020400000000000000" pitchFamily="18" charset="-128"/>
              </a:rPr>
              <a:t>古代ローマの円形競技場は、</a:t>
            </a:r>
            <a:r>
              <a:rPr lang="en-US" altLang="ja-JP" sz="3200" b="1" dirty="0" smtClean="0">
                <a:solidFill>
                  <a:srgbClr val="C00000"/>
                </a:solidFill>
                <a:latin typeface="Arial Black" panose="020B0A04020102020204" pitchFamily="34" charset="0"/>
                <a:ea typeface="UD デジタル 教科書体 NK-R" panose="02020400000000000000" pitchFamily="18" charset="-128"/>
              </a:rPr>
              <a:t>2000</a:t>
            </a:r>
            <a:r>
              <a:rPr lang="ja-JP" altLang="en-US" sz="3200" b="1" dirty="0" smtClean="0">
                <a:solidFill>
                  <a:srgbClr val="C00000"/>
                </a:solidFill>
                <a:latin typeface="Arial Black" panose="020B0A04020102020204" pitchFamily="34" charset="0"/>
                <a:ea typeface="UD デジタル 教科書体 NK-R" panose="02020400000000000000" pitchFamily="18" charset="-128"/>
              </a:rPr>
              <a:t>年を経て健在であるのか？</a:t>
            </a:r>
            <a:endParaRPr kumimoji="1" lang="ja-JP" altLang="en-US" sz="4400" dirty="0">
              <a:solidFill>
                <a:srgbClr val="C00000"/>
              </a:solidFill>
              <a:latin typeface="Arial Black" panose="020B0A04020102020204" pitchFamily="34" charset="0"/>
              <a:ea typeface="UD デジタル 教科書体 NK-R" panose="02020400000000000000" pitchFamily="18" charset="-128"/>
            </a:endParaRPr>
          </a:p>
        </p:txBody>
      </p:sp>
      <p:pic>
        <p:nvPicPr>
          <p:cNvPr id="15362" name="Picture 2" descr="https://contents.newspicks.com/news/3938187/images/12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27781"/>
            <a:ext cx="5715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40640" y="796683"/>
            <a:ext cx="6436360" cy="2308324"/>
          </a:xfrm>
          <a:prstGeom prst="rect">
            <a:avLst/>
          </a:prstGeom>
        </p:spPr>
        <p:txBody>
          <a:bodyPr wrap="square">
            <a:spAutoFit/>
          </a:bodyPr>
          <a:lstStyle/>
          <a:p>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イタリアは、日本と同様に</a:t>
            </a:r>
            <a:r>
              <a:rPr lang="ja-JP" altLang="en-US" dirty="0" smtClean="0">
                <a:solidFill>
                  <a:srgbClr val="C00000"/>
                </a:solidFill>
                <a:latin typeface="UD デジタル 教科書体 NK-R" panose="02020400000000000000" pitchFamily="18" charset="-128"/>
                <a:ea typeface="UD デジタル 教科書体 NK-R" panose="02020400000000000000" pitchFamily="18" charset="-128"/>
              </a:rPr>
              <a:t>地震多発国</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でありながら、古代ローマの遺構が多数残っている。特に、巨大な円形競技場が</a:t>
            </a:r>
            <a:r>
              <a:rPr lang="ja-JP" altLang="en-US" b="1" dirty="0" smtClean="0">
                <a:solidFill>
                  <a:srgbClr val="C00000"/>
                </a:solidFill>
                <a:latin typeface="UD デジタル 教科書体 NK-R" panose="02020400000000000000" pitchFamily="18" charset="-128"/>
                <a:ea typeface="UD デジタル 教科書体 NK-R" panose="02020400000000000000" pitchFamily="18" charset="-128"/>
              </a:rPr>
              <a:t>２０００年以上その威容を保っている</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のは</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謎</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とされてきた。</a:t>
            </a:r>
            <a:endParaRPr lang="en-US" altLang="ja-JP" dirty="0" smtClean="0">
              <a:solidFill>
                <a:srgbClr val="000000"/>
              </a:solidFill>
              <a:latin typeface="UD デジタル 教科書体 NK-R" panose="02020400000000000000" pitchFamily="18" charset="-128"/>
              <a:ea typeface="UD デジタル 教科書体 NK-R" panose="02020400000000000000" pitchFamily="18" charset="-128"/>
            </a:endParaRPr>
          </a:p>
          <a:p>
            <a:endParaRPr lang="en-US" altLang="ja-JP" dirty="0">
              <a:solidFill>
                <a:srgbClr val="000000"/>
              </a:solidFill>
              <a:latin typeface="UD デジタル 教科書体 NK-R" panose="02020400000000000000" pitchFamily="18" charset="-128"/>
              <a:ea typeface="UD デジタル 教科書体 NK-R" panose="02020400000000000000" pitchFamily="18" charset="-128"/>
            </a:endParaRPr>
          </a:p>
          <a:p>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フランス</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のエクス＝マルセイユ</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大学の研究者は、</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地震波を迂回させられる「</a:t>
            </a:r>
            <a:r>
              <a:rPr lang="ja-JP" altLang="en-US" b="1" dirty="0">
                <a:solidFill>
                  <a:srgbClr val="C00000"/>
                </a:solidFill>
                <a:latin typeface="UD デジタル 教科書体 NK-R" panose="02020400000000000000" pitchFamily="18" charset="-128"/>
                <a:ea typeface="UD デジタル 教科書体 NK-R" panose="02020400000000000000" pitchFamily="18" charset="-128"/>
              </a:rPr>
              <a:t>耐震透明マント</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」の研究に</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取組んでおり、古代ローマの</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円形闘技場の形状が、耐震透明</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マントと</a:t>
            </a:r>
            <a:r>
              <a:rPr lang="ja-JP" altLang="en-US" dirty="0">
                <a:solidFill>
                  <a:srgbClr val="000000"/>
                </a:solidFill>
                <a:latin typeface="UD デジタル 教科書体 NK-R" panose="02020400000000000000" pitchFamily="18" charset="-128"/>
                <a:ea typeface="UD デジタル 教科書体 NK-R" panose="02020400000000000000" pitchFamily="18" charset="-128"/>
              </a:rPr>
              <a:t>似通って</a:t>
            </a:r>
            <a:r>
              <a:rPr lang="ja-JP" altLang="en-US" dirty="0" smtClean="0">
                <a:solidFill>
                  <a:srgbClr val="000000"/>
                </a:solidFill>
                <a:latin typeface="UD デジタル 教科書体 NK-R" panose="02020400000000000000" pitchFamily="18" charset="-128"/>
                <a:ea typeface="UD デジタル 教科書体 NK-R" panose="02020400000000000000" pitchFamily="18" charset="-128"/>
              </a:rPr>
              <a:t>いる構造があることを発見。</a:t>
            </a:r>
            <a:endParaRPr lang="ja-JP" altLang="en-US" dirty="0">
              <a:latin typeface="UD デジタル 教科書体 NK-R" panose="02020400000000000000" pitchFamily="18" charset="-128"/>
              <a:ea typeface="UD デジタル 教科書体 NK-R" panose="02020400000000000000" pitchFamily="18" charset="-128"/>
            </a:endParaRPr>
          </a:p>
        </p:txBody>
      </p:sp>
      <p:sp>
        <p:nvSpPr>
          <p:cNvPr id="4" name="正方形/長方形 3"/>
          <p:cNvSpPr/>
          <p:nvPr/>
        </p:nvSpPr>
        <p:spPr>
          <a:xfrm>
            <a:off x="5867401" y="3640357"/>
            <a:ext cx="6215742" cy="2862322"/>
          </a:xfrm>
          <a:prstGeom prst="rect">
            <a:avLst/>
          </a:prstGeom>
        </p:spPr>
        <p:txBody>
          <a:bodyPr wrap="square">
            <a:spAutoFit/>
          </a:bodyPr>
          <a:lstStyle/>
          <a:p>
            <a:r>
              <a:rPr lang="ja-JP" altLang="en-US" dirty="0" smtClean="0">
                <a:latin typeface="Arial Black" panose="020B0A04020102020204" pitchFamily="34" charset="0"/>
                <a:ea typeface="UD デジタル 教科書体 NK-R" panose="02020400000000000000" pitchFamily="18" charset="-128"/>
              </a:rPr>
              <a:t>物理学で</a:t>
            </a:r>
            <a:r>
              <a:rPr lang="ja-JP" altLang="en-US" dirty="0">
                <a:latin typeface="Arial Black" panose="020B0A04020102020204" pitchFamily="34" charset="0"/>
                <a:ea typeface="UD デジタル 教科書体 NK-R" panose="02020400000000000000" pitchFamily="18" charset="-128"/>
              </a:rPr>
              <a:t>は、特定の規則的なパターンを持つ物体が波動と相互作用し、波動を誘導することで波動の振る舞いを変えられることは長い間知られて</a:t>
            </a:r>
            <a:r>
              <a:rPr lang="ja-JP" altLang="en-US" dirty="0" smtClean="0">
                <a:latin typeface="Arial Black" panose="020B0A04020102020204" pitchFamily="34" charset="0"/>
                <a:ea typeface="UD デジタル 教科書体 NK-R" panose="02020400000000000000" pitchFamily="18" charset="-128"/>
              </a:rPr>
              <a:t>いる現象。</a:t>
            </a:r>
            <a:endParaRPr lang="en-US" altLang="ja-JP" dirty="0" smtClean="0">
              <a:latin typeface="Arial Black" panose="020B0A04020102020204" pitchFamily="34" charset="0"/>
              <a:ea typeface="UD デジタル 教科書体 NK-R" panose="02020400000000000000" pitchFamily="18" charset="-128"/>
            </a:endParaRPr>
          </a:p>
          <a:p>
            <a:endParaRPr lang="en-US" altLang="ja-JP" dirty="0" smtClean="0">
              <a:latin typeface="Arial Black" panose="020B0A04020102020204" pitchFamily="34" charset="0"/>
              <a:ea typeface="UD デジタル 教科書体 NK-R" panose="02020400000000000000" pitchFamily="18" charset="-128"/>
            </a:endParaRPr>
          </a:p>
          <a:p>
            <a:r>
              <a:rPr lang="ja-JP" altLang="en-US" dirty="0">
                <a:latin typeface="Arial Black" panose="020B0A04020102020204" pitchFamily="34" charset="0"/>
                <a:ea typeface="UD デジタル 教科書体 NK-R" panose="02020400000000000000" pitchFamily="18" charset="-128"/>
              </a:rPr>
              <a:t>上記</a:t>
            </a:r>
            <a:r>
              <a:rPr lang="ja-JP" altLang="en-US" dirty="0" smtClean="0">
                <a:latin typeface="Arial Black" panose="020B0A04020102020204" pitchFamily="34" charset="0"/>
                <a:ea typeface="UD デジタル 教科書体 NK-R" panose="02020400000000000000" pitchFamily="18" charset="-128"/>
              </a:rPr>
              <a:t>の現象を</a:t>
            </a:r>
            <a:r>
              <a:rPr lang="ja-JP" altLang="en-US" dirty="0">
                <a:latin typeface="Arial Black" panose="020B0A04020102020204" pitchFamily="34" charset="0"/>
                <a:ea typeface="UD デジタル 教科書体 NK-R" panose="02020400000000000000" pitchFamily="18" charset="-128"/>
              </a:rPr>
              <a:t>利用して、マイクロ波がある空間領域を迂回するような金属共振器の配置パターン</a:t>
            </a:r>
            <a:r>
              <a:rPr lang="ja-JP" altLang="en-US" dirty="0" smtClean="0">
                <a:latin typeface="Arial Black" panose="020B0A04020102020204" pitchFamily="34" charset="0"/>
                <a:ea typeface="UD デジタル 教科書体 NK-R" panose="02020400000000000000" pitchFamily="18" charset="-128"/>
              </a:rPr>
              <a:t>を作り上げた。</a:t>
            </a:r>
            <a:endParaRPr lang="en-US" altLang="ja-JP" dirty="0" smtClean="0">
              <a:latin typeface="Arial Black" panose="020B0A04020102020204" pitchFamily="34" charset="0"/>
              <a:ea typeface="UD デジタル 教科書体 NK-R" panose="02020400000000000000" pitchFamily="18" charset="-128"/>
            </a:endParaRPr>
          </a:p>
          <a:p>
            <a:endParaRPr lang="en-US" altLang="ja-JP" dirty="0">
              <a:latin typeface="Arial Black" panose="020B0A04020102020204" pitchFamily="34" charset="0"/>
              <a:ea typeface="UD デジタル 教科書体 NK-R" panose="02020400000000000000" pitchFamily="18" charset="-128"/>
            </a:endParaRPr>
          </a:p>
          <a:p>
            <a:r>
              <a:rPr lang="ja-JP" altLang="en-US" dirty="0">
                <a:latin typeface="Arial Black" panose="020B0A04020102020204" pitchFamily="34" charset="0"/>
                <a:ea typeface="UD デジタル 教科書体 NK-R" panose="02020400000000000000" pitchFamily="18" charset="-128"/>
              </a:rPr>
              <a:t>左記</a:t>
            </a:r>
            <a:r>
              <a:rPr lang="ja-JP" altLang="en-US" dirty="0" smtClean="0">
                <a:latin typeface="Arial Black" panose="020B0A04020102020204" pitchFamily="34" charset="0"/>
                <a:ea typeface="UD デジタル 教科書体 NK-R" panose="02020400000000000000" pitchFamily="18" charset="-128"/>
              </a:rPr>
              <a:t>の金属共振器の配置パターンを都市計画に活かすと、中心部の空間領域は、地震波を完全に打ち消した安全地帯とすることが理論上は可能。</a:t>
            </a:r>
            <a:endParaRPr lang="en-US" altLang="ja-JP" dirty="0" smtClean="0">
              <a:latin typeface="Arial Black" panose="020B0A04020102020204" pitchFamily="34" charset="0"/>
              <a:ea typeface="UD デジタル 教科書体 NK-R" panose="02020400000000000000" pitchFamily="18" charset="-128"/>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261" y="2801936"/>
            <a:ext cx="4794140" cy="4056064"/>
          </a:xfrm>
          <a:prstGeom prst="rect">
            <a:avLst/>
          </a:prstGeom>
        </p:spPr>
      </p:pic>
    </p:spTree>
    <p:extLst>
      <p:ext uri="{BB962C8B-B14F-4D97-AF65-F5344CB8AC3E}">
        <p14:creationId xmlns:p14="http://schemas.microsoft.com/office/powerpoint/2010/main" val="51218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涙形 23"/>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14" name="テキスト ボックス 13"/>
          <p:cNvSpPr txBox="1"/>
          <p:nvPr/>
        </p:nvSpPr>
        <p:spPr>
          <a:xfrm>
            <a:off x="521591" y="136434"/>
            <a:ext cx="11169666" cy="584775"/>
          </a:xfrm>
          <a:prstGeom prst="rect">
            <a:avLst/>
          </a:prstGeom>
          <a:noFill/>
        </p:spPr>
        <p:txBody>
          <a:bodyPr wrap="square" rtlCol="0">
            <a:spAutoFit/>
          </a:bodyPr>
          <a:lstStyle/>
          <a:p>
            <a:pPr algn="ctr"/>
            <a:r>
              <a:rPr lang="en-US" altLang="ja-JP" sz="3200" b="1" dirty="0">
                <a:solidFill>
                  <a:srgbClr val="C00000"/>
                </a:solidFill>
                <a:latin typeface="Arial Black" panose="020B0A04020102020204" pitchFamily="34" charset="0"/>
                <a:ea typeface="UD デジタル 教科書体 NK-R" panose="02020400000000000000" pitchFamily="18" charset="-128"/>
              </a:rPr>
              <a:t> </a:t>
            </a:r>
            <a:r>
              <a:rPr lang="ja-JP" altLang="en-US" sz="3200" b="1" dirty="0" smtClean="0">
                <a:solidFill>
                  <a:srgbClr val="C00000"/>
                </a:solidFill>
                <a:latin typeface="Arial Black" panose="020B0A04020102020204" pitchFamily="34" charset="0"/>
                <a:ea typeface="UD デジタル 教科書体 NK-R" panose="02020400000000000000" pitchFamily="18" charset="-128"/>
              </a:rPr>
              <a:t>耐震透明マントと都市計画</a:t>
            </a:r>
            <a:endParaRPr kumimoji="1" lang="ja-JP" altLang="en-US" sz="4400" dirty="0">
              <a:solidFill>
                <a:srgbClr val="C00000"/>
              </a:solidFill>
              <a:latin typeface="Arial Black" panose="020B0A04020102020204" pitchFamily="34" charset="0"/>
              <a:ea typeface="UD デジタル 教科書体 NK-R" panose="02020400000000000000" pitchFamily="18" charset="-128"/>
            </a:endParaRPr>
          </a:p>
        </p:txBody>
      </p:sp>
      <p:pic>
        <p:nvPicPr>
          <p:cNvPr id="2" name="図 1"/>
          <p:cNvPicPr>
            <a:picLocks noChangeAspect="1"/>
          </p:cNvPicPr>
          <p:nvPr/>
        </p:nvPicPr>
        <p:blipFill>
          <a:blip r:embed="rId3"/>
          <a:stretch>
            <a:fillRect/>
          </a:stretch>
        </p:blipFill>
        <p:spPr>
          <a:xfrm>
            <a:off x="434505" y="1098636"/>
            <a:ext cx="5345810" cy="5404043"/>
          </a:xfrm>
          <a:prstGeom prst="rect">
            <a:avLst/>
          </a:prstGeom>
        </p:spPr>
      </p:pic>
      <p:grpSp>
        <p:nvGrpSpPr>
          <p:cNvPr id="9" name="グループ化 8"/>
          <p:cNvGrpSpPr/>
          <p:nvPr/>
        </p:nvGrpSpPr>
        <p:grpSpPr>
          <a:xfrm>
            <a:off x="5895088" y="1496299"/>
            <a:ext cx="5796169" cy="3694320"/>
            <a:chOff x="5957243" y="713206"/>
            <a:chExt cx="5796169" cy="3694320"/>
          </a:xfrm>
        </p:grpSpPr>
        <p:pic>
          <p:nvPicPr>
            <p:cNvPr id="7" name="図 6"/>
            <p:cNvPicPr>
              <a:picLocks noChangeAspect="1"/>
            </p:cNvPicPr>
            <p:nvPr/>
          </p:nvPicPr>
          <p:blipFill>
            <a:blip r:embed="rId4"/>
            <a:stretch>
              <a:fillRect/>
            </a:stretch>
          </p:blipFill>
          <p:spPr>
            <a:xfrm>
              <a:off x="6260150" y="941539"/>
              <a:ext cx="5493262" cy="3465987"/>
            </a:xfrm>
            <a:prstGeom prst="rect">
              <a:avLst/>
            </a:prstGeom>
          </p:spPr>
        </p:pic>
        <p:pic>
          <p:nvPicPr>
            <p:cNvPr id="8" name="図 7"/>
            <p:cNvPicPr>
              <a:picLocks noChangeAspect="1"/>
            </p:cNvPicPr>
            <p:nvPr/>
          </p:nvPicPr>
          <p:blipFill>
            <a:blip r:embed="rId5"/>
            <a:stretch>
              <a:fillRect/>
            </a:stretch>
          </p:blipFill>
          <p:spPr>
            <a:xfrm>
              <a:off x="5957243" y="713206"/>
              <a:ext cx="2254249" cy="3694320"/>
            </a:xfrm>
            <a:prstGeom prst="rect">
              <a:avLst/>
            </a:prstGeom>
          </p:spPr>
        </p:pic>
      </p:grpSp>
      <p:sp>
        <p:nvSpPr>
          <p:cNvPr id="10" name="正方形/長方形 9"/>
          <p:cNvSpPr/>
          <p:nvPr/>
        </p:nvSpPr>
        <p:spPr>
          <a:xfrm>
            <a:off x="5896626" y="1006402"/>
            <a:ext cx="6096000" cy="461665"/>
          </a:xfrm>
          <a:prstGeom prst="rect">
            <a:avLst/>
          </a:prstGeom>
        </p:spPr>
        <p:txBody>
          <a:bodyPr>
            <a:spAutoFit/>
          </a:bodyPr>
          <a:lstStyle/>
          <a:p>
            <a:r>
              <a:rPr lang="ja-JP" altLang="en-US" sz="1200" dirty="0">
                <a:latin typeface="UD デジタル 教科書体 N-R" panose="02020400000000000000" pitchFamily="17" charset="-128"/>
                <a:ea typeface="UD デジタル 教科書体 N-R" panose="02020400000000000000" pitchFamily="17" charset="-128"/>
              </a:rPr>
              <a:t>メキシコシティにある高さ</a:t>
            </a:r>
            <a:r>
              <a:rPr lang="en-US" altLang="ja-JP" sz="1200" dirty="0">
                <a:latin typeface="UD デジタル 教科書体 N-R" panose="02020400000000000000" pitchFamily="17" charset="-128"/>
                <a:ea typeface="UD デジタル 教科書体 N-R" panose="02020400000000000000" pitchFamily="17" charset="-128"/>
              </a:rPr>
              <a:t>282</a:t>
            </a:r>
            <a:r>
              <a:rPr lang="ja-JP" altLang="en-US" sz="1200" dirty="0">
                <a:latin typeface="UD デジタル 教科書体 N-R" panose="02020400000000000000" pitchFamily="17" charset="-128"/>
                <a:ea typeface="UD デジタル 教科書体 N-R" panose="02020400000000000000" pitchFamily="17" charset="-128"/>
              </a:rPr>
              <a:t>メートル超高層ビルであるラテンアメリカ・</a:t>
            </a:r>
            <a:r>
              <a:rPr lang="ja-JP" altLang="en-US" sz="1200" dirty="0" smtClean="0">
                <a:latin typeface="UD デジタル 教科書体 N-R" panose="02020400000000000000" pitchFamily="17" charset="-128"/>
                <a:ea typeface="UD デジタル 教科書体 N-R" panose="02020400000000000000" pitchFamily="17" charset="-128"/>
              </a:rPr>
              <a:t>タワー。</a:t>
            </a:r>
            <a:r>
              <a:rPr lang="en-US" altLang="ja-JP" sz="1200" dirty="0">
                <a:latin typeface="UD デジタル 教科書体 N-R" panose="02020400000000000000" pitchFamily="17" charset="-128"/>
                <a:ea typeface="UD デジタル 教科書体 N-R" panose="02020400000000000000" pitchFamily="17" charset="-128"/>
              </a:rPr>
              <a:t>1956</a:t>
            </a:r>
            <a:r>
              <a:rPr lang="ja-JP" altLang="en-US" sz="1200" dirty="0">
                <a:latin typeface="UD デジタル 教科書体 N-R" panose="02020400000000000000" pitchFamily="17" charset="-128"/>
                <a:ea typeface="UD デジタル 教科書体 N-R" panose="02020400000000000000" pitchFamily="17" charset="-128"/>
              </a:rPr>
              <a:t>年の建設以来</a:t>
            </a:r>
            <a:r>
              <a:rPr lang="ja-JP" altLang="en-US" sz="1200" dirty="0" smtClean="0">
                <a:latin typeface="UD デジタル 教科書体 N-R" panose="02020400000000000000" pitchFamily="17" charset="-128"/>
                <a:ea typeface="UD デジタル 教科書体 N-R" panose="02020400000000000000" pitchFamily="17" charset="-128"/>
              </a:rPr>
              <a:t>、大地震</a:t>
            </a:r>
            <a:r>
              <a:rPr lang="ja-JP" altLang="en-US" sz="1200" dirty="0">
                <a:latin typeface="UD デジタル 教科書体 N-R" panose="02020400000000000000" pitchFamily="17" charset="-128"/>
                <a:ea typeface="UD デジタル 教科書体 N-R" panose="02020400000000000000" pitchFamily="17" charset="-128"/>
              </a:rPr>
              <a:t>に耐えてきた</a:t>
            </a:r>
            <a:r>
              <a:rPr lang="ja-JP" altLang="en-US" sz="1200" dirty="0" smtClean="0">
                <a:latin typeface="UD デジタル 教科書体 N-R" panose="02020400000000000000" pitchFamily="17" charset="-128"/>
                <a:ea typeface="UD デジタル 教科書体 N-R" panose="02020400000000000000" pitchFamily="17" charset="-128"/>
              </a:rPr>
              <a:t>建造物。</a:t>
            </a:r>
            <a:endParaRPr lang="ja-JP" altLang="en-US" sz="1200" dirty="0">
              <a:latin typeface="UD デジタル 教科書体 N-R" panose="02020400000000000000" pitchFamily="17" charset="-128"/>
              <a:ea typeface="UD デジタル 教科書体 N-R" panose="02020400000000000000" pitchFamily="17" charset="-128"/>
            </a:endParaRPr>
          </a:p>
        </p:txBody>
      </p:sp>
      <p:sp>
        <p:nvSpPr>
          <p:cNvPr id="12" name="正方形/長方形 11"/>
          <p:cNvSpPr/>
          <p:nvPr/>
        </p:nvSpPr>
        <p:spPr>
          <a:xfrm>
            <a:off x="5851103" y="5418952"/>
            <a:ext cx="6096000" cy="1077218"/>
          </a:xfrm>
          <a:prstGeom prst="rect">
            <a:avLst/>
          </a:prstGeom>
        </p:spPr>
        <p:txBody>
          <a:bodyPr>
            <a:spAutoFit/>
          </a:bodyPr>
          <a:lstStyle/>
          <a:p>
            <a:r>
              <a:rPr lang="ja-JP" altLang="en-US" sz="1600" dirty="0">
                <a:latin typeface="Arial Black" panose="020B0A04020102020204" pitchFamily="34" charset="0"/>
                <a:ea typeface="UD デジタル 教科書体 NK-R" panose="02020400000000000000" pitchFamily="18" charset="-128"/>
              </a:rPr>
              <a:t>地震波</a:t>
            </a:r>
            <a:r>
              <a:rPr lang="ja-JP" altLang="en-US" sz="1600" dirty="0" smtClean="0">
                <a:latin typeface="Arial Black" panose="020B0A04020102020204" pitchFamily="34" charset="0"/>
                <a:ea typeface="UD デジタル 教科書体 NK-R" panose="02020400000000000000" pitchFamily="18" charset="-128"/>
              </a:rPr>
              <a:t>は当然ながら超高層</a:t>
            </a:r>
            <a:r>
              <a:rPr lang="ja-JP" altLang="en-US" sz="1600" dirty="0">
                <a:latin typeface="Arial Black" panose="020B0A04020102020204" pitchFamily="34" charset="0"/>
                <a:ea typeface="UD デジタル 教科書体 NK-R" panose="02020400000000000000" pitchFamily="18" charset="-128"/>
              </a:rPr>
              <a:t>ビルを振動させる</a:t>
            </a:r>
            <a:r>
              <a:rPr lang="ja-JP" altLang="en-US" sz="1600" dirty="0" smtClean="0">
                <a:latin typeface="Arial Black" panose="020B0A04020102020204" pitchFamily="34" charset="0"/>
                <a:ea typeface="UD デジタル 教科書体 NK-R" panose="02020400000000000000" pitchFamily="18" charset="-128"/>
              </a:rPr>
              <a:t>。</a:t>
            </a:r>
            <a:endParaRPr lang="en-US" altLang="ja-JP" sz="1600" dirty="0" smtClean="0">
              <a:latin typeface="Arial Black" panose="020B0A04020102020204" pitchFamily="34" charset="0"/>
              <a:ea typeface="UD デジタル 教科書体 NK-R" panose="02020400000000000000" pitchFamily="18" charset="-128"/>
            </a:endParaRPr>
          </a:p>
          <a:p>
            <a:r>
              <a:rPr lang="ja-JP" altLang="en-US" sz="1600" dirty="0" smtClean="0">
                <a:latin typeface="Arial Black" panose="020B0A04020102020204" pitchFamily="34" charset="0"/>
                <a:ea typeface="UD デジタル 教科書体 NK-R" panose="02020400000000000000" pitchFamily="18" charset="-128"/>
              </a:rPr>
              <a:t>この時、ビル</a:t>
            </a:r>
            <a:r>
              <a:rPr lang="ja-JP" altLang="en-US" sz="1600" dirty="0">
                <a:latin typeface="Arial Black" panose="020B0A04020102020204" pitchFamily="34" charset="0"/>
                <a:ea typeface="UD デジタル 教科書体 NK-R" panose="02020400000000000000" pitchFamily="18" charset="-128"/>
              </a:rPr>
              <a:t>の振動自体が、地中に波動を</a:t>
            </a:r>
            <a:r>
              <a:rPr lang="ja-JP" altLang="en-US" sz="1600" dirty="0" smtClean="0">
                <a:latin typeface="Arial Black" panose="020B0A04020102020204" pitchFamily="34" charset="0"/>
                <a:ea typeface="UD デジタル 教科書体 NK-R" panose="02020400000000000000" pitchFamily="18" charset="-128"/>
              </a:rPr>
              <a:t>伝えるが、地震波とビル震動波の波動</a:t>
            </a:r>
            <a:r>
              <a:rPr lang="ja-JP" altLang="en-US" sz="1600" dirty="0">
                <a:latin typeface="Arial Black" panose="020B0A04020102020204" pitchFamily="34" charset="0"/>
                <a:ea typeface="UD デジタル 教科書体 NK-R" panose="02020400000000000000" pitchFamily="18" charset="-128"/>
              </a:rPr>
              <a:t>が</a:t>
            </a:r>
            <a:r>
              <a:rPr lang="ja-JP" altLang="en-US" sz="1600" dirty="0" smtClean="0">
                <a:latin typeface="Arial Black" panose="020B0A04020102020204" pitchFamily="34" charset="0"/>
                <a:ea typeface="UD デジタル 教科書体 NK-R" panose="02020400000000000000" pitchFamily="18" charset="-128"/>
              </a:rPr>
              <a:t>互いに打ち消し合う</a:t>
            </a:r>
            <a:r>
              <a:rPr lang="ja-JP" altLang="en-US" sz="1600" dirty="0">
                <a:latin typeface="Arial Black" panose="020B0A04020102020204" pitchFamily="34" charset="0"/>
                <a:ea typeface="UD デジタル 教科書体 NK-R" panose="02020400000000000000" pitchFamily="18" charset="-128"/>
              </a:rPr>
              <a:t>ようにできれば、建物に伝わる波動を大幅に軽減</a:t>
            </a:r>
            <a:r>
              <a:rPr lang="ja-JP" altLang="en-US" sz="1600" dirty="0" smtClean="0">
                <a:latin typeface="Arial Black" panose="020B0A04020102020204" pitchFamily="34" charset="0"/>
                <a:ea typeface="UD デジタル 教科書体 NK-R" panose="02020400000000000000" pitchFamily="18" charset="-128"/>
              </a:rPr>
              <a:t>できるだろう・・・</a:t>
            </a:r>
            <a:endParaRPr lang="ja-JP" altLang="en-US" sz="1600" dirty="0">
              <a:latin typeface="Arial Black" panose="020B0A04020102020204" pitchFamily="34" charset="0"/>
              <a:ea typeface="UD デジタル 教科書体 NK-R" panose="02020400000000000000" pitchFamily="18" charset="-128"/>
            </a:endParaRPr>
          </a:p>
        </p:txBody>
      </p:sp>
      <p:sp>
        <p:nvSpPr>
          <p:cNvPr id="13" name="テキスト ボックス 12"/>
          <p:cNvSpPr txBox="1"/>
          <p:nvPr/>
        </p:nvSpPr>
        <p:spPr>
          <a:xfrm>
            <a:off x="1992606" y="3477491"/>
            <a:ext cx="2229608" cy="800219"/>
          </a:xfrm>
          <a:prstGeom prst="rect">
            <a:avLst/>
          </a:prstGeom>
          <a:noFill/>
        </p:spPr>
        <p:txBody>
          <a:bodyPr wrap="square" rtlCol="0">
            <a:spAutoFit/>
          </a:bodyPr>
          <a:lstStyle/>
          <a:p>
            <a:pPr algn="ctr"/>
            <a:r>
              <a:rPr kumimoji="1" lang="ja-JP" altLang="en-US" dirty="0" smtClean="0">
                <a:latin typeface="UD デジタル 教科書体 NP-B" panose="02020700000000000000" pitchFamily="18" charset="-128"/>
                <a:ea typeface="UD デジタル 教科書体 NP-B" panose="02020700000000000000" pitchFamily="18" charset="-128"/>
              </a:rPr>
              <a:t>耐震透明マント</a:t>
            </a:r>
            <a:endParaRPr kumimoji="1" lang="en-US" altLang="ja-JP" dirty="0" smtClean="0">
              <a:latin typeface="UD デジタル 教科書体 NP-B" panose="02020700000000000000" pitchFamily="18" charset="-128"/>
              <a:ea typeface="UD デジタル 教科書体 NP-B" panose="02020700000000000000" pitchFamily="18" charset="-128"/>
            </a:endParaRPr>
          </a:p>
          <a:p>
            <a:pPr algn="ctr"/>
            <a:r>
              <a:rPr kumimoji="1" lang="ja-JP" altLang="en-US" sz="2800" dirty="0" smtClean="0">
                <a:solidFill>
                  <a:srgbClr val="C00000"/>
                </a:solidFill>
                <a:latin typeface="UD デジタル 教科書体 NP-B" panose="02020700000000000000" pitchFamily="18" charset="-128"/>
                <a:ea typeface="UD デジタル 教科書体 NP-B" panose="02020700000000000000" pitchFamily="18" charset="-128"/>
              </a:rPr>
              <a:t>安全地帯</a:t>
            </a:r>
            <a:endParaRPr kumimoji="1" lang="ja-JP" altLang="en-US" sz="2800" dirty="0">
              <a:solidFill>
                <a:srgbClr val="C00000"/>
              </a:solidFill>
              <a:latin typeface="UD デジタル 教科書体 NP-B" panose="02020700000000000000" pitchFamily="18" charset="-128"/>
              <a:ea typeface="UD デジタル 教科書体 NP-B" panose="02020700000000000000" pitchFamily="18" charset="-128"/>
            </a:endParaRPr>
          </a:p>
        </p:txBody>
      </p:sp>
    </p:spTree>
    <p:extLst>
      <p:ext uri="{BB962C8B-B14F-4D97-AF65-F5344CB8AC3E}">
        <p14:creationId xmlns:p14="http://schemas.microsoft.com/office/powerpoint/2010/main" val="28944555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涙形 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7" name="テキスト ボックス 6"/>
          <p:cNvSpPr txBox="1"/>
          <p:nvPr/>
        </p:nvSpPr>
        <p:spPr>
          <a:xfrm>
            <a:off x="3683942" y="675799"/>
            <a:ext cx="4824116" cy="523220"/>
          </a:xfrm>
          <a:prstGeom prst="rect">
            <a:avLst/>
          </a:prstGeom>
          <a:noFill/>
        </p:spPr>
        <p:txBody>
          <a:bodyPr wrap="square" rtlCol="0">
            <a:spAutoFit/>
          </a:bodyPr>
          <a:lstStyle/>
          <a:p>
            <a:pPr algn="ctr"/>
            <a:r>
              <a:rPr kumimoji="1" lang="ja-JP" altLang="en-US" sz="2800" dirty="0" smtClean="0">
                <a:latin typeface="UD デジタル 教科書体 NP-B" panose="02020700000000000000" pitchFamily="18" charset="-128"/>
                <a:ea typeface="UD デジタル 教科書体 NP-B" panose="02020700000000000000" pitchFamily="18" charset="-128"/>
              </a:rPr>
              <a:t>まとめ</a:t>
            </a:r>
            <a:endParaRPr kumimoji="1" lang="ja-JP" altLang="en-US" sz="2800" dirty="0">
              <a:latin typeface="UD デジタル 教科書体 NP-B" panose="02020700000000000000" pitchFamily="18" charset="-128"/>
              <a:ea typeface="UD デジタル 教科書体 NP-B" panose="02020700000000000000" pitchFamily="18" charset="-128"/>
            </a:endParaRPr>
          </a:p>
        </p:txBody>
      </p:sp>
      <p:sp>
        <p:nvSpPr>
          <p:cNvPr id="10" name="Text Box 5"/>
          <p:cNvSpPr txBox="1">
            <a:spLocks noChangeArrowheads="1"/>
          </p:cNvSpPr>
          <p:nvPr/>
        </p:nvSpPr>
        <p:spPr bwMode="auto">
          <a:xfrm>
            <a:off x="2095500" y="1976944"/>
            <a:ext cx="8001000" cy="3046988"/>
          </a:xfrm>
          <a:prstGeom prst="rect">
            <a:avLst/>
          </a:prstGeom>
          <a:noFill/>
          <a:ln w="9525">
            <a:noFill/>
            <a:miter lim="800000"/>
            <a:headEnd/>
            <a:tailEnd/>
          </a:ln>
          <a:effectLst/>
        </p:spPr>
        <p:txBody>
          <a:bodyPr>
            <a:spAutoFit/>
          </a:bodyPr>
          <a:lstStyle/>
          <a:p>
            <a:pPr marL="742950" indent="-742950">
              <a:lnSpc>
                <a:spcPct val="150000"/>
              </a:lnSpc>
              <a:defRPr/>
            </a:pPr>
            <a:r>
              <a:rPr lang="ja-JP" altLang="en-US" sz="3200" b="0" dirty="0" smtClean="0">
                <a:solidFill>
                  <a:srgbClr val="C00000"/>
                </a:solidFill>
                <a:latin typeface="HGP創英角ｺﾞｼｯｸUB" pitchFamily="50" charset="-128"/>
                <a:ea typeface="HGP創英角ｺﾞｼｯｸUB" pitchFamily="50" charset="-128"/>
              </a:rPr>
              <a:t>１</a:t>
            </a:r>
            <a:r>
              <a:rPr lang="ja-JP" altLang="en-US" sz="3200" b="0" dirty="0">
                <a:solidFill>
                  <a:srgbClr val="C00000"/>
                </a:solidFill>
                <a:latin typeface="HGP創英角ｺﾞｼｯｸUB" pitchFamily="50" charset="-128"/>
                <a:ea typeface="HGP創英角ｺﾞｼｯｸUB" pitchFamily="50" charset="-128"/>
              </a:rPr>
              <a:t>．　光は電磁気力を伝える基本粒子　　　　　　　</a:t>
            </a:r>
            <a:endParaRPr lang="en-US" altLang="ja-JP" sz="3200" b="0" dirty="0">
              <a:solidFill>
                <a:srgbClr val="C00000"/>
              </a:solidFill>
              <a:latin typeface="HGP創英角ｺﾞｼｯｸUB" pitchFamily="50" charset="-128"/>
              <a:ea typeface="HGP創英角ｺﾞｼｯｸUB" pitchFamily="50" charset="-128"/>
            </a:endParaRPr>
          </a:p>
          <a:p>
            <a:pPr marL="742950" indent="-742950">
              <a:lnSpc>
                <a:spcPct val="150000"/>
              </a:lnSpc>
              <a:defRPr/>
            </a:pPr>
            <a:r>
              <a:rPr lang="ja-JP" altLang="en-US" sz="3200" b="0" dirty="0">
                <a:solidFill>
                  <a:srgbClr val="C00000"/>
                </a:solidFill>
                <a:latin typeface="HGP創英角ｺﾞｼｯｸUB" pitchFamily="50" charset="-128"/>
                <a:ea typeface="HGP創英角ｺﾞｼｯｸUB" pitchFamily="50" charset="-128"/>
              </a:rPr>
              <a:t>２．　</a:t>
            </a:r>
            <a:r>
              <a:rPr lang="ja-JP" altLang="en-US" sz="3200" b="0" dirty="0" smtClean="0">
                <a:solidFill>
                  <a:srgbClr val="C00000"/>
                </a:solidFill>
                <a:latin typeface="HGP創英角ｺﾞｼｯｸUB" pitchFamily="50" charset="-128"/>
                <a:ea typeface="HGP創英角ｺﾞｼｯｸUB" pitchFamily="50" charset="-128"/>
              </a:rPr>
              <a:t>光</a:t>
            </a:r>
            <a:r>
              <a:rPr lang="ja-JP" altLang="en-US" sz="3200" b="0" dirty="0">
                <a:solidFill>
                  <a:srgbClr val="C00000"/>
                </a:solidFill>
                <a:latin typeface="HGP創英角ｺﾞｼｯｸUB" pitchFamily="50" charset="-128"/>
                <a:ea typeface="HGP創英角ｺﾞｼｯｸUB" pitchFamily="50" charset="-128"/>
              </a:rPr>
              <a:t>で</a:t>
            </a:r>
            <a:r>
              <a:rPr lang="ja-JP" altLang="en-US" sz="3200" b="0" dirty="0">
                <a:solidFill>
                  <a:srgbClr val="002060"/>
                </a:solidFill>
                <a:latin typeface="HGP創英角ｺﾞｼｯｸUB" pitchFamily="50" charset="-128"/>
                <a:ea typeface="HGP創英角ｺﾞｼｯｸUB" pitchFamily="50" charset="-128"/>
              </a:rPr>
              <a:t>物質をあやつる</a:t>
            </a:r>
            <a:r>
              <a:rPr lang="ja-JP" altLang="en-US" sz="3200" b="0" dirty="0">
                <a:solidFill>
                  <a:srgbClr val="C00000"/>
                </a:solidFill>
                <a:latin typeface="HGP創英角ｺﾞｼｯｸUB" pitchFamily="50" charset="-128"/>
                <a:ea typeface="HGP創英角ｺﾞｼｯｸUB" pitchFamily="50" charset="-128"/>
              </a:rPr>
              <a:t>ことが可能</a:t>
            </a:r>
            <a:endParaRPr lang="en-US" altLang="ja-JP" sz="3200" b="0" dirty="0">
              <a:solidFill>
                <a:srgbClr val="C00000"/>
              </a:solidFill>
              <a:latin typeface="HGP創英角ｺﾞｼｯｸUB" pitchFamily="50" charset="-128"/>
              <a:ea typeface="HGP創英角ｺﾞｼｯｸUB" pitchFamily="50" charset="-128"/>
            </a:endParaRPr>
          </a:p>
          <a:p>
            <a:pPr>
              <a:lnSpc>
                <a:spcPct val="150000"/>
              </a:lnSpc>
              <a:defRPr/>
            </a:pPr>
            <a:r>
              <a:rPr lang="ja-JP" altLang="en-US" sz="3200" b="0" dirty="0" smtClean="0">
                <a:solidFill>
                  <a:srgbClr val="C00000"/>
                </a:solidFill>
                <a:latin typeface="HGP創英角ｺﾞｼｯｸUB" pitchFamily="50" charset="-128"/>
                <a:ea typeface="HGP創英角ｺﾞｼｯｸUB" pitchFamily="50" charset="-128"/>
              </a:rPr>
              <a:t>３．</a:t>
            </a:r>
            <a:r>
              <a:rPr lang="ja-JP" altLang="en-US" sz="3200" b="0" dirty="0">
                <a:solidFill>
                  <a:srgbClr val="C00000"/>
                </a:solidFill>
                <a:latin typeface="HGP創英角ｺﾞｼｯｸUB" pitchFamily="50" charset="-128"/>
                <a:ea typeface="HGP創英角ｺﾞｼｯｸUB" pitchFamily="50" charset="-128"/>
              </a:rPr>
              <a:t>　</a:t>
            </a:r>
            <a:r>
              <a:rPr lang="ja-JP" altLang="en-US" sz="3200" b="0" dirty="0" smtClean="0">
                <a:solidFill>
                  <a:srgbClr val="FF0000"/>
                </a:solidFill>
                <a:latin typeface="HGP創英角ｺﾞｼｯｸUB" pitchFamily="50" charset="-128"/>
                <a:ea typeface="HGP創英角ｺﾞｼｯｸUB" pitchFamily="50" charset="-128"/>
              </a:rPr>
              <a:t>光</a:t>
            </a:r>
            <a:r>
              <a:rPr lang="ja-JP" altLang="en-US" sz="3200" b="0" dirty="0" smtClean="0">
                <a:solidFill>
                  <a:srgbClr val="C00000"/>
                </a:solidFill>
                <a:latin typeface="HGP創英角ｺﾞｼｯｸUB" pitchFamily="50" charset="-128"/>
                <a:ea typeface="HGP創英角ｺﾞｼｯｸUB" pitchFamily="50" charset="-128"/>
              </a:rPr>
              <a:t>の利活用分野は</a:t>
            </a:r>
            <a:r>
              <a:rPr lang="ja-JP" altLang="en-US" sz="3200" b="0" dirty="0" smtClean="0">
                <a:solidFill>
                  <a:srgbClr val="002060"/>
                </a:solidFill>
                <a:latin typeface="HGP創英角ｺﾞｼｯｸUB" pitchFamily="50" charset="-128"/>
                <a:ea typeface="HGP創英角ｺﾞｼｯｸUB" pitchFamily="50" charset="-128"/>
              </a:rPr>
              <a:t>極めて広い</a:t>
            </a:r>
            <a:endParaRPr lang="en-US" altLang="ja-JP" sz="3200" b="0" dirty="0" smtClean="0">
              <a:solidFill>
                <a:srgbClr val="002060"/>
              </a:solidFill>
              <a:latin typeface="HGP創英角ｺﾞｼｯｸUB" pitchFamily="50" charset="-128"/>
              <a:ea typeface="HGP創英角ｺﾞｼｯｸUB" pitchFamily="50" charset="-128"/>
            </a:endParaRPr>
          </a:p>
          <a:p>
            <a:pPr>
              <a:lnSpc>
                <a:spcPct val="150000"/>
              </a:lnSpc>
              <a:defRPr/>
            </a:pPr>
            <a:r>
              <a:rPr lang="ja-JP" altLang="en-US" sz="3200" dirty="0" smtClean="0">
                <a:solidFill>
                  <a:srgbClr val="C00000"/>
                </a:solidFill>
                <a:latin typeface="HGP創英角ｺﾞｼｯｸUB" pitchFamily="50" charset="-128"/>
                <a:ea typeface="HGP創英角ｺﾞｼｯｸUB" pitchFamily="50" charset="-128"/>
              </a:rPr>
              <a:t>４．　</a:t>
            </a:r>
            <a:r>
              <a:rPr lang="ja-JP" altLang="en-US" sz="3200" dirty="0" smtClean="0">
                <a:solidFill>
                  <a:srgbClr val="002060"/>
                </a:solidFill>
                <a:latin typeface="HGP創英角ｺﾞｼｯｸUB" pitchFamily="50" charset="-128"/>
                <a:ea typeface="HGP創英角ｺﾞｼｯｸUB" pitchFamily="50" charset="-128"/>
              </a:rPr>
              <a:t>基礎研究</a:t>
            </a:r>
            <a:r>
              <a:rPr lang="ja-JP" altLang="en-US" sz="3200" dirty="0" smtClean="0">
                <a:solidFill>
                  <a:srgbClr val="C00000"/>
                </a:solidFill>
                <a:latin typeface="HGP創英角ｺﾞｼｯｸUB" pitchFamily="50" charset="-128"/>
                <a:ea typeface="HGP創英角ｺﾞｼｯｸUB" pitchFamily="50" charset="-128"/>
              </a:rPr>
              <a:t>からイノベーションが生まれる</a:t>
            </a:r>
            <a:endParaRPr lang="ja-JP" altLang="en-US" dirty="0">
              <a:solidFill>
                <a:srgbClr val="C00000"/>
              </a:solidFill>
              <a:latin typeface="Arial" charset="0"/>
            </a:endParaRPr>
          </a:p>
        </p:txBody>
      </p:sp>
    </p:spTree>
    <p:extLst>
      <p:ext uri="{BB962C8B-B14F-4D97-AF65-F5344CB8AC3E}">
        <p14:creationId xmlns:p14="http://schemas.microsoft.com/office/powerpoint/2010/main" val="34759904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4500563" y="4380850"/>
            <a:ext cx="3263900" cy="369332"/>
          </a:xfrm>
          <a:prstGeom prst="rect">
            <a:avLst/>
          </a:prstGeom>
          <a:noFill/>
        </p:spPr>
        <p:txBody>
          <a:bodyPr wrap="square" rtlCol="0">
            <a:spAutoFit/>
          </a:bodyPr>
          <a:lstStyle/>
          <a:p>
            <a:pPr algn="ctr"/>
            <a:r>
              <a:rPr lang="ja-JP" altLang="en-US" dirty="0" smtClean="0">
                <a:latin typeface="Malgun Gothic" panose="020B0503020000020004" pitchFamily="34" charset="-127"/>
                <a:ea typeface="Malgun Gothic" panose="020B0503020000020004" pitchFamily="34" charset="-127"/>
              </a:rPr>
              <a:t>ありがとうございました</a:t>
            </a:r>
            <a:r>
              <a:rPr lang="ja-JP" altLang="en-US" dirty="0">
                <a:latin typeface="Malgun Gothic" panose="020B0503020000020004" pitchFamily="34" charset="-127"/>
                <a:ea typeface="Malgun Gothic" panose="020B0503020000020004" pitchFamily="34" charset="-127"/>
              </a:rPr>
              <a:t>。</a:t>
            </a:r>
            <a:endParaRPr kumimoji="1" lang="ja-JP" altLang="en-US" dirty="0">
              <a:latin typeface="Malgun Gothic" panose="020B0503020000020004" pitchFamily="34" charset="-127"/>
              <a:ea typeface="Malgun Gothic" panose="020B0503020000020004" pitchFamily="34" charset="-127"/>
            </a:endParaRPr>
          </a:p>
        </p:txBody>
      </p:sp>
      <p:cxnSp>
        <p:nvCxnSpPr>
          <p:cNvPr id="16" name="直線コネクタ 15"/>
          <p:cNvCxnSpPr/>
          <p:nvPr/>
        </p:nvCxnSpPr>
        <p:spPr>
          <a:xfrm>
            <a:off x="5703094" y="4381500"/>
            <a:ext cx="8334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273800" y="2374900"/>
            <a:ext cx="5080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426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61785" y="6664239"/>
            <a:ext cx="5068770" cy="230832"/>
          </a:xfrm>
          <a:prstGeom prst="rect">
            <a:avLst/>
          </a:prstGeom>
        </p:spPr>
        <p:txBody>
          <a:bodyPr wrap="square">
            <a:spAutoFit/>
          </a:bodyPr>
          <a:lstStyle/>
          <a:p>
            <a:r>
              <a:rPr lang="en-US" altLang="ja-JP" sz="900" dirty="0">
                <a:latin typeface="Meiryo UI" panose="020B0604030504040204" pitchFamily="50" charset="-128"/>
                <a:cs typeface="Times New Roman" panose="02020603050405020304" pitchFamily="18" charset="0"/>
              </a:rPr>
              <a:t>Copyright © Mitsui &amp; Co. Global Strategic Studies Institute </a:t>
            </a:r>
            <a:r>
              <a:rPr lang="en-US" altLang="ja-JP" sz="900" dirty="0" smtClean="0">
                <a:latin typeface="Meiryo UI" panose="020B0604030504040204" pitchFamily="50" charset="-128"/>
                <a:cs typeface="Times New Roman" panose="02020603050405020304" pitchFamily="18" charset="0"/>
              </a:rPr>
              <a:t>2018 </a:t>
            </a:r>
            <a:r>
              <a:rPr lang="en-US" altLang="ja-JP" sz="900" dirty="0">
                <a:latin typeface="Meiryo UI" panose="020B0604030504040204" pitchFamily="50" charset="-128"/>
                <a:cs typeface="Times New Roman" panose="02020603050405020304" pitchFamily="18" charset="0"/>
              </a:rPr>
              <a:t>All Rights Reserved.</a:t>
            </a:r>
            <a:endParaRPr lang="ja-JP" altLang="en-US" sz="900" dirty="0"/>
          </a:p>
        </p:txBody>
      </p:sp>
      <p:sp>
        <p:nvSpPr>
          <p:cNvPr id="2" name="テキスト ボックス 1"/>
          <p:cNvSpPr txBox="1"/>
          <p:nvPr/>
        </p:nvSpPr>
        <p:spPr>
          <a:xfrm>
            <a:off x="2339454" y="309236"/>
            <a:ext cx="7534194" cy="584775"/>
          </a:xfrm>
          <a:prstGeom prst="rect">
            <a:avLst/>
          </a:prstGeom>
          <a:noFill/>
        </p:spPr>
        <p:txBody>
          <a:bodyPr wrap="square" rtlCol="0">
            <a:spAutoFit/>
          </a:bodyPr>
          <a:lstStyle/>
          <a:p>
            <a:pPr algn="ct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量子コンピュータの種類と概要</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2" name="角丸四角形 11"/>
          <p:cNvSpPr/>
          <p:nvPr/>
        </p:nvSpPr>
        <p:spPr>
          <a:xfrm>
            <a:off x="4361329" y="1385046"/>
            <a:ext cx="3469341" cy="699247"/>
          </a:xfrm>
          <a:prstGeom prst="roundRect">
            <a:avLst>
              <a:gd name="adj" fmla="val 50000"/>
            </a:avLst>
          </a:prstGeom>
          <a:solidFill>
            <a:srgbClr val="FFC00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latin typeface="Meiryo UI" panose="020B0604030504040204" pitchFamily="50" charset="-128"/>
                <a:ea typeface="Meiryo UI" panose="020B0604030504040204" pitchFamily="50" charset="-128"/>
              </a:rPr>
              <a:t>量子コンピュータ</a:t>
            </a:r>
            <a:endParaRPr kumimoji="1" lang="ja-JP" altLang="en-US" sz="2800" b="1" dirty="0">
              <a:solidFill>
                <a:schemeClr val="tx1"/>
              </a:solidFill>
              <a:latin typeface="Meiryo UI" panose="020B0604030504040204" pitchFamily="50" charset="-128"/>
              <a:ea typeface="Meiryo UI" panose="020B0604030504040204" pitchFamily="50" charset="-128"/>
            </a:endParaRPr>
          </a:p>
        </p:txBody>
      </p:sp>
      <p:sp>
        <p:nvSpPr>
          <p:cNvPr id="14" name="角丸四角形 13"/>
          <p:cNvSpPr/>
          <p:nvPr/>
        </p:nvSpPr>
        <p:spPr>
          <a:xfrm>
            <a:off x="1559858" y="2971798"/>
            <a:ext cx="3550024" cy="726142"/>
          </a:xfrm>
          <a:prstGeom prst="roundRect">
            <a:avLst/>
          </a:prstGeom>
          <a:solidFill>
            <a:srgbClr val="00206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量子イジングマシン</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5" name="角丸四角形 14"/>
          <p:cNvSpPr/>
          <p:nvPr/>
        </p:nvSpPr>
        <p:spPr>
          <a:xfrm>
            <a:off x="7167284" y="2971798"/>
            <a:ext cx="3550024" cy="726142"/>
          </a:xfrm>
          <a:prstGeom prst="roundRect">
            <a:avLst/>
          </a:prstGeom>
          <a:solidFill>
            <a:srgbClr val="00B0F0"/>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Meiryo UI" panose="020B0604030504040204" pitchFamily="50" charset="-128"/>
                <a:ea typeface="Meiryo UI" panose="020B0604030504040204" pitchFamily="50" charset="-128"/>
              </a:rPr>
              <a:t>量子ゲート型</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16" name="角丸四角形 15"/>
          <p:cNvSpPr/>
          <p:nvPr/>
        </p:nvSpPr>
        <p:spPr>
          <a:xfrm>
            <a:off x="1559858" y="4904860"/>
            <a:ext cx="3550024" cy="726142"/>
          </a:xfrm>
          <a:prstGeom prst="roundRect">
            <a:avLst/>
          </a:prstGeom>
          <a:solidFill>
            <a:schemeClr val="bg2">
              <a:lumMod val="50000"/>
            </a:schemeClr>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レーザーネットワーク方式</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7" name="角丸四角形 16"/>
          <p:cNvSpPr/>
          <p:nvPr/>
        </p:nvSpPr>
        <p:spPr>
          <a:xfrm>
            <a:off x="7167284" y="4904860"/>
            <a:ext cx="3550024" cy="726142"/>
          </a:xfrm>
          <a:prstGeom prst="roundRect">
            <a:avLst/>
          </a:prstGeom>
          <a:solidFill>
            <a:schemeClr val="tx2">
              <a:lumMod val="75000"/>
            </a:schemeClr>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bg1"/>
                </a:solidFill>
                <a:latin typeface="Meiryo UI" panose="020B0604030504040204" pitchFamily="50" charset="-128"/>
                <a:ea typeface="Meiryo UI" panose="020B0604030504040204" pitchFamily="50" charset="-128"/>
              </a:rPr>
              <a:t>量子アニーリング</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18" name="直線コネクタ 17"/>
          <p:cNvCxnSpPr/>
          <p:nvPr/>
        </p:nvCxnSpPr>
        <p:spPr>
          <a:xfrm flipV="1">
            <a:off x="3321422" y="2608728"/>
            <a:ext cx="5620874" cy="13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2" idx="2"/>
          </p:cNvCxnSpPr>
          <p:nvPr/>
        </p:nvCxnSpPr>
        <p:spPr>
          <a:xfrm flipH="1">
            <a:off x="6095999" y="2084293"/>
            <a:ext cx="1" cy="524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4" idx="0"/>
          </p:cNvCxnSpPr>
          <p:nvPr/>
        </p:nvCxnSpPr>
        <p:spPr>
          <a:xfrm flipV="1">
            <a:off x="3334870" y="2608728"/>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8928848" y="2608728"/>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3321422" y="3697940"/>
            <a:ext cx="0" cy="1194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3321422" y="4535984"/>
            <a:ext cx="5620874" cy="13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942297" y="4529264"/>
            <a:ext cx="0" cy="363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6515547" y="3730452"/>
            <a:ext cx="5383795"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デジタルコンピュータと同じように</a:t>
            </a:r>
            <a:r>
              <a:rPr kumimoji="1" lang="en-US" altLang="ja-JP" sz="1400" dirty="0" err="1" smtClean="0">
                <a:latin typeface="Meiryo UI" panose="020B0604030504040204" pitchFamily="50" charset="-128"/>
                <a:ea typeface="Meiryo UI" panose="020B0604030504040204" pitchFamily="50" charset="-128"/>
              </a:rPr>
              <a:t>Qubit</a:t>
            </a:r>
            <a:r>
              <a:rPr lang="ja-JP" altLang="en-US" sz="1400" dirty="0" smtClean="0">
                <a:latin typeface="Meiryo UI" panose="020B0604030504040204" pitchFamily="50" charset="-128"/>
                <a:ea typeface="Meiryo UI" panose="020B0604030504040204" pitchFamily="50" charset="-128"/>
              </a:rPr>
              <a:t>を利用した論理回路で計算する。</a:t>
            </a:r>
            <a:endParaRPr kumimoji="1" lang="ja-JP" altLang="en-US" sz="1400" dirty="0">
              <a:latin typeface="Meiryo UI" panose="020B0604030504040204" pitchFamily="50" charset="-128"/>
              <a:ea typeface="Meiryo UI" panose="020B0604030504040204" pitchFamily="50" charset="-128"/>
            </a:endParaRPr>
          </a:p>
        </p:txBody>
      </p:sp>
      <p:sp>
        <p:nvSpPr>
          <p:cNvPr id="8" name="角丸四角形吹き出し 7"/>
          <p:cNvSpPr/>
          <p:nvPr/>
        </p:nvSpPr>
        <p:spPr>
          <a:xfrm>
            <a:off x="9494729" y="1385046"/>
            <a:ext cx="1892031" cy="699247"/>
          </a:xfrm>
          <a:prstGeom prst="wedgeRoundRectCallout">
            <a:avLst>
              <a:gd name="adj1" fmla="val -57948"/>
              <a:gd name="adj2" fmla="val 140205"/>
              <a:gd name="adj3" fmla="val 1666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開発中だが、商用化の目途はたっていない。</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p>
            <a:pPr algn="ctr"/>
            <a:r>
              <a:rPr lang="en-US" altLang="ja-JP" sz="1400" dirty="0" smtClean="0">
                <a:solidFill>
                  <a:schemeClr val="tx1"/>
                </a:solidFill>
                <a:latin typeface="Meiryo UI" panose="020B0604030504040204" pitchFamily="50" charset="-128"/>
                <a:ea typeface="Meiryo UI" panose="020B0604030504040204" pitchFamily="50" charset="-128"/>
              </a:rPr>
              <a:t>20</a:t>
            </a:r>
            <a:r>
              <a:rPr lang="ja-JP" altLang="en-US" sz="1400" dirty="0" smtClean="0">
                <a:solidFill>
                  <a:schemeClr val="tx1"/>
                </a:solidFill>
                <a:latin typeface="Meiryo UI" panose="020B0604030504040204" pitchFamily="50" charset="-128"/>
                <a:ea typeface="Meiryo UI" panose="020B0604030504040204" pitchFamily="50" charset="-128"/>
              </a:rPr>
              <a:t>年先？</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748064" y="3677990"/>
            <a:ext cx="5383795" cy="523220"/>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量子効果を持つ「磁石の性質」を　　利用して、ある種の物理現象をマッピングしてシミュレーション（実験）を　　行う。</a:t>
            </a:r>
            <a:endParaRPr kumimoji="1" lang="ja-JP" altLang="en-US" sz="14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712204" y="5643528"/>
            <a:ext cx="5383795" cy="30777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レーザーを使って量子イジングマシンを構成し、シミュレーションする。</a:t>
            </a:r>
            <a:endParaRPr kumimoji="1" lang="ja-JP" altLang="en-US" sz="14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1559858" y="4653536"/>
            <a:ext cx="2129425" cy="276999"/>
          </a:xfrm>
          <a:prstGeom prst="rect">
            <a:avLst/>
          </a:prstGeom>
          <a:no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国立情報学研究所、</a:t>
            </a:r>
            <a:r>
              <a:rPr kumimoji="1" lang="en-US" altLang="ja-JP" sz="1200" dirty="0" smtClean="0">
                <a:latin typeface="Meiryo UI" panose="020B0604030504040204" pitchFamily="50" charset="-128"/>
                <a:ea typeface="Meiryo UI" panose="020B0604030504040204" pitchFamily="50" charset="-128"/>
              </a:rPr>
              <a:t>NTT</a:t>
            </a:r>
            <a:endParaRPr kumimoji="1" lang="ja-JP" altLang="en-US" sz="12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7078019" y="4646490"/>
            <a:ext cx="2129425" cy="276999"/>
          </a:xfrm>
          <a:prstGeom prst="rect">
            <a:avLst/>
          </a:prstGeom>
          <a:noFill/>
        </p:spPr>
        <p:txBody>
          <a:bodyPr wrap="square" rtlCol="0">
            <a:spAutoFit/>
          </a:bodyPr>
          <a:lstStyle/>
          <a:p>
            <a:r>
              <a:rPr kumimoji="1" lang="en-US" altLang="ja-JP" sz="1200" dirty="0" smtClean="0">
                <a:latin typeface="Meiryo UI" panose="020B0604030504040204" pitchFamily="50" charset="-128"/>
                <a:ea typeface="Meiryo UI" panose="020B0604030504040204" pitchFamily="50" charset="-128"/>
              </a:rPr>
              <a:t>D-Wave</a:t>
            </a:r>
            <a:endParaRPr kumimoji="1" lang="ja-JP" altLang="en-US" sz="1200" dirty="0">
              <a:latin typeface="Meiryo UI" panose="020B0604030504040204" pitchFamily="50" charset="-128"/>
              <a:ea typeface="Meiryo UI" panose="020B0604030504040204" pitchFamily="50" charset="-128"/>
            </a:endParaRPr>
          </a:p>
        </p:txBody>
      </p:sp>
      <p:sp>
        <p:nvSpPr>
          <p:cNvPr id="27" name="角丸四角形吹き出し 26"/>
          <p:cNvSpPr/>
          <p:nvPr/>
        </p:nvSpPr>
        <p:spPr>
          <a:xfrm>
            <a:off x="613842" y="1404121"/>
            <a:ext cx="1892031" cy="699247"/>
          </a:xfrm>
          <a:prstGeom prst="wedgeRoundRectCallout">
            <a:avLst>
              <a:gd name="adj1" fmla="val 71237"/>
              <a:gd name="adj2" fmla="val 130407"/>
              <a:gd name="adj3" fmla="val 1666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eiryo UI" panose="020B0604030504040204" pitchFamily="50" charset="-128"/>
                <a:ea typeface="Meiryo UI" panose="020B0604030504040204" pitchFamily="50" charset="-128"/>
              </a:rPr>
              <a:t>2011</a:t>
            </a:r>
            <a:r>
              <a:rPr kumimoji="1" lang="ja-JP" altLang="en-US" sz="1400" dirty="0" smtClean="0">
                <a:solidFill>
                  <a:schemeClr val="tx1"/>
                </a:solidFill>
                <a:latin typeface="Meiryo UI" panose="020B0604030504040204" pitchFamily="50" charset="-128"/>
                <a:ea typeface="Meiryo UI" panose="020B0604030504040204" pitchFamily="50" charset="-128"/>
              </a:rPr>
              <a:t>年、</a:t>
            </a:r>
            <a:r>
              <a:rPr kumimoji="1" lang="en-US" altLang="ja-JP" sz="1400" dirty="0" smtClean="0">
                <a:solidFill>
                  <a:schemeClr val="tx1"/>
                </a:solidFill>
                <a:latin typeface="Meiryo UI" panose="020B0604030504040204" pitchFamily="50" charset="-128"/>
                <a:ea typeface="Meiryo UI" panose="020B0604030504040204" pitchFamily="50" charset="-128"/>
              </a:rPr>
              <a:t>D-Wave</a:t>
            </a:r>
            <a:r>
              <a:rPr kumimoji="1" lang="ja-JP" altLang="en-US" sz="1400" dirty="0" smtClean="0">
                <a:solidFill>
                  <a:schemeClr val="tx1"/>
                </a:solidFill>
                <a:latin typeface="Meiryo UI" panose="020B0604030504040204" pitchFamily="50" charset="-128"/>
                <a:ea typeface="Meiryo UI" panose="020B0604030504040204" pitchFamily="50" charset="-128"/>
              </a:rPr>
              <a:t>　</a:t>
            </a:r>
            <a:r>
              <a:rPr kumimoji="1" lang="en-US" altLang="ja-JP" sz="1400" dirty="0" smtClean="0">
                <a:solidFill>
                  <a:schemeClr val="tx1"/>
                </a:solidFill>
                <a:latin typeface="Meiryo UI" panose="020B0604030504040204" pitchFamily="50" charset="-128"/>
                <a:ea typeface="Meiryo UI" panose="020B0604030504040204" pitchFamily="50" charset="-128"/>
              </a:rPr>
              <a:t>System</a:t>
            </a:r>
            <a:r>
              <a:rPr kumimoji="1" lang="ja-JP" altLang="en-US" sz="1400" dirty="0" smtClean="0">
                <a:solidFill>
                  <a:schemeClr val="tx1"/>
                </a:solidFill>
                <a:latin typeface="Meiryo UI" panose="020B0604030504040204" pitchFamily="50" charset="-128"/>
                <a:ea typeface="Meiryo UI" panose="020B0604030504040204" pitchFamily="50" charset="-128"/>
              </a:rPr>
              <a:t>社が、商用化。</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1014015" y="2655250"/>
            <a:ext cx="4150476" cy="338554"/>
          </a:xfrm>
          <a:prstGeom prst="rect">
            <a:avLst/>
          </a:prstGeom>
          <a:noFill/>
        </p:spPr>
        <p:txBody>
          <a:bodyPr wrap="square" rtlCol="0">
            <a:spAutoFit/>
          </a:bodyPr>
          <a:lstStyle/>
          <a:p>
            <a:pPr algn="ctr"/>
            <a:r>
              <a:rPr kumimoji="1" lang="ja-JP" altLang="en-US" sz="1600" dirty="0" smtClean="0">
                <a:solidFill>
                  <a:srgbClr val="C00000"/>
                </a:solidFill>
                <a:latin typeface="Meiryo UI" panose="020B0604030504040204" pitchFamily="50" charset="-128"/>
                <a:ea typeface="Meiryo UI" panose="020B0604030504040204" pitchFamily="50" charset="-128"/>
              </a:rPr>
              <a:t>誤解を恐れずに言うと</a:t>
            </a:r>
            <a:r>
              <a:rPr kumimoji="1" lang="ja-JP" altLang="en-US" sz="1600" dirty="0" smtClean="0">
                <a:latin typeface="Meiryo UI" panose="020B0604030504040204" pitchFamily="50" charset="-128"/>
                <a:ea typeface="Meiryo UI" panose="020B0604030504040204" pitchFamily="50" charset="-128"/>
              </a:rPr>
              <a:t>　「</a:t>
            </a:r>
            <a:r>
              <a:rPr kumimoji="1" lang="ja-JP" altLang="en-US" sz="1600" b="1" u="sng" dirty="0" smtClean="0">
                <a:solidFill>
                  <a:srgbClr val="FF0000"/>
                </a:solidFill>
                <a:latin typeface="Meiryo UI" panose="020B0604030504040204" pitchFamily="50" charset="-128"/>
                <a:ea typeface="Meiryo UI" panose="020B0604030504040204" pitchFamily="50" charset="-128"/>
              </a:rPr>
              <a:t>アナログ方式</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611186" y="2681773"/>
            <a:ext cx="4150476" cy="338554"/>
          </a:xfrm>
          <a:prstGeom prst="rect">
            <a:avLst/>
          </a:prstGeom>
          <a:noFill/>
        </p:spPr>
        <p:txBody>
          <a:bodyPr wrap="square" rtlCol="0">
            <a:spAutoFit/>
          </a:bodyPr>
          <a:lstStyle/>
          <a:p>
            <a:pPr algn="ctr"/>
            <a:r>
              <a:rPr kumimoji="1" lang="ja-JP" altLang="en-US" sz="1600" dirty="0" smtClean="0">
                <a:solidFill>
                  <a:srgbClr val="C00000"/>
                </a:solidFill>
                <a:latin typeface="Meiryo UI" panose="020B0604030504040204" pitchFamily="50" charset="-128"/>
                <a:ea typeface="Meiryo UI" panose="020B0604030504040204" pitchFamily="50" charset="-128"/>
              </a:rPr>
              <a:t>誤解を恐れずに言うと</a:t>
            </a:r>
            <a:r>
              <a:rPr kumimoji="1" lang="ja-JP" altLang="en-US" sz="1600" dirty="0" smtClean="0">
                <a:latin typeface="Meiryo UI" panose="020B0604030504040204" pitchFamily="50" charset="-128"/>
                <a:ea typeface="Meiryo UI" panose="020B0604030504040204" pitchFamily="50" charset="-128"/>
              </a:rPr>
              <a:t>　「</a:t>
            </a:r>
            <a:r>
              <a:rPr kumimoji="1" lang="ja-JP" altLang="en-US" sz="1600" b="1" u="sng" dirty="0" smtClean="0">
                <a:solidFill>
                  <a:srgbClr val="FF0000"/>
                </a:solidFill>
                <a:latin typeface="Meiryo UI" panose="020B0604030504040204" pitchFamily="50" charset="-128"/>
                <a:ea typeface="Meiryo UI" panose="020B0604030504040204" pitchFamily="50" charset="-128"/>
              </a:rPr>
              <a:t>デジタル方式</a:t>
            </a:r>
            <a:r>
              <a:rPr kumimoji="1" lang="ja-JP" altLang="en-US"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32" name="涙形 3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320990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0" y="1714500"/>
            <a:ext cx="6000750" cy="4572000"/>
          </a:xfrm>
          <a:prstGeom prst="rect">
            <a:avLst/>
          </a:prstGeom>
        </p:spPr>
      </p:pic>
      <p:sp>
        <p:nvSpPr>
          <p:cNvPr id="10" name="正方形/長方形 9"/>
          <p:cNvSpPr/>
          <p:nvPr/>
        </p:nvSpPr>
        <p:spPr>
          <a:xfrm>
            <a:off x="6191250" y="6286500"/>
            <a:ext cx="6000750" cy="3693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https://www.nature.com/news/d-wave-upgrade-how-scientists-are-using-the-world-s-most-controversial-quantum-computer-1.21353</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854700" y="1025850"/>
            <a:ext cx="6337300" cy="707886"/>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中味</a:t>
            </a:r>
            <a:r>
              <a:rPr lang="ja-JP" altLang="en-US" sz="2000" dirty="0" smtClean="0">
                <a:latin typeface="Meiryo UI" panose="020B0604030504040204" pitchFamily="50" charset="-128"/>
                <a:ea typeface="Meiryo UI" panose="020B0604030504040204" pitchFamily="50" charset="-128"/>
              </a:rPr>
              <a:t>は</a:t>
            </a:r>
            <a:r>
              <a:rPr lang="ja-JP" altLang="en-US" sz="2000" b="1" dirty="0" smtClean="0">
                <a:solidFill>
                  <a:srgbClr val="FF0000"/>
                </a:solidFill>
                <a:latin typeface="Meiryo UI" panose="020B0604030504040204" pitchFamily="50" charset="-128"/>
                <a:ea typeface="Meiryo UI" panose="020B0604030504040204" pitchFamily="50" charset="-128"/>
              </a:rPr>
              <a:t>スカスカ・・・</a:t>
            </a:r>
            <a:endParaRPr lang="en-US" altLang="ja-JP" sz="2000" b="1" dirty="0" smtClean="0">
              <a:solidFill>
                <a:srgbClr val="FF0000"/>
              </a:solidFill>
              <a:latin typeface="Meiryo UI" panose="020B0604030504040204" pitchFamily="50" charset="-128"/>
              <a:ea typeface="Meiryo UI" panose="020B0604030504040204" pitchFamily="50" charset="-128"/>
            </a:endParaRPr>
          </a:p>
          <a:p>
            <a:pPr algn="ctr"/>
            <a:r>
              <a:rPr lang="ja-JP" altLang="en-US" sz="2000" dirty="0" smtClean="0">
                <a:latin typeface="Meiryo UI" panose="020B0604030504040204" pitchFamily="50" charset="-128"/>
                <a:ea typeface="Meiryo UI" panose="020B0604030504040204" pitchFamily="50" charset="-128"/>
              </a:rPr>
              <a:t>電磁波や地磁気など外部環境からチップを守っている。</a:t>
            </a:r>
            <a:endParaRPr kumimoji="1" lang="ja-JP" altLang="en-US" sz="2000" dirty="0">
              <a:latin typeface="Meiryo UI" panose="020B0604030504040204" pitchFamily="50" charset="-128"/>
              <a:ea typeface="Meiryo UI" panose="020B0604030504040204" pitchFamily="50" charset="-128"/>
            </a:endParaRPr>
          </a:p>
        </p:txBody>
      </p:sp>
      <p:pic>
        <p:nvPicPr>
          <p:cNvPr id="13" name="図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1" y="1395609"/>
            <a:ext cx="6165850" cy="546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2835348" y="333862"/>
            <a:ext cx="6521303" cy="584775"/>
          </a:xfrm>
          <a:prstGeom prst="rect">
            <a:avLst/>
          </a:prstGeom>
          <a:noFill/>
        </p:spPr>
        <p:txBody>
          <a:bodyPr wrap="square" rtlCol="0">
            <a:spAutoFit/>
          </a:bodyPr>
          <a:lstStyle/>
          <a:p>
            <a:pPr algn="ctr"/>
            <a:r>
              <a:rPr kumimoji="1"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D-Wave</a:t>
            </a:r>
            <a:r>
              <a:rPr kumimoji="1"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社の</a:t>
            </a:r>
            <a:r>
              <a:rPr lang="en-US" altLang="ja-JP" sz="3200" b="1" dirty="0" smtClean="0">
                <a:solidFill>
                  <a:srgbClr val="C00000"/>
                </a:solidFill>
                <a:latin typeface="UD デジタル 教科書体 NP-B" panose="02020700000000000000" pitchFamily="18" charset="-128"/>
                <a:ea typeface="UD デジタル 教科書体 NP-B" panose="02020700000000000000" pitchFamily="18" charset="-128"/>
              </a:rPr>
              <a:t>2000 Qubit</a:t>
            </a:r>
            <a:r>
              <a:rPr lang="ja-JP" altLang="en-US" sz="3200" b="1" dirty="0" smtClean="0">
                <a:solidFill>
                  <a:srgbClr val="C00000"/>
                </a:solidFill>
                <a:latin typeface="UD デジタル 教科書体 NP-B" panose="02020700000000000000" pitchFamily="18" charset="-128"/>
                <a:ea typeface="UD デジタル 教科書体 NP-B" panose="02020700000000000000" pitchFamily="18" charset="-128"/>
              </a:rPr>
              <a:t>マシン</a:t>
            </a:r>
            <a:endParaRPr kumimoji="1" lang="ja-JP" altLang="en-US" sz="3200" b="1" dirty="0">
              <a:solidFill>
                <a:srgbClr val="C00000"/>
              </a:solidFill>
              <a:latin typeface="UD デジタル 教科書体 NP-B" panose="02020700000000000000" pitchFamily="18" charset="-128"/>
              <a:ea typeface="UD デジタル 教科書体 NP-B" panose="02020700000000000000" pitchFamily="18" charset="-128"/>
            </a:endParaRPr>
          </a:p>
        </p:txBody>
      </p:sp>
      <p:sp>
        <p:nvSpPr>
          <p:cNvPr id="12" name="涙形 11"/>
          <p:cNvSpPr/>
          <p:nvPr/>
        </p:nvSpPr>
        <p:spPr>
          <a:xfrm>
            <a:off x="40640" y="60960"/>
            <a:ext cx="558800" cy="508000"/>
          </a:xfrm>
          <a:prstGeom prst="teardrop">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C00000"/>
                </a:solidFill>
                <a:latin typeface="游ゴシック Medium" panose="020B0500000000000000" pitchFamily="50" charset="-128"/>
                <a:ea typeface="游ゴシック Medium" panose="020B0500000000000000" pitchFamily="50" charset="-128"/>
              </a:rPr>
              <a:t>光</a:t>
            </a:r>
            <a:endParaRPr kumimoji="1" lang="ja-JP" altLang="en-US" sz="2000" b="1" dirty="0">
              <a:solidFill>
                <a:srgbClr val="C00000"/>
              </a:solidFill>
              <a:latin typeface="游ゴシック Medium" panose="020B0500000000000000" pitchFamily="50" charset="-128"/>
              <a:ea typeface="游ゴシック Medium" panose="020B0500000000000000" pitchFamily="50" charset="-128"/>
            </a:endParaRPr>
          </a:p>
        </p:txBody>
      </p:sp>
      <p:sp>
        <p:nvSpPr>
          <p:cNvPr id="3" name="テキスト ボックス 2"/>
          <p:cNvSpPr txBox="1"/>
          <p:nvPr/>
        </p:nvSpPr>
        <p:spPr>
          <a:xfrm>
            <a:off x="631826" y="1210943"/>
            <a:ext cx="4953000" cy="369332"/>
          </a:xfrm>
          <a:prstGeom prst="rect">
            <a:avLst/>
          </a:prstGeom>
          <a:noFill/>
        </p:spPr>
        <p:txBody>
          <a:bodyPr wrap="square" rtlCol="0">
            <a:spAutoFit/>
          </a:bodyPr>
          <a:lstStyle/>
          <a:p>
            <a:r>
              <a:rPr kumimoji="1" lang="ja-JP" altLang="en-US" dirty="0" smtClean="0">
                <a:latin typeface="Arial Black" panose="020B0A04020102020204" pitchFamily="34" charset="0"/>
                <a:ea typeface="UD デジタル 教科書体 NK-R" panose="02020400000000000000" pitchFamily="18" charset="-128"/>
              </a:rPr>
              <a:t>今年の夏販売～</a:t>
            </a:r>
            <a:r>
              <a:rPr kumimoji="1" lang="en-US" altLang="ja-JP" dirty="0" smtClean="0">
                <a:latin typeface="Arial Black" panose="020B0A04020102020204" pitchFamily="34" charset="0"/>
                <a:ea typeface="UD デジタル 教科書体 NK-R" panose="02020400000000000000" pitchFamily="18" charset="-128"/>
              </a:rPr>
              <a:t>1</a:t>
            </a:r>
            <a:r>
              <a:rPr kumimoji="1" lang="ja-JP" altLang="en-US" dirty="0" smtClean="0">
                <a:latin typeface="Arial Black" panose="020B0A04020102020204" pitchFamily="34" charset="0"/>
                <a:ea typeface="UD デジタル 教科書体 NK-R" panose="02020400000000000000" pitchFamily="18" charset="-128"/>
              </a:rPr>
              <a:t>号機は</a:t>
            </a:r>
            <a:r>
              <a:rPr kumimoji="1" lang="en-US" altLang="ja-JP" dirty="0" smtClean="0">
                <a:latin typeface="Arial Black" panose="020B0A04020102020204" pitchFamily="34" charset="0"/>
                <a:ea typeface="UD デジタル 教科書体 NK-R" panose="02020400000000000000" pitchFamily="18" charset="-128"/>
              </a:rPr>
              <a:t>Google</a:t>
            </a:r>
            <a:r>
              <a:rPr kumimoji="1" lang="ja-JP" altLang="en-US" dirty="0" smtClean="0">
                <a:latin typeface="Arial Black" panose="020B0A04020102020204" pitchFamily="34" charset="0"/>
                <a:ea typeface="UD デジタル 教科書体 NK-R" panose="02020400000000000000" pitchFamily="18" charset="-128"/>
              </a:rPr>
              <a:t>か東北大学か？</a:t>
            </a:r>
            <a:endParaRPr kumimoji="1" lang="ja-JP" altLang="en-US" dirty="0">
              <a:latin typeface="Arial Black" panose="020B0A04020102020204" pitchFamily="34" charset="0"/>
              <a:ea typeface="UD デジタル 教科書体 NK-R" panose="02020400000000000000" pitchFamily="18" charset="-128"/>
            </a:endParaRPr>
          </a:p>
        </p:txBody>
      </p:sp>
    </p:spTree>
    <p:extLst>
      <p:ext uri="{BB962C8B-B14F-4D97-AF65-F5344CB8AC3E}">
        <p14:creationId xmlns:p14="http://schemas.microsoft.com/office/powerpoint/2010/main" val="421193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6665</TotalTime>
  <Words>10059</Words>
  <Application>Microsoft Office PowerPoint</Application>
  <PresentationFormat>ワイド画面</PresentationFormat>
  <Paragraphs>811</Paragraphs>
  <Slides>74</Slides>
  <Notes>47</Notes>
  <HiddenSlides>0</HiddenSlides>
  <MMClips>1</MMClips>
  <ScaleCrop>false</ScaleCrop>
  <HeadingPairs>
    <vt:vector size="6" baseType="variant">
      <vt:variant>
        <vt:lpstr>使用されているフォント</vt:lpstr>
      </vt:variant>
      <vt:variant>
        <vt:i4>25</vt:i4>
      </vt:variant>
      <vt:variant>
        <vt:lpstr>テーマ</vt:lpstr>
      </vt:variant>
      <vt:variant>
        <vt:i4>1</vt:i4>
      </vt:variant>
      <vt:variant>
        <vt:lpstr>スライド タイトル</vt:lpstr>
      </vt:variant>
      <vt:variant>
        <vt:i4>74</vt:i4>
      </vt:variant>
    </vt:vector>
  </HeadingPairs>
  <TitlesOfParts>
    <vt:vector size="100" baseType="lpstr">
      <vt:lpstr>adelle-sans</vt:lpstr>
      <vt:lpstr>Helmet</vt:lpstr>
      <vt:lpstr>HGP創英角ｺﾞｼｯｸUB</vt:lpstr>
      <vt:lpstr>HG教科書体</vt:lpstr>
      <vt:lpstr>Malgun Gothic</vt:lpstr>
      <vt:lpstr>Meiryo UI</vt:lpstr>
      <vt:lpstr>ＭＳ Ｐゴシック</vt:lpstr>
      <vt:lpstr>Noto Sans CJK JP Regular</vt:lpstr>
      <vt:lpstr>UD デジタル 教科書体 NK-B</vt:lpstr>
      <vt:lpstr>UD デジタル 教科書体 NK-R</vt:lpstr>
      <vt:lpstr>UD デジタル 教科書体 NP-B</vt:lpstr>
      <vt:lpstr>UD デジタル 教科書体 NP-R</vt:lpstr>
      <vt:lpstr>UD デジタル 教科書体 N-R</vt:lpstr>
      <vt:lpstr>var(--primary-font)</vt:lpstr>
      <vt:lpstr>Yu Gothic Medium</vt:lpstr>
      <vt:lpstr>メイリオ</vt:lpstr>
      <vt:lpstr>游ゴシック</vt:lpstr>
      <vt:lpstr>游ゴシック Medium</vt:lpstr>
      <vt:lpstr>Arial</vt:lpstr>
      <vt:lpstr>Arial Black</vt:lpstr>
      <vt:lpstr>Bahnschrift Light</vt:lpstr>
      <vt:lpstr>Calibri</vt:lpstr>
      <vt:lpstr>Calibri Light</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431</cp:revision>
  <cp:lastPrinted>2019-07-30T23:01:32Z</cp:lastPrinted>
  <dcterms:created xsi:type="dcterms:W3CDTF">2017-06-14T04:01:03Z</dcterms:created>
  <dcterms:modified xsi:type="dcterms:W3CDTF">2019-12-10T01:34:02Z</dcterms:modified>
</cp:coreProperties>
</file>